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38"/>
  </p:notesMasterIdLst>
  <p:handoutMasterIdLst>
    <p:handoutMasterId r:id="rId39"/>
  </p:handoutMasterIdLst>
  <p:sldIdLst>
    <p:sldId id="394" r:id="rId3"/>
    <p:sldId id="655" r:id="rId4"/>
    <p:sldId id="547" r:id="rId5"/>
    <p:sldId id="672" r:id="rId6"/>
    <p:sldId id="684" r:id="rId7"/>
    <p:sldId id="677" r:id="rId8"/>
    <p:sldId id="628" r:id="rId9"/>
    <p:sldId id="656" r:id="rId10"/>
    <p:sldId id="657" r:id="rId11"/>
    <p:sldId id="634" r:id="rId12"/>
    <p:sldId id="658" r:id="rId13"/>
    <p:sldId id="659" r:id="rId14"/>
    <p:sldId id="661" r:id="rId15"/>
    <p:sldId id="665" r:id="rId16"/>
    <p:sldId id="662" r:id="rId17"/>
    <p:sldId id="706" r:id="rId18"/>
    <p:sldId id="707" r:id="rId19"/>
    <p:sldId id="708" r:id="rId20"/>
    <p:sldId id="709" r:id="rId21"/>
    <p:sldId id="666" r:id="rId22"/>
    <p:sldId id="667" r:id="rId23"/>
    <p:sldId id="664" r:id="rId24"/>
    <p:sldId id="663" r:id="rId25"/>
    <p:sldId id="679" r:id="rId26"/>
    <p:sldId id="678" r:id="rId27"/>
    <p:sldId id="710" r:id="rId28"/>
    <p:sldId id="680" r:id="rId29"/>
    <p:sldId id="681" r:id="rId30"/>
    <p:sldId id="682" r:id="rId31"/>
    <p:sldId id="683" r:id="rId32"/>
    <p:sldId id="705" r:id="rId33"/>
    <p:sldId id="649" r:id="rId34"/>
    <p:sldId id="259" r:id="rId35"/>
    <p:sldId id="599" r:id="rId36"/>
    <p:sldId id="60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55"/>
            <p14:sldId id="547"/>
          </p14:sldIdLst>
        </p14:section>
        <p14:section name="Virtual DOM" id="{49C83C33-196A-4BBE-89D9-80B776B414F1}">
          <p14:sldIdLst>
            <p14:sldId id="672"/>
            <p14:sldId id="684"/>
            <p14:sldId id="677"/>
          </p14:sldIdLst>
        </p14:section>
        <p14:section name="Routing Overview" id="{C2C5CD79-D1EC-4B90-B692-66B31CE9E7CF}">
          <p14:sldIdLst>
            <p14:sldId id="628"/>
            <p14:sldId id="656"/>
            <p14:sldId id="657"/>
          </p14:sldIdLst>
        </p14:section>
        <p14:section name="React Router" id="{DC4C1E39-09F2-4BCB-87DE-FD09A42EB6A8}">
          <p14:sldIdLst>
            <p14:sldId id="634"/>
            <p14:sldId id="658"/>
            <p14:sldId id="659"/>
            <p14:sldId id="661"/>
            <p14:sldId id="665"/>
            <p14:sldId id="662"/>
            <p14:sldId id="706"/>
            <p14:sldId id="707"/>
            <p14:sldId id="708"/>
            <p14:sldId id="709"/>
            <p14:sldId id="666"/>
            <p14:sldId id="667"/>
            <p14:sldId id="664"/>
            <p14:sldId id="663"/>
          </p14:sldIdLst>
        </p14:section>
        <p14:section name="React Lazy &amp; Suspense" id="{9684CA24-C918-4E90-BA38-BDB44D451326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8FBD8AD9-4FBB-4D4B-8026-071DED166040}">
          <p14:sldIdLst>
            <p14:sldId id="705"/>
            <p14:sldId id="649"/>
            <p14:sldId id="25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5283" autoAdjust="0"/>
  </p:normalViewPr>
  <p:slideViewPr>
    <p:cSldViewPr>
      <p:cViewPr varScale="1">
        <p:scale>
          <a:sx n="127" d="100"/>
          <a:sy n="127" d="100"/>
        </p:scale>
        <p:origin x="162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0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1470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5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0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49.jfif"/><Relationship Id="rId10" Type="http://schemas.openxmlformats.org/officeDocument/2006/relationships/image" Target="../media/image40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42.jpeg"/><Relationship Id="rId22" Type="http://schemas.openxmlformats.org/officeDocument/2006/relationships/image" Target="../media/image46.png"/><Relationship Id="rId27" Type="http://schemas.openxmlformats.org/officeDocument/2006/relationships/hyperlink" Target="https://www.softwaregroup.com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7872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- Routing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403768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React-Router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Routing Library Tailored for React</a:t>
            </a:r>
            <a:endParaRPr lang="bg-BG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552" y="1600200"/>
            <a:ext cx="3093720" cy="16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11</a:t>
            </a:fld>
            <a:endParaRPr lang="en-US" sz="1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463722"/>
            <a:ext cx="8534400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</p:spTree>
    <p:extLst>
      <p:ext uri="{BB962C8B-B14F-4D97-AF65-F5344CB8AC3E}">
        <p14:creationId xmlns:p14="http://schemas.microsoft.com/office/powerpoint/2010/main" val="36314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886200"/>
            <a:ext cx="102108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 from 'react-router-dom';</a:t>
            </a:r>
          </a:p>
        </p:txBody>
      </p:sp>
    </p:spTree>
    <p:extLst>
      <p:ext uri="{BB962C8B-B14F-4D97-AF65-F5344CB8AC3E}">
        <p14:creationId xmlns:p14="http://schemas.microsoft.com/office/powerpoint/2010/main" val="3128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514600"/>
            <a:ext cx="80010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9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3" y="2670680"/>
            <a:ext cx="74676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51212" y="4953000"/>
            <a:ext cx="2590800" cy="510778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05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924602"/>
            <a:ext cx="7381517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6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component that’s wrapped by Router has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wraps the components and injects these objects as props inside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BrowserRouter as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object contains information about how a </a:t>
            </a:r>
            <a:r>
              <a:rPr lang="en-US" b="1" dirty="0">
                <a:solidFill>
                  <a:schemeClr val="bg1"/>
                </a:solidFill>
              </a:rPr>
              <a:t>&lt;Route path&gt;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matched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/>
              <a:t> - key/value pairs parsed from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isExact</a:t>
            </a:r>
            <a:r>
              <a:rPr lang="en-US" dirty="0"/>
              <a:t> - true if the entire URL was matched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- the path pattern used to 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matched portion of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b="1" dirty="0"/>
              <a:t> </a:t>
            </a:r>
            <a:r>
              <a:rPr lang="en-US" dirty="0"/>
              <a:t>object allows you to manage and handle the browser history inside your views or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goBackgoForward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255027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/catalog/elecronics/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5182150"/>
            <a:ext cx="5682256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31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2346007"/>
            <a:ext cx="7620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22812" y="3790924"/>
            <a:ext cx="4114800" cy="919401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5512" y="2673818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75511" y="4724400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1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0412" y="1981200"/>
            <a:ext cx="6210091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0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Lazy 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Code-Splitting, Bundling,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704947" cy="27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Code-Splitting - Bundling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5412" y="2547316"/>
            <a:ext cx="4457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5412" y="4397536"/>
            <a:ext cx="4495800" cy="1575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</p:spTree>
    <p:extLst>
      <p:ext uri="{BB962C8B-B14F-4D97-AF65-F5344CB8AC3E}">
        <p14:creationId xmlns:p14="http://schemas.microsoft.com/office/powerpoint/2010/main" val="11643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5106" y="3238198"/>
            <a:ext cx="4838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61788" y="365362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7201" y="3242174"/>
            <a:ext cx="5167411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27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667001"/>
            <a:ext cx="10896600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2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Suspense - Showing Indicators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590800"/>
            <a:ext cx="7842791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30933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</p:spTree>
    <p:extLst>
      <p:ext uri="{BB962C8B-B14F-4D97-AF65-F5344CB8AC3E}">
        <p14:creationId xmlns:p14="http://schemas.microsoft.com/office/powerpoint/2010/main" val="18270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Route-based code splitting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057400"/>
            <a:ext cx="7886699" cy="368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0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6574" y="1419748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564783" y="1882587"/>
            <a:ext cx="875471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Virtual Dom</a:t>
            </a:r>
            <a:endParaRPr lang="bg-BG" sz="3000" b="1" dirty="0">
              <a:solidFill>
                <a:schemeClr val="bg2"/>
              </a:solidFill>
              <a:latin typeface="Calibri" panose="020F0502020204030204"/>
            </a:endParaRP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The virtual DOM - </a:t>
            </a:r>
            <a:r>
              <a:rPr lang="en-US" sz="2800" b="1" dirty="0">
                <a:solidFill>
                  <a:srgbClr val="F0A22E"/>
                </a:solidFill>
              </a:rPr>
              <a:t>VDOM</a:t>
            </a:r>
            <a:r>
              <a:rPr lang="bg-BG" sz="2800" b="1" dirty="0">
                <a:solidFill>
                  <a:schemeClr val="bg2"/>
                </a:solidFill>
                <a:latin typeface="Calibri" panose="020F0502020204030204"/>
              </a:rPr>
              <a:t>    </a:t>
            </a:r>
            <a:endParaRPr lang="en-US" sz="2800" b="1" dirty="0">
              <a:solidFill>
                <a:schemeClr val="bg2"/>
              </a:solidFill>
              <a:latin typeface="Calibri" panose="020F0502020204030204"/>
            </a:endParaRPr>
          </a:p>
          <a:p>
            <a:pPr>
              <a:lnSpc>
                <a:spcPts val="3999"/>
              </a:lnSpc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Overview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Internal handling of a route - </a:t>
            </a:r>
            <a:r>
              <a:rPr lang="en-US" sz="2800" b="1" dirty="0">
                <a:solidFill>
                  <a:schemeClr val="bg1"/>
                </a:solidFill>
              </a:rPr>
              <a:t>Client-side routing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Single Page Applications - </a:t>
            </a:r>
            <a:r>
              <a:rPr lang="en-US" sz="2800" b="1" dirty="0">
                <a:solidFill>
                  <a:srgbClr val="F0A22E"/>
                </a:solidFill>
              </a:rPr>
              <a:t>Router</a:t>
            </a:r>
            <a:endParaRPr kumimoji="0" lang="en-US" sz="2800" b="1" i="0" u="none" strike="noStrike" kern="1200" cap="none" spc="0" normalizeH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>
              <a:lnSpc>
                <a:spcPts val="3999"/>
              </a:lnSpc>
            </a:pPr>
            <a:r>
              <a:rPr lang="en-US" sz="3000" b="1" baseline="0" dirty="0">
                <a:solidFill>
                  <a:schemeClr val="bg2"/>
                </a:solidFill>
                <a:latin typeface="Calibri" panose="020F0502020204030204"/>
              </a:rPr>
              <a:t>React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 Router</a:t>
            </a:r>
          </a:p>
          <a:p>
            <a:pPr>
              <a:lnSpc>
                <a:spcPts val="3999"/>
              </a:lnSpc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Lazy &amp; Suspense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7762" y="4536535"/>
            <a:ext cx="5434584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7447340" y="1371135"/>
            <a:ext cx="3815006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7410"/>
          <a:stretch/>
        </p:blipFill>
        <p:spPr>
          <a:xfrm>
            <a:off x="4706455" y="2397083"/>
            <a:ext cx="3599063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1750" y="4501045"/>
            <a:ext cx="2807269" cy="9135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1187" y="3468247"/>
            <a:ext cx="4534819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r="-41667"/>
          <a:stretch/>
        </p:blipFill>
        <p:spPr>
          <a:xfrm>
            <a:off x="1081750" y="1380191"/>
            <a:ext cx="1979484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1750" y="3400448"/>
            <a:ext cx="2879250" cy="970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196" y="2505924"/>
            <a:ext cx="2366151" cy="18105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6016" y="4523104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19109" y="1380191"/>
            <a:ext cx="3635053" cy="9081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6609" y="5537213"/>
            <a:ext cx="3012928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418" y="2397083"/>
            <a:ext cx="338311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Virtual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4" y="1364309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0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Routing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8" y="1385091"/>
            <a:ext cx="2438248" cy="24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96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73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6177</TotalTime>
  <Words>1530</Words>
  <Application>Microsoft Office PowerPoint</Application>
  <PresentationFormat>Custom</PresentationFormat>
  <Paragraphs>288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2_SoftUni3_1</vt:lpstr>
      <vt:lpstr>React - Routing</vt:lpstr>
      <vt:lpstr>Table of Contents</vt:lpstr>
      <vt:lpstr>Have a Question?</vt:lpstr>
      <vt:lpstr>PowerPoint Presentation</vt:lpstr>
      <vt:lpstr>Virtual DOM</vt:lpstr>
      <vt:lpstr>Virtual DOM</vt:lpstr>
      <vt:lpstr>PowerPoint Presentation</vt:lpstr>
      <vt:lpstr>What is Client-side Routing?</vt:lpstr>
      <vt:lpstr>Single Page Applications</vt:lpstr>
      <vt:lpstr>PowerPoint Presentation</vt:lpstr>
      <vt:lpstr>React Router</vt:lpstr>
      <vt:lpstr>Installation and Setup</vt:lpstr>
      <vt:lpstr>Adding More Scenes</vt:lpstr>
      <vt:lpstr>Exclusive Rendering</vt:lpstr>
      <vt:lpstr>Navigating with Link</vt:lpstr>
      <vt:lpstr>BrowserRouter as Router</vt:lpstr>
      <vt:lpstr>Match</vt:lpstr>
      <vt:lpstr>Location</vt:lpstr>
      <vt:lpstr>History</vt:lpstr>
      <vt:lpstr>URL Params</vt:lpstr>
      <vt:lpstr>Redirects</vt:lpstr>
      <vt:lpstr>Active Links</vt:lpstr>
      <vt:lpstr>Nested Routes</vt:lpstr>
      <vt:lpstr>PowerPoint Presentation</vt:lpstr>
      <vt:lpstr>Code-Splitting - Bundling</vt:lpstr>
      <vt:lpstr>Code-Splitting Bundling</vt:lpstr>
      <vt:lpstr>Dynamic Import</vt:lpstr>
      <vt:lpstr>Using React.lazy</vt:lpstr>
      <vt:lpstr>Suspense - Showing Indicators</vt:lpstr>
      <vt:lpstr>Route-based code splitting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Topuzakova, Desislava</cp:lastModifiedBy>
  <cp:revision>288</cp:revision>
  <dcterms:created xsi:type="dcterms:W3CDTF">2014-01-02T17:00:34Z</dcterms:created>
  <dcterms:modified xsi:type="dcterms:W3CDTF">2021-02-18T08:25:11Z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