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asputin Light" charset="1" panose="00000000000000000000"/>
      <p:regular r:id="rId19"/>
    </p:embeddedFont>
    <p:embeddedFont>
      <p:font typeface="TT Commons Pro" charset="1" panose="020B0103030102020204"/>
      <p:regular r:id="rId20"/>
    </p:embeddedFont>
    <p:embeddedFont>
      <p:font typeface="TT Commons Pro Bold" charset="1" panose="020B01030301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142669" y="2724262"/>
            <a:ext cx="12002662" cy="4838476"/>
            <a:chOff x="0" y="0"/>
            <a:chExt cx="16003549" cy="6451301"/>
          </a:xfrm>
        </p:grpSpPr>
        <p:sp>
          <p:nvSpPr>
            <p:cNvPr name="TextBox 3" id="3"/>
            <p:cNvSpPr txBox="true"/>
            <p:nvPr/>
          </p:nvSpPr>
          <p:spPr>
            <a:xfrm rot="0">
              <a:off x="0" y="123825"/>
              <a:ext cx="16003549" cy="4939241"/>
            </a:xfrm>
            <a:prstGeom prst="rect">
              <a:avLst/>
            </a:prstGeom>
          </p:spPr>
          <p:txBody>
            <a:bodyPr anchor="t" rtlCol="false" tIns="0" lIns="0" bIns="0" rIns="0">
              <a:spAutoFit/>
            </a:bodyPr>
            <a:lstStyle/>
            <a:p>
              <a:pPr algn="ctr">
                <a:lnSpc>
                  <a:spcPts val="14299"/>
                </a:lnSpc>
              </a:pPr>
              <a:r>
                <a:rPr lang="en-US" sz="12999">
                  <a:solidFill>
                    <a:srgbClr val="FFFFFF"/>
                  </a:solidFill>
                  <a:latin typeface="Rasputin Light"/>
                  <a:ea typeface="Rasputin Light"/>
                  <a:cs typeface="Rasputin Light"/>
                  <a:sym typeface="Rasputin Light"/>
                </a:rPr>
                <a:t>DSA-210 Fall Term Project</a:t>
              </a:r>
            </a:p>
          </p:txBody>
        </p:sp>
        <p:sp>
          <p:nvSpPr>
            <p:cNvPr name="TextBox 4" id="4"/>
            <p:cNvSpPr txBox="true"/>
            <p:nvPr/>
          </p:nvSpPr>
          <p:spPr>
            <a:xfrm rot="0">
              <a:off x="0" y="5570867"/>
              <a:ext cx="16003549" cy="880534"/>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TT Commons Pro"/>
                  <a:ea typeface="TT Commons Pro"/>
                  <a:cs typeface="TT Commons Pro"/>
                  <a:sym typeface="TT Commons Pro"/>
                </a:rPr>
                <a:t>Eray Koyak</a:t>
              </a:r>
            </a:p>
          </p:txBody>
        </p:sp>
      </p:grpSp>
      <p:sp>
        <p:nvSpPr>
          <p:cNvPr name="Freeform 5" id="5"/>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26396">
            <a:off x="-3308160" y="-1224536"/>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26124" y="535619"/>
            <a:ext cx="9436754" cy="5686110"/>
          </a:xfrm>
          <a:custGeom>
            <a:avLst/>
            <a:gdLst/>
            <a:ahLst/>
            <a:cxnLst/>
            <a:rect r="r" b="b" t="t" l="l"/>
            <a:pathLst>
              <a:path h="5686110" w="9436754">
                <a:moveTo>
                  <a:pt x="0" y="0"/>
                </a:moveTo>
                <a:lnTo>
                  <a:pt x="9436754" y="0"/>
                </a:lnTo>
                <a:lnTo>
                  <a:pt x="9436754" y="5686111"/>
                </a:lnTo>
                <a:lnTo>
                  <a:pt x="0" y="5686111"/>
                </a:lnTo>
                <a:lnTo>
                  <a:pt x="0" y="0"/>
                </a:lnTo>
                <a:close/>
              </a:path>
            </a:pathLst>
          </a:custGeom>
          <a:blipFill>
            <a:blip r:embed="rId2"/>
            <a:stretch>
              <a:fillRect l="0" t="0" r="0" b="-31317"/>
            </a:stretch>
          </a:blipFill>
        </p:spPr>
      </p:sp>
      <p:sp>
        <p:nvSpPr>
          <p:cNvPr name="TextBox 3" id="3"/>
          <p:cNvSpPr txBox="true"/>
          <p:nvPr/>
        </p:nvSpPr>
        <p:spPr>
          <a:xfrm rot="0">
            <a:off x="566424" y="6622774"/>
            <a:ext cx="8956154"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Total expenses made each day are shown with blue dots. The red line shows the regression line. Accordingly, my total expenses are decreasing day by day. The number of days above the line between days 30-50 is very, very low. I think the reason for this is the exam period.</a:t>
            </a:r>
          </a:p>
          <a:p>
            <a:pPr algn="ctr">
              <a:lnSpc>
                <a:spcPts val="4199"/>
              </a:lnSpc>
              <a:spcBef>
                <a:spcPct val="0"/>
              </a:spcBef>
            </a:pPr>
          </a:p>
        </p:txBody>
      </p:sp>
      <p:sp>
        <p:nvSpPr>
          <p:cNvPr name="TextBox 4" id="4"/>
          <p:cNvSpPr txBox="true"/>
          <p:nvPr/>
        </p:nvSpPr>
        <p:spPr>
          <a:xfrm rot="0">
            <a:off x="10157618" y="933450"/>
            <a:ext cx="8130382" cy="4862160"/>
          </a:xfrm>
          <a:prstGeom prst="rect">
            <a:avLst/>
          </a:prstGeom>
        </p:spPr>
        <p:txBody>
          <a:bodyPr anchor="t" rtlCol="false" tIns="0" lIns="0" bIns="0" rIns="0">
            <a:spAutoFit/>
          </a:bodyPr>
          <a:lstStyle/>
          <a:p>
            <a:pPr algn="ctr">
              <a:lnSpc>
                <a:spcPts val="4901"/>
              </a:lnSpc>
              <a:spcBef>
                <a:spcPct val="0"/>
              </a:spcBef>
            </a:pPr>
            <a:r>
              <a:rPr lang="en-US" sz="3267">
                <a:solidFill>
                  <a:srgbClr val="000000"/>
                </a:solidFill>
                <a:latin typeface="TT Commons Pro"/>
                <a:ea typeface="TT Commons Pro"/>
                <a:cs typeface="TT Commons Pro"/>
                <a:sym typeface="TT Commons Pro"/>
              </a:rPr>
              <a:t>My expenses seem to be decreasing day by day. On the 30th day, that is, the week the exams start, there is a decrease in expenditures that go above the regression line, but with the end of the exams (approximately the 50th day), expenses that go above the regression line again can be seen. This also matches my predictions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979294" y="1877098"/>
            <a:ext cx="10329411" cy="5960931"/>
          </a:xfrm>
          <a:custGeom>
            <a:avLst/>
            <a:gdLst/>
            <a:ahLst/>
            <a:cxnLst/>
            <a:rect r="r" b="b" t="t" l="l"/>
            <a:pathLst>
              <a:path h="5960931" w="10329411">
                <a:moveTo>
                  <a:pt x="0" y="0"/>
                </a:moveTo>
                <a:lnTo>
                  <a:pt x="10329412" y="0"/>
                </a:lnTo>
                <a:lnTo>
                  <a:pt x="10329412" y="5960932"/>
                </a:lnTo>
                <a:lnTo>
                  <a:pt x="0" y="5960932"/>
                </a:lnTo>
                <a:lnTo>
                  <a:pt x="0" y="0"/>
                </a:lnTo>
                <a:close/>
              </a:path>
            </a:pathLst>
          </a:custGeom>
          <a:blipFill>
            <a:blip r:embed="rId2"/>
            <a:stretch>
              <a:fillRect l="0" t="0" r="-1309" b="-92552"/>
            </a:stretch>
          </a:blipFill>
        </p:spPr>
      </p:sp>
      <p:sp>
        <p:nvSpPr>
          <p:cNvPr name="TextBox 3" id="3"/>
          <p:cNvSpPr txBox="true"/>
          <p:nvPr/>
        </p:nvSpPr>
        <p:spPr>
          <a:xfrm rot="0">
            <a:off x="-24432" y="-76200"/>
            <a:ext cx="18312432" cy="1953298"/>
          </a:xfrm>
          <a:prstGeom prst="rect">
            <a:avLst/>
          </a:prstGeom>
        </p:spPr>
        <p:txBody>
          <a:bodyPr anchor="t" rtlCol="false" tIns="0" lIns="0" bIns="0" rIns="0">
            <a:spAutoFit/>
          </a:bodyPr>
          <a:lstStyle/>
          <a:p>
            <a:pPr algn="ctr">
              <a:lnSpc>
                <a:spcPts val="3964"/>
              </a:lnSpc>
            </a:pPr>
            <a:r>
              <a:rPr lang="en-US" sz="2642">
                <a:solidFill>
                  <a:srgbClr val="000000"/>
                </a:solidFill>
                <a:latin typeface="TT Commons Pro"/>
                <a:ea typeface="TT Commons Pro"/>
                <a:cs typeface="TT Commons Pro"/>
                <a:sym typeface="TT Commons Pro"/>
              </a:rPr>
              <a:t>Hypotheses:</a:t>
            </a:r>
          </a:p>
          <a:p>
            <a:pPr algn="ctr">
              <a:lnSpc>
                <a:spcPts val="3964"/>
              </a:lnSpc>
            </a:pPr>
            <a:r>
              <a:rPr lang="en-US" sz="2642">
                <a:solidFill>
                  <a:srgbClr val="000000"/>
                </a:solidFill>
                <a:latin typeface="TT Commons Pro"/>
                <a:ea typeface="TT Commons Pro"/>
                <a:cs typeface="TT Commons Pro"/>
                <a:sym typeface="TT Commons Pro"/>
              </a:rPr>
              <a:t>H₀: There is no significant difference in the median of daily expenses between dates.</a:t>
            </a:r>
          </a:p>
          <a:p>
            <a:pPr algn="ctr">
              <a:lnSpc>
                <a:spcPts val="3964"/>
              </a:lnSpc>
            </a:pPr>
            <a:r>
              <a:rPr lang="en-US" sz="2642">
                <a:solidFill>
                  <a:srgbClr val="000000"/>
                </a:solidFill>
                <a:latin typeface="TT Commons Pro"/>
                <a:ea typeface="TT Commons Pro"/>
                <a:cs typeface="TT Commons Pro"/>
                <a:sym typeface="TT Commons Pro"/>
              </a:rPr>
              <a:t>H₁: There is a significant difference in the median of daily expenses between dates.</a:t>
            </a:r>
          </a:p>
          <a:p>
            <a:pPr algn="ctr">
              <a:lnSpc>
                <a:spcPts val="3964"/>
              </a:lnSpc>
              <a:spcBef>
                <a:spcPct val="0"/>
              </a:spcBef>
            </a:pPr>
          </a:p>
        </p:txBody>
      </p:sp>
      <p:sp>
        <p:nvSpPr>
          <p:cNvPr name="TextBox 4" id="4"/>
          <p:cNvSpPr txBox="true"/>
          <p:nvPr/>
        </p:nvSpPr>
        <p:spPr>
          <a:xfrm rot="0">
            <a:off x="2808580" y="8231505"/>
            <a:ext cx="12151619"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Conclusion: H₀ cannot be rejected as the p-value is &gt;= 0.05.</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no significant difference in the median of daily expenses between dates</a:t>
            </a:r>
          </a:p>
        </p:txBody>
      </p:sp>
      <p:sp>
        <p:nvSpPr>
          <p:cNvPr name="TextBox 5" id="5"/>
          <p:cNvSpPr txBox="true"/>
          <p:nvPr/>
        </p:nvSpPr>
        <p:spPr>
          <a:xfrm rot="0">
            <a:off x="3068191" y="1320838"/>
            <a:ext cx="12151619"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p-value: 0.44638246262473824</a:t>
            </a:r>
          </a:p>
          <a:p>
            <a:pPr algn="ctr">
              <a:lnSpc>
                <a:spcPts val="419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7441401" y="1028700"/>
            <a:ext cx="10846599" cy="7195098"/>
          </a:xfrm>
          <a:custGeom>
            <a:avLst/>
            <a:gdLst/>
            <a:ahLst/>
            <a:cxnLst/>
            <a:rect r="r" b="b" t="t" l="l"/>
            <a:pathLst>
              <a:path h="7195098" w="10846599">
                <a:moveTo>
                  <a:pt x="0" y="0"/>
                </a:moveTo>
                <a:lnTo>
                  <a:pt x="10846599" y="0"/>
                </a:lnTo>
                <a:lnTo>
                  <a:pt x="10846599" y="7195098"/>
                </a:lnTo>
                <a:lnTo>
                  <a:pt x="0" y="7195098"/>
                </a:lnTo>
                <a:lnTo>
                  <a:pt x="0" y="0"/>
                </a:lnTo>
                <a:close/>
              </a:path>
            </a:pathLst>
          </a:custGeom>
          <a:blipFill>
            <a:blip r:embed="rId2"/>
            <a:stretch>
              <a:fillRect l="0" t="0" r="0" b="-64239"/>
            </a:stretch>
          </a:blipFill>
        </p:spPr>
      </p:sp>
      <p:sp>
        <p:nvSpPr>
          <p:cNvPr name="TextBox 3" id="3"/>
          <p:cNvSpPr txBox="true"/>
          <p:nvPr/>
        </p:nvSpPr>
        <p:spPr>
          <a:xfrm rot="0">
            <a:off x="7680102" y="8138073"/>
            <a:ext cx="10369197" cy="207454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Warmer colors (shades of red/orange) represent regions where spending occurs more frequently.</a:t>
            </a:r>
          </a:p>
          <a:p>
            <a:pPr algn="ctr">
              <a:lnSpc>
                <a:spcPts val="4199"/>
              </a:lnSpc>
              <a:spcBef>
                <a:spcPct val="0"/>
              </a:spcBef>
            </a:pPr>
            <a:r>
              <a:rPr lang="en-US" sz="2799">
                <a:solidFill>
                  <a:srgbClr val="000000"/>
                </a:solidFill>
                <a:latin typeface="TT Commons Pro"/>
                <a:ea typeface="TT Commons Pro"/>
                <a:cs typeface="TT Commons Pro"/>
                <a:sym typeface="TT Commons Pro"/>
              </a:rPr>
              <a:t>Cooler colors (shades of purple) indicate regions where spending is less frequent.</a:t>
            </a:r>
          </a:p>
        </p:txBody>
      </p:sp>
      <p:sp>
        <p:nvSpPr>
          <p:cNvPr name="TextBox 4" id="4"/>
          <p:cNvSpPr txBox="true"/>
          <p:nvPr/>
        </p:nvSpPr>
        <p:spPr>
          <a:xfrm rot="0">
            <a:off x="259610" y="942975"/>
            <a:ext cx="6803916" cy="8133985"/>
          </a:xfrm>
          <a:prstGeom prst="rect">
            <a:avLst/>
          </a:prstGeom>
        </p:spPr>
        <p:txBody>
          <a:bodyPr anchor="t" rtlCol="false" tIns="0" lIns="0" bIns="0" rIns="0">
            <a:spAutoFit/>
          </a:bodyPr>
          <a:lstStyle/>
          <a:p>
            <a:pPr algn="ctr">
              <a:lnSpc>
                <a:spcPts val="4676"/>
              </a:lnSpc>
            </a:pPr>
            <a:r>
              <a:rPr lang="en-US" sz="3117">
                <a:solidFill>
                  <a:srgbClr val="000000"/>
                </a:solidFill>
                <a:latin typeface="TT Commons Pro"/>
                <a:ea typeface="TT Commons Pro"/>
                <a:cs typeface="TT Commons Pro"/>
                <a:sym typeface="TT Commons Pro"/>
              </a:rPr>
              <a:t>While food expenditures in the upper cluster were concentrated between 127.5 TL and 132.5 TL, grocery expenditures were generally between 100 TL and 175 TL.</a:t>
            </a:r>
          </a:p>
          <a:p>
            <a:pPr algn="ctr">
              <a:lnSpc>
                <a:spcPts val="4676"/>
              </a:lnSpc>
            </a:pPr>
            <a:r>
              <a:rPr lang="en-US" sz="3117">
                <a:solidFill>
                  <a:srgbClr val="000000"/>
                </a:solidFill>
                <a:latin typeface="TT Commons Pro"/>
                <a:ea typeface="TT Commons Pro"/>
                <a:cs typeface="TT Commons Pro"/>
                <a:sym typeface="TT Commons Pro"/>
              </a:rPr>
              <a:t>While food expenditures in the subset were concentrated around 120 TL, grocery expenditures were generally between 50 TL and 125 TL.</a:t>
            </a:r>
          </a:p>
          <a:p>
            <a:pPr algn="ctr">
              <a:lnSpc>
                <a:spcPts val="4676"/>
              </a:lnSpc>
              <a:spcBef>
                <a:spcPct val="0"/>
              </a:spcBef>
            </a:pPr>
            <a:r>
              <a:rPr lang="en-US" sz="3117">
                <a:solidFill>
                  <a:srgbClr val="000000"/>
                </a:solidFill>
                <a:latin typeface="TT Commons Pro"/>
                <a:ea typeface="TT Commons Pro"/>
                <a:cs typeface="TT Commons Pro"/>
                <a:sym typeface="TT Commons Pro"/>
              </a:rPr>
              <a:t>There does not appear to be a strong linear relationship between grocery and food spending because the concentrations are not aligned along any obvious lines.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43490"/>
            <a:ext cx="8399975" cy="5200019"/>
          </a:xfrm>
          <a:custGeom>
            <a:avLst/>
            <a:gdLst/>
            <a:ahLst/>
            <a:cxnLst/>
            <a:rect r="r" b="b" t="t" l="l"/>
            <a:pathLst>
              <a:path h="5200019" w="8399975">
                <a:moveTo>
                  <a:pt x="0" y="0"/>
                </a:moveTo>
                <a:lnTo>
                  <a:pt x="8399975" y="0"/>
                </a:lnTo>
                <a:lnTo>
                  <a:pt x="8399975" y="5200020"/>
                </a:lnTo>
                <a:lnTo>
                  <a:pt x="0" y="5200020"/>
                </a:lnTo>
                <a:lnTo>
                  <a:pt x="0" y="0"/>
                </a:lnTo>
                <a:close/>
              </a:path>
            </a:pathLst>
          </a:custGeom>
          <a:blipFill>
            <a:blip r:embed="rId2"/>
            <a:stretch>
              <a:fillRect l="0" t="0" r="0" b="-31854"/>
            </a:stretch>
          </a:blipFill>
        </p:spPr>
      </p:sp>
      <p:sp>
        <p:nvSpPr>
          <p:cNvPr name="TextBox 3" id="3"/>
          <p:cNvSpPr txBox="true"/>
          <p:nvPr/>
        </p:nvSpPr>
        <p:spPr>
          <a:xfrm rot="0">
            <a:off x="9563512" y="2836556"/>
            <a:ext cx="8724488" cy="4693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Data Points (Blue Dots): Blue dots represent actual spending observations regarding the number of transactions. The scatter chart shows that there is some variability in expenses for the same number of transactions.</a:t>
            </a:r>
          </a:p>
          <a:p>
            <a:pPr algn="ctr">
              <a:lnSpc>
                <a:spcPts val="4199"/>
              </a:lnSpc>
            </a:pPr>
            <a:r>
              <a:rPr lang="en-US" sz="2799">
                <a:solidFill>
                  <a:srgbClr val="000000"/>
                </a:solidFill>
                <a:latin typeface="TT Commons Pro"/>
                <a:ea typeface="TT Commons Pro"/>
                <a:cs typeface="TT Commons Pro"/>
                <a:sym typeface="TT Commons Pro"/>
              </a:rPr>
              <a:t>The positive slope of the regression line indicates that an increase in the number of transactions is generally associated with a higher total spend.</a:t>
            </a:r>
          </a:p>
          <a:p>
            <a:pPr algn="ctr">
              <a:lnSpc>
                <a:spcPts val="419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891298" y="-1838102"/>
            <a:ext cx="13958156" cy="13434725"/>
          </a:xfrm>
          <a:custGeom>
            <a:avLst/>
            <a:gdLst/>
            <a:ahLst/>
            <a:cxnLst/>
            <a:rect r="r" b="b" t="t" l="l"/>
            <a:pathLst>
              <a:path h="13434725" w="13958156">
                <a:moveTo>
                  <a:pt x="0" y="0"/>
                </a:moveTo>
                <a:lnTo>
                  <a:pt x="13958156" y="0"/>
                </a:lnTo>
                <a:lnTo>
                  <a:pt x="13958156" y="13434725"/>
                </a:lnTo>
                <a:lnTo>
                  <a:pt x="0" y="13434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05215">
            <a:off x="7503112" y="3339439"/>
            <a:ext cx="8946815" cy="14180830"/>
          </a:xfrm>
          <a:custGeom>
            <a:avLst/>
            <a:gdLst/>
            <a:ahLst/>
            <a:cxnLst/>
            <a:rect r="r" b="b" t="t" l="l"/>
            <a:pathLst>
              <a:path h="14180830" w="8946815">
                <a:moveTo>
                  <a:pt x="0" y="0"/>
                </a:moveTo>
                <a:lnTo>
                  <a:pt x="8946814" y="0"/>
                </a:lnTo>
                <a:lnTo>
                  <a:pt x="8946814" y="14180830"/>
                </a:lnTo>
                <a:lnTo>
                  <a:pt x="0" y="14180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8831" y="277812"/>
            <a:ext cx="6910589" cy="1482725"/>
          </a:xfrm>
          <a:prstGeom prst="rect">
            <a:avLst/>
          </a:prstGeom>
        </p:spPr>
        <p:txBody>
          <a:bodyPr anchor="t" rtlCol="false" tIns="0" lIns="0" bIns="0" rIns="0">
            <a:spAutoFit/>
          </a:bodyPr>
          <a:lstStyle/>
          <a:p>
            <a:pPr algn="l">
              <a:lnSpc>
                <a:spcPts val="11519"/>
              </a:lnSpc>
            </a:pPr>
            <a:r>
              <a:rPr lang="en-US" sz="9600">
                <a:solidFill>
                  <a:srgbClr val="FFFFFF"/>
                </a:solidFill>
                <a:latin typeface="Rasputin Light"/>
                <a:ea typeface="Rasputin Light"/>
                <a:cs typeface="Rasputin Light"/>
                <a:sym typeface="Rasputin Light"/>
              </a:rPr>
              <a:t>IDEA</a:t>
            </a:r>
          </a:p>
        </p:txBody>
      </p:sp>
      <p:sp>
        <p:nvSpPr>
          <p:cNvPr name="TextBox 5" id="5"/>
          <p:cNvSpPr txBox="true"/>
          <p:nvPr/>
        </p:nvSpPr>
        <p:spPr>
          <a:xfrm rot="0">
            <a:off x="11017645" y="3652450"/>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3:Motivation and Prediction</a:t>
            </a:r>
          </a:p>
        </p:txBody>
      </p:sp>
      <p:sp>
        <p:nvSpPr>
          <p:cNvPr name="TextBox 6" id="6"/>
          <p:cNvSpPr txBox="true"/>
          <p:nvPr/>
        </p:nvSpPr>
        <p:spPr>
          <a:xfrm rot="0">
            <a:off x="11033943" y="5133340"/>
            <a:ext cx="6225357" cy="1026795"/>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5: Starting of Analysis of data and my comments about my prediction</a:t>
            </a:r>
          </a:p>
        </p:txBody>
      </p:sp>
      <p:sp>
        <p:nvSpPr>
          <p:cNvPr name="TextBox 7" id="7"/>
          <p:cNvSpPr txBox="true"/>
          <p:nvPr/>
        </p:nvSpPr>
        <p:spPr>
          <a:xfrm rot="0">
            <a:off x="264481" y="1674813"/>
            <a:ext cx="10084229" cy="8884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This project will focus on analyzing my expenditures over different periods. I will combine credit card transactions for a comprehensive analysis. To make the analysis more organized and understandable, I plan to separate my expenses into specific and meaningful groups. These categories will include cafeteria (food) to reflect meals purchased on campus, grocery to cover spending at both local markets and online supermarkets, and subscriptions to services like Spotify, Amazon Prime, and other recurring payments. Additionally, I will analyze travel expenses, which include flights, train tickets, and subway fares, which may fluctuate depending on my schedule and commitments. Other categories will include online shopping, which includes purchases made through e-commerce platforms, and online food delivery, which reflects meals ordered from apps or websites in times when convenience is a priority.</a:t>
            </a:r>
          </a:p>
          <a:p>
            <a:pPr algn="ctr">
              <a:lnSpc>
                <a:spcPts val="4199"/>
              </a:lnSpc>
            </a:pPr>
          </a:p>
          <a:p>
            <a:pPr algn="ctr">
              <a:lnSpc>
                <a:spcPts val="4199"/>
              </a:lnSpc>
              <a:spcBef>
                <a:spcPct val="0"/>
              </a:spcBef>
            </a:pPr>
          </a:p>
        </p:txBody>
      </p:sp>
      <p:sp>
        <p:nvSpPr>
          <p:cNvPr name="TextBox 8" id="8"/>
          <p:cNvSpPr txBox="true"/>
          <p:nvPr/>
        </p:nvSpPr>
        <p:spPr>
          <a:xfrm rot="0">
            <a:off x="11033943" y="4376340"/>
            <a:ext cx="6241655" cy="502920"/>
          </a:xfrm>
          <a:prstGeom prst="rect">
            <a:avLst/>
          </a:prstGeom>
        </p:spPr>
        <p:txBody>
          <a:bodyPr anchor="t" rtlCol="false" tIns="0" lIns="0" bIns="0" rIns="0">
            <a:spAutoFit/>
          </a:bodyPr>
          <a:lstStyle/>
          <a:p>
            <a:pPr algn="l">
              <a:lnSpc>
                <a:spcPts val="4199"/>
              </a:lnSpc>
              <a:spcBef>
                <a:spcPct val="0"/>
              </a:spcBef>
            </a:pPr>
            <a:r>
              <a:rPr lang="en-US" sz="2799" u="sng">
                <a:solidFill>
                  <a:srgbClr val="000000"/>
                </a:solidFill>
                <a:latin typeface="TT Commons Pro"/>
                <a:ea typeface="TT Commons Pro"/>
                <a:cs typeface="TT Commons Pro"/>
                <a:sym typeface="TT Commons Pro"/>
              </a:rPr>
              <a:t>Slide Num 4: How did I get the data?</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372935" y="942975"/>
            <a:ext cx="2172395"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MOTIVATION</a:t>
            </a:r>
          </a:p>
        </p:txBody>
      </p:sp>
      <p:sp>
        <p:nvSpPr>
          <p:cNvPr name="TextBox 3" id="3"/>
          <p:cNvSpPr txBox="true"/>
          <p:nvPr/>
        </p:nvSpPr>
        <p:spPr>
          <a:xfrm rot="0">
            <a:off x="12157770" y="942975"/>
            <a:ext cx="2087761"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PREDICTION</a:t>
            </a:r>
          </a:p>
        </p:txBody>
      </p:sp>
      <p:sp>
        <p:nvSpPr>
          <p:cNvPr name="TextBox 4" id="4"/>
          <p:cNvSpPr txBox="true"/>
          <p:nvPr/>
        </p:nvSpPr>
        <p:spPr>
          <a:xfrm rot="0">
            <a:off x="1028700" y="2012513"/>
            <a:ext cx="6860865" cy="5715077"/>
          </a:xfrm>
          <a:prstGeom prst="rect">
            <a:avLst/>
          </a:prstGeom>
        </p:spPr>
        <p:txBody>
          <a:bodyPr anchor="t" rtlCol="false" tIns="0" lIns="0" bIns="0" rIns="0">
            <a:spAutoFit/>
          </a:bodyPr>
          <a:lstStyle/>
          <a:p>
            <a:pPr algn="ctr">
              <a:lnSpc>
                <a:spcPts val="3282"/>
              </a:lnSpc>
            </a:pPr>
            <a:r>
              <a:rPr lang="en-US" sz="2188">
                <a:solidFill>
                  <a:srgbClr val="000000"/>
                </a:solidFill>
                <a:latin typeface="TT Commons Pro"/>
                <a:ea typeface="TT Commons Pro"/>
                <a:cs typeface="TT Commons Pro"/>
                <a:sym typeface="TT Commons Pro"/>
              </a:rPr>
              <a:t>The biggest motivation for this project is to understand the impact of exams on my life. I want to see how my spending patterns change during these periods (when I am busier and more stressed) and identify which types of expenses are most affected. For example, I suspect that certain areas, such as online food or online shopping, may see noticeable changes when I'm busier and more stressed. Additionally, it could help me develop strategies to manage my finances more effectively during high-pressure periods, ensuring that I stay on track with my overall financial goals while maintaining a healthy balance in other aspects of my life.</a:t>
            </a:r>
          </a:p>
          <a:p>
            <a:pPr algn="ctr">
              <a:lnSpc>
                <a:spcPts val="3282"/>
              </a:lnSpc>
            </a:pPr>
          </a:p>
          <a:p>
            <a:pPr algn="ctr">
              <a:lnSpc>
                <a:spcPts val="3282"/>
              </a:lnSpc>
              <a:spcBef>
                <a:spcPct val="0"/>
              </a:spcBef>
            </a:pPr>
          </a:p>
        </p:txBody>
      </p:sp>
      <p:sp>
        <p:nvSpPr>
          <p:cNvPr name="TextBox 5" id="5"/>
          <p:cNvSpPr txBox="true"/>
          <p:nvPr/>
        </p:nvSpPr>
        <p:spPr>
          <a:xfrm rot="0">
            <a:off x="9144000" y="2022038"/>
            <a:ext cx="8115300" cy="5674249"/>
          </a:xfrm>
          <a:prstGeom prst="rect">
            <a:avLst/>
          </a:prstGeom>
        </p:spPr>
        <p:txBody>
          <a:bodyPr anchor="t" rtlCol="false" tIns="0" lIns="0" bIns="0" rIns="0">
            <a:spAutoFit/>
          </a:bodyPr>
          <a:lstStyle/>
          <a:p>
            <a:pPr algn="ctr">
              <a:lnSpc>
                <a:spcPts val="3043"/>
              </a:lnSpc>
            </a:pPr>
            <a:r>
              <a:rPr lang="en-US" sz="2029">
                <a:solidFill>
                  <a:srgbClr val="000000"/>
                </a:solidFill>
                <a:latin typeface="TT Commons Pro"/>
                <a:ea typeface="TT Commons Pro"/>
                <a:cs typeface="TT Commons Pro"/>
                <a:sym typeface="TT Commons Pro"/>
              </a:rPr>
              <a:t>I believe that happiness has a significant impact on spending habits. For this reason, I think my expenditures decrease to a minimum, especially 1-2 days before exams, then increase after the exams, and rise even further once the exam period is over. I attribute this to the fact that during stressful and unhappy times, my consumption of meals and snacks tends to decrease. Additionally, since my number of trips off-campus drops significantly during these periods, I expect this to be reflected in my expenses. I'm curious to analyze the extent of these changes.I am particularly curious to measure the extent of these changes and analyze how closely they correspond to my emotional state at different stages of the exam period. By exploring the relationship between my happiness levels, stress, and spending habits, I hope to gain valuable insight into the psychological factors that influence financial behavior.</a:t>
            </a:r>
          </a:p>
          <a:p>
            <a:pPr algn="ctr">
              <a:lnSpc>
                <a:spcPts val="3043"/>
              </a:lnSpc>
            </a:pPr>
          </a:p>
          <a:p>
            <a:pPr algn="ctr">
              <a:lnSpc>
                <a:spcPts val="304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2869122"/>
            <a:ext cx="12717086" cy="5118627"/>
          </a:xfrm>
          <a:custGeom>
            <a:avLst/>
            <a:gdLst/>
            <a:ahLst/>
            <a:cxnLst/>
            <a:rect r="r" b="b" t="t" l="l"/>
            <a:pathLst>
              <a:path h="5118627" w="12717086">
                <a:moveTo>
                  <a:pt x="0" y="0"/>
                </a:moveTo>
                <a:lnTo>
                  <a:pt x="12717086" y="0"/>
                </a:lnTo>
                <a:lnTo>
                  <a:pt x="12717086" y="5118627"/>
                </a:lnTo>
                <a:lnTo>
                  <a:pt x="0" y="5118627"/>
                </a:lnTo>
                <a:lnTo>
                  <a:pt x="0" y="0"/>
                </a:lnTo>
                <a:close/>
              </a:path>
            </a:pathLst>
          </a:custGeom>
          <a:blipFill>
            <a:blip r:embed="rId2"/>
            <a:stretch>
              <a:fillRect l="0" t="0" r="0" b="0"/>
            </a:stretch>
          </a:blipFill>
        </p:spPr>
      </p:sp>
      <p:sp>
        <p:nvSpPr>
          <p:cNvPr name="TextBox 3" id="3"/>
          <p:cNvSpPr txBox="true"/>
          <p:nvPr/>
        </p:nvSpPr>
        <p:spPr>
          <a:xfrm rot="0">
            <a:off x="0" y="1149729"/>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received the credit card statement in Excel from the bank application. To make this Excel file the way I wanted, I used the code from Excel_data_organizing.ipynb, which I also added to github. Thus, I obtained an Excel file that is both more understandable, organized and analyzable.</a:t>
            </a:r>
          </a:p>
        </p:txBody>
      </p:sp>
      <p:sp>
        <p:nvSpPr>
          <p:cNvPr name="TextBox 4" id="4"/>
          <p:cNvSpPr txBox="true"/>
          <p:nvPr/>
        </p:nvSpPr>
        <p:spPr>
          <a:xfrm rot="0">
            <a:off x="0" y="823150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only entered the amazon subscription manually in the subscription section, the reason for this was that the subscription looked like shopping and confused it with amazon, which is online shopping.</a:t>
            </a:r>
          </a:p>
        </p:txBody>
      </p:sp>
      <p:sp>
        <p:nvSpPr>
          <p:cNvPr name="TextBox 5" id="5"/>
          <p:cNvSpPr txBox="true"/>
          <p:nvPr/>
        </p:nvSpPr>
        <p:spPr>
          <a:xfrm rot="0">
            <a:off x="0" y="9344025"/>
            <a:ext cx="18288000" cy="50292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also manually entered food (cafeteria) data at the end of each day.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9752419" cy="5546688"/>
          </a:xfrm>
          <a:custGeom>
            <a:avLst/>
            <a:gdLst/>
            <a:ahLst/>
            <a:cxnLst/>
            <a:rect r="r" b="b" t="t" l="l"/>
            <a:pathLst>
              <a:path h="5546688" w="9752419">
                <a:moveTo>
                  <a:pt x="0" y="0"/>
                </a:moveTo>
                <a:lnTo>
                  <a:pt x="9752419" y="0"/>
                </a:lnTo>
                <a:lnTo>
                  <a:pt x="9752419" y="5546688"/>
                </a:lnTo>
                <a:lnTo>
                  <a:pt x="0" y="5546688"/>
                </a:lnTo>
                <a:lnTo>
                  <a:pt x="0" y="0"/>
                </a:lnTo>
                <a:close/>
              </a:path>
            </a:pathLst>
          </a:custGeom>
          <a:blipFill>
            <a:blip r:embed="rId2"/>
            <a:stretch>
              <a:fillRect l="0" t="0" r="0" b="0"/>
            </a:stretch>
          </a:blipFill>
        </p:spPr>
      </p:sp>
      <p:sp>
        <p:nvSpPr>
          <p:cNvPr name="Freeform 3" id="3"/>
          <p:cNvSpPr/>
          <p:nvPr/>
        </p:nvSpPr>
        <p:spPr>
          <a:xfrm flipH="false" flipV="false" rot="0">
            <a:off x="11008278" y="1028700"/>
            <a:ext cx="6478181" cy="5308260"/>
          </a:xfrm>
          <a:custGeom>
            <a:avLst/>
            <a:gdLst/>
            <a:ahLst/>
            <a:cxnLst/>
            <a:rect r="r" b="b" t="t" l="l"/>
            <a:pathLst>
              <a:path h="5308260" w="6478181">
                <a:moveTo>
                  <a:pt x="0" y="0"/>
                </a:moveTo>
                <a:lnTo>
                  <a:pt x="6478181" y="0"/>
                </a:lnTo>
                <a:lnTo>
                  <a:pt x="6478181" y="5308260"/>
                </a:lnTo>
                <a:lnTo>
                  <a:pt x="0" y="5308260"/>
                </a:lnTo>
                <a:lnTo>
                  <a:pt x="0" y="0"/>
                </a:lnTo>
                <a:close/>
              </a:path>
            </a:pathLst>
          </a:custGeom>
          <a:blipFill>
            <a:blip r:embed="rId3"/>
            <a:stretch>
              <a:fillRect l="-2025" t="0" r="-2025" b="0"/>
            </a:stretch>
          </a:blipFill>
        </p:spPr>
      </p:sp>
      <p:grpSp>
        <p:nvGrpSpPr>
          <p:cNvPr name="Group 4" id="4"/>
          <p:cNvGrpSpPr/>
          <p:nvPr/>
        </p:nvGrpSpPr>
        <p:grpSpPr>
          <a:xfrm rot="0">
            <a:off x="801541" y="5370659"/>
            <a:ext cx="10206737" cy="2858941"/>
            <a:chOff x="0" y="0"/>
            <a:chExt cx="2688194" cy="752972"/>
          </a:xfrm>
        </p:grpSpPr>
        <p:sp>
          <p:nvSpPr>
            <p:cNvPr name="Freeform 5" id="5"/>
            <p:cNvSpPr/>
            <p:nvPr/>
          </p:nvSpPr>
          <p:spPr>
            <a:xfrm flipH="false" flipV="false" rot="0">
              <a:off x="0" y="0"/>
              <a:ext cx="2688194" cy="752972"/>
            </a:xfrm>
            <a:custGeom>
              <a:avLst/>
              <a:gdLst/>
              <a:ahLst/>
              <a:cxnLst/>
              <a:rect r="r" b="b" t="t" l="l"/>
              <a:pathLst>
                <a:path h="752972" w="2688194">
                  <a:moveTo>
                    <a:pt x="0" y="0"/>
                  </a:moveTo>
                  <a:lnTo>
                    <a:pt x="2688194" y="0"/>
                  </a:lnTo>
                  <a:lnTo>
                    <a:pt x="2688194" y="752972"/>
                  </a:lnTo>
                  <a:lnTo>
                    <a:pt x="0" y="752972"/>
                  </a:lnTo>
                  <a:close/>
                </a:path>
              </a:pathLst>
            </a:custGeom>
            <a:solidFill>
              <a:srgbClr val="B7CDB7"/>
            </a:solidFill>
          </p:spPr>
        </p:sp>
        <p:sp>
          <p:nvSpPr>
            <p:cNvPr name="TextBox 6" id="6"/>
            <p:cNvSpPr txBox="true"/>
            <p:nvPr/>
          </p:nvSpPr>
          <p:spPr>
            <a:xfrm>
              <a:off x="0" y="-28575"/>
              <a:ext cx="2688194" cy="78154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0" y="6489663"/>
            <a:ext cx="18288000" cy="207454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As seen in this graph, the majority of the distribution is distributed between 100-150. The main reason for this is due to food expenses (Since my food cost is 122 tl or 130 tl per meal.), which have the highest percentage, as you can see in the Percentage representation of my total monthly expenses chart.</a:t>
            </a:r>
          </a:p>
          <a:p>
            <a:pPr algn="ctr">
              <a:lnSpc>
                <a:spcPts val="41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46222" y="388225"/>
            <a:ext cx="12165958" cy="7628398"/>
          </a:xfrm>
          <a:custGeom>
            <a:avLst/>
            <a:gdLst/>
            <a:ahLst/>
            <a:cxnLst/>
            <a:rect r="r" b="b" t="t" l="l"/>
            <a:pathLst>
              <a:path h="7628398" w="12165958">
                <a:moveTo>
                  <a:pt x="0" y="0"/>
                </a:moveTo>
                <a:lnTo>
                  <a:pt x="12165958" y="0"/>
                </a:lnTo>
                <a:lnTo>
                  <a:pt x="12165958" y="7628398"/>
                </a:lnTo>
                <a:lnTo>
                  <a:pt x="0" y="7628398"/>
                </a:lnTo>
                <a:lnTo>
                  <a:pt x="0" y="0"/>
                </a:lnTo>
                <a:close/>
              </a:path>
            </a:pathLst>
          </a:custGeom>
          <a:blipFill>
            <a:blip r:embed="rId2"/>
            <a:stretch>
              <a:fillRect l="0" t="0" r="0" b="-29380"/>
            </a:stretch>
          </a:blipFill>
        </p:spPr>
      </p:sp>
      <p:sp>
        <p:nvSpPr>
          <p:cNvPr name="TextBox 3" id="3"/>
          <p:cNvSpPr txBox="true"/>
          <p:nvPr/>
        </p:nvSpPr>
        <p:spPr>
          <a:xfrm rot="0">
            <a:off x="12980521" y="502914"/>
            <a:ext cx="4853161" cy="783717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With the end of my exam period (23 november), I can see a significant increase in my online food and travel data. At the same time, my online shopping expenses have increased, not in number but in amount. The reason for this is that I spend more time on campus studying for exams and do not leave the campus. After it's over, although I feel relaxed, my expenses for both food and travel may increase.</a:t>
            </a:r>
          </a:p>
          <a:p>
            <a:pPr algn="ctr">
              <a:lnSpc>
                <a:spcPts val="4199"/>
              </a:lnSpc>
              <a:spcBef>
                <a:spcPct val="0"/>
              </a:spcBef>
            </a:pPr>
          </a:p>
        </p:txBody>
      </p:sp>
      <p:sp>
        <p:nvSpPr>
          <p:cNvPr name="TextBox 4" id="4"/>
          <p:cNvSpPr txBox="true"/>
          <p:nvPr/>
        </p:nvSpPr>
        <p:spPr>
          <a:xfrm rot="0">
            <a:off x="0" y="8702040"/>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This matches my earlier predictions. I think the reason for this is that as my body relaxes with the decrease in stress, I feel hungrier, my appetite increases and I eat more easily. Additionally, I think the reason for the increase in travel expenses is that I have more free time after the exams are over.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973234" y="1265954"/>
            <a:ext cx="11757409" cy="6034630"/>
          </a:xfrm>
          <a:custGeom>
            <a:avLst/>
            <a:gdLst/>
            <a:ahLst/>
            <a:cxnLst/>
            <a:rect r="r" b="b" t="t" l="l"/>
            <a:pathLst>
              <a:path h="6034630" w="11757409">
                <a:moveTo>
                  <a:pt x="0" y="0"/>
                </a:moveTo>
                <a:lnTo>
                  <a:pt x="11757409" y="0"/>
                </a:lnTo>
                <a:lnTo>
                  <a:pt x="11757409" y="6034629"/>
                </a:lnTo>
                <a:lnTo>
                  <a:pt x="0" y="6034629"/>
                </a:lnTo>
                <a:lnTo>
                  <a:pt x="0" y="0"/>
                </a:lnTo>
                <a:close/>
              </a:path>
            </a:pathLst>
          </a:custGeom>
          <a:blipFill>
            <a:blip r:embed="rId2"/>
            <a:stretch>
              <a:fillRect l="0" t="0" r="0" b="-54161"/>
            </a:stretch>
          </a:blipFill>
        </p:spPr>
      </p:sp>
      <p:sp>
        <p:nvSpPr>
          <p:cNvPr name="TextBox 3" id="3"/>
          <p:cNvSpPr txBox="true"/>
          <p:nvPr/>
        </p:nvSpPr>
        <p:spPr>
          <a:xfrm rot="0">
            <a:off x="0" y="7452112"/>
            <a:ext cx="18288000"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Since the first 4 weeks were more stress-free and less busy, my online food expenses were higher than later, but as I approached the exam periods (November), there was a gradual decrease and even I did not order any food in the week of 12.11.2024. I can say that the main reason for this is that my frequency, quantity and desire to eat decreases during stressful times. However, after the exams are over, especially with the end of the stress of the week of 26.11.2024, I reach the old values ​​​​and even the highest spending again. This chart supports the predictions I made before.</a:t>
            </a:r>
          </a:p>
          <a:p>
            <a:pPr algn="ctr">
              <a:lnSpc>
                <a:spcPts val="4199"/>
              </a:lnSpc>
              <a:spcBef>
                <a:spcPct val="0"/>
              </a:spcBef>
            </a:pPr>
          </a:p>
        </p:txBody>
      </p:sp>
      <p:sp>
        <p:nvSpPr>
          <p:cNvPr name="TextBox 4" id="4"/>
          <p:cNvSpPr txBox="true"/>
          <p:nvPr/>
        </p:nvSpPr>
        <p:spPr>
          <a:xfrm rot="0">
            <a:off x="421867" y="1905"/>
            <a:ext cx="17866133"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Again, as I said in the previous slide, we can see in this table that, in parallel with my predictions, my food order decreases at the beginning of stressful periods and my desire to eat increases with its end.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265346" y="371240"/>
            <a:ext cx="13606113" cy="6991518"/>
          </a:xfrm>
          <a:custGeom>
            <a:avLst/>
            <a:gdLst/>
            <a:ahLst/>
            <a:cxnLst/>
            <a:rect r="r" b="b" t="t" l="l"/>
            <a:pathLst>
              <a:path h="6991518" w="13606113">
                <a:moveTo>
                  <a:pt x="0" y="0"/>
                </a:moveTo>
                <a:lnTo>
                  <a:pt x="13606113" y="0"/>
                </a:lnTo>
                <a:lnTo>
                  <a:pt x="13606113" y="6991518"/>
                </a:lnTo>
                <a:lnTo>
                  <a:pt x="0" y="6991518"/>
                </a:lnTo>
                <a:lnTo>
                  <a:pt x="0" y="0"/>
                </a:lnTo>
                <a:close/>
              </a:path>
            </a:pathLst>
          </a:custGeom>
          <a:blipFill>
            <a:blip r:embed="rId2"/>
            <a:stretch>
              <a:fillRect l="0" t="0" r="0" b="-46443"/>
            </a:stretch>
          </a:blipFill>
        </p:spPr>
      </p:sp>
      <p:sp>
        <p:nvSpPr>
          <p:cNvPr name="TextBox 3" id="3"/>
          <p:cNvSpPr txBox="true"/>
          <p:nvPr/>
        </p:nvSpPr>
        <p:spPr>
          <a:xfrm rot="0">
            <a:off x="0" y="7521669"/>
            <a:ext cx="17871459" cy="3005252"/>
          </a:xfrm>
          <a:prstGeom prst="rect">
            <a:avLst/>
          </a:prstGeom>
        </p:spPr>
        <p:txBody>
          <a:bodyPr anchor="t" rtlCol="false" tIns="0" lIns="0" bIns="0" rIns="0">
            <a:spAutoFit/>
          </a:bodyPr>
          <a:lstStyle/>
          <a:p>
            <a:pPr algn="ctr">
              <a:lnSpc>
                <a:spcPts val="4038"/>
              </a:lnSpc>
            </a:pPr>
            <a:r>
              <a:rPr lang="en-US" sz="2692">
                <a:solidFill>
                  <a:srgbClr val="000000"/>
                </a:solidFill>
                <a:latin typeface="TT Commons Pro"/>
                <a:ea typeface="TT Commons Pro"/>
                <a:cs typeface="TT Commons Pro"/>
                <a:sym typeface="TT Commons Pro"/>
              </a:rPr>
              <a:t>The chart shows the values ​​of my weekly expenses. The reason why expenses in the first 4 weeks are higher than the others is that my money spending increases in less stressful periods. We can see a sharp decrease in the 5th week, the reason for this is that I am entering a more stressful and busy period (1st Midterms). But we can see a clear increase in the 9th week, I guess the reason for this is that my exams ended on November 23, and I spent more money as a result of relaxing.</a:t>
            </a:r>
          </a:p>
          <a:p>
            <a:pPr algn="ctr">
              <a:lnSpc>
                <a:spcPts val="4038"/>
              </a:lnSpc>
              <a:spcBef>
                <a:spcPct val="0"/>
              </a:spcBef>
            </a:pPr>
          </a:p>
        </p:txBody>
      </p:sp>
      <p:sp>
        <p:nvSpPr>
          <p:cNvPr name="TextBox 4" id="4"/>
          <p:cNvSpPr txBox="true"/>
          <p:nvPr/>
        </p:nvSpPr>
        <p:spPr>
          <a:xfrm rot="0">
            <a:off x="519221" y="942975"/>
            <a:ext cx="2970986" cy="5741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Consistent with the predictions, we can see a serious decrease at the beginning of the exam period (the first week of November) and a serious increase at the end (November 23).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096334" y="691621"/>
            <a:ext cx="14095333" cy="4082010"/>
          </a:xfrm>
          <a:custGeom>
            <a:avLst/>
            <a:gdLst/>
            <a:ahLst/>
            <a:cxnLst/>
            <a:rect r="r" b="b" t="t" l="l"/>
            <a:pathLst>
              <a:path h="4082010" w="14095333">
                <a:moveTo>
                  <a:pt x="0" y="0"/>
                </a:moveTo>
                <a:lnTo>
                  <a:pt x="14095332" y="0"/>
                </a:lnTo>
                <a:lnTo>
                  <a:pt x="14095332" y="4082010"/>
                </a:lnTo>
                <a:lnTo>
                  <a:pt x="0" y="4082010"/>
                </a:lnTo>
                <a:lnTo>
                  <a:pt x="0" y="0"/>
                </a:lnTo>
                <a:close/>
              </a:path>
            </a:pathLst>
          </a:custGeom>
          <a:blipFill>
            <a:blip r:embed="rId2"/>
            <a:stretch>
              <a:fillRect l="0" t="0" r="0" b="-60997"/>
            </a:stretch>
          </a:blipFill>
        </p:spPr>
      </p:sp>
      <p:sp>
        <p:nvSpPr>
          <p:cNvPr name="TextBox 3" id="3"/>
          <p:cNvSpPr txBox="true"/>
          <p:nvPr/>
        </p:nvSpPr>
        <p:spPr>
          <a:xfrm rot="0">
            <a:off x="2486025" y="4849177"/>
            <a:ext cx="13315950"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There is a serious negative correlation between Online Shopping, online food and travel.</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also a significant positive correlation between Travel and Online food.</a:t>
            </a:r>
          </a:p>
        </p:txBody>
      </p:sp>
      <p:sp>
        <p:nvSpPr>
          <p:cNvPr name="TextBox 4" id="4"/>
          <p:cNvSpPr txBox="true"/>
          <p:nvPr/>
        </p:nvSpPr>
        <p:spPr>
          <a:xfrm rot="0">
            <a:off x="0" y="728302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think the reason why my travel and online food expenses increase and decrease at the same time is that they are both directly linked to exam periods.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DAGaU0sqWAc</dc:identifier>
  <dcterms:modified xsi:type="dcterms:W3CDTF">2011-08-01T06:04:30Z</dcterms:modified>
  <cp:revision>1</cp:revision>
  <dc:title>Yeşil Damlalar Temel Sade Sunum</dc:title>
</cp:coreProperties>
</file>