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Rasputin Light" charset="1" panose="00000000000000000000"/>
      <p:regular r:id="rId27"/>
    </p:embeddedFont>
    <p:embeddedFont>
      <p:font typeface="TT Commons Pro" charset="1" panose="020B0103030102020204"/>
      <p:regular r:id="rId28"/>
    </p:embeddedFont>
    <p:embeddedFont>
      <p:font typeface="TT Commons Pro Bold" charset="1" panose="020B0103030102020204"/>
      <p:regular r:id="rId29"/>
    </p:embeddedFont>
    <p:embeddedFont>
      <p:font typeface="Abril Fatface" charset="1" panose="02000503000000020003"/>
      <p:regular r:id="rId30"/>
    </p:embeddedFont>
    <p:embeddedFont>
      <p:font typeface="TT Commons Pro Bold Italics" charset="1" panose="020B0103030102020204"/>
      <p:regular r:id="rId31"/>
    </p:embeddedFont>
    <p:embeddedFont>
      <p:font typeface="Rasputin" charset="1" panose="000000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2724262"/>
            <a:ext cx="12002662" cy="4838476"/>
            <a:chOff x="0" y="0"/>
            <a:chExt cx="16003549" cy="6451301"/>
          </a:xfrm>
        </p:grpSpPr>
        <p:sp>
          <p:nvSpPr>
            <p:cNvPr name="TextBox 3" id="3"/>
            <p:cNvSpPr txBox="true"/>
            <p:nvPr/>
          </p:nvSpPr>
          <p:spPr>
            <a:xfrm rot="0">
              <a:off x="0" y="123825"/>
              <a:ext cx="16003549" cy="4939241"/>
            </a:xfrm>
            <a:prstGeom prst="rect">
              <a:avLst/>
            </a:prstGeom>
          </p:spPr>
          <p:txBody>
            <a:bodyPr anchor="t" rtlCol="false" tIns="0" lIns="0" bIns="0" rIns="0">
              <a:spAutoFit/>
            </a:bodyPr>
            <a:lstStyle/>
            <a:p>
              <a:pPr algn="ctr">
                <a:lnSpc>
                  <a:spcPts val="14299"/>
                </a:lnSpc>
              </a:pPr>
              <a:r>
                <a:rPr lang="en-US" sz="12999">
                  <a:solidFill>
                    <a:srgbClr val="FFFFFF"/>
                  </a:solidFill>
                  <a:latin typeface="Rasputin Light"/>
                  <a:ea typeface="Rasputin Light"/>
                  <a:cs typeface="Rasputin Light"/>
                  <a:sym typeface="Rasputin Light"/>
                </a:rPr>
                <a:t>DSA-210 Fall Term Project</a:t>
              </a:r>
            </a:p>
          </p:txBody>
        </p:sp>
        <p:sp>
          <p:nvSpPr>
            <p:cNvPr name="TextBox 4" id="4"/>
            <p:cNvSpPr txBox="true"/>
            <p:nvPr/>
          </p:nvSpPr>
          <p:spPr>
            <a:xfrm rot="0">
              <a:off x="0" y="5570867"/>
              <a:ext cx="16003549" cy="880534"/>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T Commons Pro"/>
                  <a:ea typeface="TT Commons Pro"/>
                  <a:cs typeface="TT Commons Pro"/>
                  <a:sym typeface="TT Commons Pro"/>
                </a:rPr>
                <a:t>Eray Koyak</a:t>
              </a: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3308160" y="-1224536"/>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096334" y="691621"/>
            <a:ext cx="14095333" cy="4082010"/>
          </a:xfrm>
          <a:custGeom>
            <a:avLst/>
            <a:gdLst/>
            <a:ahLst/>
            <a:cxnLst/>
            <a:rect r="r" b="b" t="t" l="l"/>
            <a:pathLst>
              <a:path h="4082010" w="14095333">
                <a:moveTo>
                  <a:pt x="0" y="0"/>
                </a:moveTo>
                <a:lnTo>
                  <a:pt x="14095332" y="0"/>
                </a:lnTo>
                <a:lnTo>
                  <a:pt x="14095332" y="4082010"/>
                </a:lnTo>
                <a:lnTo>
                  <a:pt x="0" y="4082010"/>
                </a:lnTo>
                <a:lnTo>
                  <a:pt x="0" y="0"/>
                </a:lnTo>
                <a:close/>
              </a:path>
            </a:pathLst>
          </a:custGeom>
          <a:blipFill>
            <a:blip r:embed="rId2"/>
            <a:stretch>
              <a:fillRect l="0" t="0" r="0" b="-60997"/>
            </a:stretch>
          </a:blipFill>
        </p:spPr>
      </p:sp>
      <p:sp>
        <p:nvSpPr>
          <p:cNvPr name="TextBox 3" id="3"/>
          <p:cNvSpPr txBox="true"/>
          <p:nvPr/>
        </p:nvSpPr>
        <p:spPr>
          <a:xfrm rot="0">
            <a:off x="2486025" y="4849177"/>
            <a:ext cx="13315950"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There is a serious negative correlation between Online Shopping, online food and travel.</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also a significant positive correlation between Travel and Online food.</a:t>
            </a:r>
          </a:p>
        </p:txBody>
      </p:sp>
      <p:sp>
        <p:nvSpPr>
          <p:cNvPr name="TextBox 4" id="4"/>
          <p:cNvSpPr txBox="true"/>
          <p:nvPr/>
        </p:nvSpPr>
        <p:spPr>
          <a:xfrm rot="0">
            <a:off x="0" y="728302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think the reason why my travel and online food expenses increase and decrease at the same time is that they are both directly linked to exam periods.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26124" y="535619"/>
            <a:ext cx="9436754" cy="5686110"/>
          </a:xfrm>
          <a:custGeom>
            <a:avLst/>
            <a:gdLst/>
            <a:ahLst/>
            <a:cxnLst/>
            <a:rect r="r" b="b" t="t" l="l"/>
            <a:pathLst>
              <a:path h="5686110" w="9436754">
                <a:moveTo>
                  <a:pt x="0" y="0"/>
                </a:moveTo>
                <a:lnTo>
                  <a:pt x="9436754" y="0"/>
                </a:lnTo>
                <a:lnTo>
                  <a:pt x="9436754" y="5686111"/>
                </a:lnTo>
                <a:lnTo>
                  <a:pt x="0" y="5686111"/>
                </a:lnTo>
                <a:lnTo>
                  <a:pt x="0" y="0"/>
                </a:lnTo>
                <a:close/>
              </a:path>
            </a:pathLst>
          </a:custGeom>
          <a:blipFill>
            <a:blip r:embed="rId2"/>
            <a:stretch>
              <a:fillRect l="0" t="0" r="0" b="-31317"/>
            </a:stretch>
          </a:blipFill>
        </p:spPr>
      </p:sp>
      <p:sp>
        <p:nvSpPr>
          <p:cNvPr name="TextBox 3" id="3"/>
          <p:cNvSpPr txBox="true"/>
          <p:nvPr/>
        </p:nvSpPr>
        <p:spPr>
          <a:xfrm rot="0">
            <a:off x="566424" y="6622774"/>
            <a:ext cx="8956154"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Total expenses made each day are shown with blue dots. The red line shows the regression line. Accordingly, my total expenses are decreasing day by day. The number of days above the line between days 30-50 is very, very low. I think the reason for this is the exam period.</a:t>
            </a:r>
          </a:p>
          <a:p>
            <a:pPr algn="ctr">
              <a:lnSpc>
                <a:spcPts val="4199"/>
              </a:lnSpc>
              <a:spcBef>
                <a:spcPct val="0"/>
              </a:spcBef>
            </a:pPr>
          </a:p>
        </p:txBody>
      </p:sp>
      <p:sp>
        <p:nvSpPr>
          <p:cNvPr name="TextBox 4" id="4"/>
          <p:cNvSpPr txBox="true"/>
          <p:nvPr/>
        </p:nvSpPr>
        <p:spPr>
          <a:xfrm rot="0">
            <a:off x="10157618" y="933450"/>
            <a:ext cx="8130382" cy="4862160"/>
          </a:xfrm>
          <a:prstGeom prst="rect">
            <a:avLst/>
          </a:prstGeom>
        </p:spPr>
        <p:txBody>
          <a:bodyPr anchor="t" rtlCol="false" tIns="0" lIns="0" bIns="0" rIns="0">
            <a:spAutoFit/>
          </a:bodyPr>
          <a:lstStyle/>
          <a:p>
            <a:pPr algn="ctr">
              <a:lnSpc>
                <a:spcPts val="4901"/>
              </a:lnSpc>
              <a:spcBef>
                <a:spcPct val="0"/>
              </a:spcBef>
            </a:pPr>
            <a:r>
              <a:rPr lang="en-US" sz="3267">
                <a:solidFill>
                  <a:srgbClr val="000000"/>
                </a:solidFill>
                <a:latin typeface="TT Commons Pro"/>
                <a:ea typeface="TT Commons Pro"/>
                <a:cs typeface="TT Commons Pro"/>
                <a:sym typeface="TT Commons Pro"/>
              </a:rPr>
              <a:t>My expenses seem to be decreasing day by day. On the 30th day, that is, the week the exams start, there is a decrease in expenditures that go above the regression line, but with the end of the exams (approximately the 50th day), expenses that go above the regression line again can be seen. This also matches my predictions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7441401" y="1028700"/>
            <a:ext cx="10846599" cy="7195098"/>
          </a:xfrm>
          <a:custGeom>
            <a:avLst/>
            <a:gdLst/>
            <a:ahLst/>
            <a:cxnLst/>
            <a:rect r="r" b="b" t="t" l="l"/>
            <a:pathLst>
              <a:path h="7195098" w="10846599">
                <a:moveTo>
                  <a:pt x="0" y="0"/>
                </a:moveTo>
                <a:lnTo>
                  <a:pt x="10846599" y="0"/>
                </a:lnTo>
                <a:lnTo>
                  <a:pt x="10846599" y="7195098"/>
                </a:lnTo>
                <a:lnTo>
                  <a:pt x="0" y="7195098"/>
                </a:lnTo>
                <a:lnTo>
                  <a:pt x="0" y="0"/>
                </a:lnTo>
                <a:close/>
              </a:path>
            </a:pathLst>
          </a:custGeom>
          <a:blipFill>
            <a:blip r:embed="rId2"/>
            <a:stretch>
              <a:fillRect l="0" t="0" r="0" b="-64239"/>
            </a:stretch>
          </a:blipFill>
        </p:spPr>
      </p:sp>
      <p:sp>
        <p:nvSpPr>
          <p:cNvPr name="TextBox 3" id="3"/>
          <p:cNvSpPr txBox="true"/>
          <p:nvPr/>
        </p:nvSpPr>
        <p:spPr>
          <a:xfrm rot="0">
            <a:off x="7680102" y="8138073"/>
            <a:ext cx="10369197" cy="207454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Warmer colors (shades of red/orange) represent regions where spending occurs more frequently.</a:t>
            </a:r>
          </a:p>
          <a:p>
            <a:pPr algn="ctr">
              <a:lnSpc>
                <a:spcPts val="4199"/>
              </a:lnSpc>
              <a:spcBef>
                <a:spcPct val="0"/>
              </a:spcBef>
            </a:pPr>
            <a:r>
              <a:rPr lang="en-US" sz="2799">
                <a:solidFill>
                  <a:srgbClr val="000000"/>
                </a:solidFill>
                <a:latin typeface="TT Commons Pro"/>
                <a:ea typeface="TT Commons Pro"/>
                <a:cs typeface="TT Commons Pro"/>
                <a:sym typeface="TT Commons Pro"/>
              </a:rPr>
              <a:t>Cooler colors (shades of purple) indicate regions where spending is less frequent.</a:t>
            </a:r>
          </a:p>
        </p:txBody>
      </p:sp>
      <p:sp>
        <p:nvSpPr>
          <p:cNvPr name="TextBox 4" id="4"/>
          <p:cNvSpPr txBox="true"/>
          <p:nvPr/>
        </p:nvSpPr>
        <p:spPr>
          <a:xfrm rot="0">
            <a:off x="259610" y="942975"/>
            <a:ext cx="6803916" cy="8133985"/>
          </a:xfrm>
          <a:prstGeom prst="rect">
            <a:avLst/>
          </a:prstGeom>
        </p:spPr>
        <p:txBody>
          <a:bodyPr anchor="t" rtlCol="false" tIns="0" lIns="0" bIns="0" rIns="0">
            <a:spAutoFit/>
          </a:bodyPr>
          <a:lstStyle/>
          <a:p>
            <a:pPr algn="ctr">
              <a:lnSpc>
                <a:spcPts val="4676"/>
              </a:lnSpc>
            </a:pPr>
            <a:r>
              <a:rPr lang="en-US" sz="3117">
                <a:solidFill>
                  <a:srgbClr val="000000"/>
                </a:solidFill>
                <a:latin typeface="TT Commons Pro"/>
                <a:ea typeface="TT Commons Pro"/>
                <a:cs typeface="TT Commons Pro"/>
                <a:sym typeface="TT Commons Pro"/>
              </a:rPr>
              <a:t>While food expenditures in the upper cluster were concentrated between 127.5 TL and 132.5 TL, grocery expenditures were generally between 100 TL and 175 TL.</a:t>
            </a:r>
          </a:p>
          <a:p>
            <a:pPr algn="ctr">
              <a:lnSpc>
                <a:spcPts val="4676"/>
              </a:lnSpc>
            </a:pPr>
            <a:r>
              <a:rPr lang="en-US" sz="3117">
                <a:solidFill>
                  <a:srgbClr val="000000"/>
                </a:solidFill>
                <a:latin typeface="TT Commons Pro"/>
                <a:ea typeface="TT Commons Pro"/>
                <a:cs typeface="TT Commons Pro"/>
                <a:sym typeface="TT Commons Pro"/>
              </a:rPr>
              <a:t>While food expenditures in the subset were concentrated around 120 TL, grocery expenditures were generally between 50 TL and 125 TL.</a:t>
            </a:r>
          </a:p>
          <a:p>
            <a:pPr algn="ctr">
              <a:lnSpc>
                <a:spcPts val="4676"/>
              </a:lnSpc>
              <a:spcBef>
                <a:spcPct val="0"/>
              </a:spcBef>
            </a:pPr>
            <a:r>
              <a:rPr lang="en-US" sz="3117">
                <a:solidFill>
                  <a:srgbClr val="000000"/>
                </a:solidFill>
                <a:latin typeface="TT Commons Pro"/>
                <a:ea typeface="TT Commons Pro"/>
                <a:cs typeface="TT Commons Pro"/>
                <a:sym typeface="TT Commons Pro"/>
              </a:rPr>
              <a:t>There does not appear to be a strong linear relationship between grocery and food spending because the concentrations are not aligned along any obvious lines.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43490"/>
            <a:ext cx="8399975" cy="5200019"/>
          </a:xfrm>
          <a:custGeom>
            <a:avLst/>
            <a:gdLst/>
            <a:ahLst/>
            <a:cxnLst/>
            <a:rect r="r" b="b" t="t" l="l"/>
            <a:pathLst>
              <a:path h="5200019" w="8399975">
                <a:moveTo>
                  <a:pt x="0" y="0"/>
                </a:moveTo>
                <a:lnTo>
                  <a:pt x="8399975" y="0"/>
                </a:lnTo>
                <a:lnTo>
                  <a:pt x="8399975" y="5200020"/>
                </a:lnTo>
                <a:lnTo>
                  <a:pt x="0" y="5200020"/>
                </a:lnTo>
                <a:lnTo>
                  <a:pt x="0" y="0"/>
                </a:lnTo>
                <a:close/>
              </a:path>
            </a:pathLst>
          </a:custGeom>
          <a:blipFill>
            <a:blip r:embed="rId2"/>
            <a:stretch>
              <a:fillRect l="0" t="0" r="0" b="-31854"/>
            </a:stretch>
          </a:blipFill>
        </p:spPr>
      </p:sp>
      <p:sp>
        <p:nvSpPr>
          <p:cNvPr name="TextBox 3" id="3"/>
          <p:cNvSpPr txBox="true"/>
          <p:nvPr/>
        </p:nvSpPr>
        <p:spPr>
          <a:xfrm rot="0">
            <a:off x="9563512" y="2836556"/>
            <a:ext cx="8724488" cy="4693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Data Points (Blue Dots): Blue dots represent actual spending observations regarding the number of transactions. The scatter chart shows that there is some variability in expenses for the same number of transactions.</a:t>
            </a:r>
          </a:p>
          <a:p>
            <a:pPr algn="ctr">
              <a:lnSpc>
                <a:spcPts val="4199"/>
              </a:lnSpc>
            </a:pPr>
            <a:r>
              <a:rPr lang="en-US" sz="2799">
                <a:solidFill>
                  <a:srgbClr val="000000"/>
                </a:solidFill>
                <a:latin typeface="TT Commons Pro"/>
                <a:ea typeface="TT Commons Pro"/>
                <a:cs typeface="TT Commons Pro"/>
                <a:sym typeface="TT Commons Pro"/>
              </a:rPr>
              <a:t>The positive slope of the regression line indicates that an increase in the number of transactions is generally associated with a higher total spend.</a:t>
            </a:r>
          </a:p>
          <a:p>
            <a:pPr algn="ctr">
              <a:lnSpc>
                <a:spcPts val="419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5966997" y="952500"/>
            <a:ext cx="5704979" cy="589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Abril Fatface"/>
                <a:ea typeface="Abril Fatface"/>
                <a:cs typeface="Abril Fatface"/>
                <a:sym typeface="Abril Fatface"/>
              </a:rPr>
              <a:t>What I realized about myself</a:t>
            </a:r>
          </a:p>
        </p:txBody>
      </p:sp>
      <p:sp>
        <p:nvSpPr>
          <p:cNvPr name="TextBox 3" id="3"/>
          <p:cNvSpPr txBox="true"/>
          <p:nvPr/>
        </p:nvSpPr>
        <p:spPr>
          <a:xfrm rot="0">
            <a:off x="0" y="2386120"/>
            <a:ext cx="18288000" cy="29806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 realized that I was going through the same cycle after every exam period. The feeling of relief after stressful days also brings with it uncontrolled spending. After the exams, I noticed that my expenses increased significantly (especially online food and shopping). I think this increase is mostly uncontrolled and unplanned. I find that these expenses, which I usually make for the purpose of relieving stress or rewarding myself, are sometimes unnecessary and harm my own economy.</a:t>
            </a:r>
          </a:p>
        </p:txBody>
      </p:sp>
      <p:sp>
        <p:nvSpPr>
          <p:cNvPr name="TextBox 4" id="4"/>
          <p:cNvSpPr txBox="true"/>
          <p:nvPr/>
        </p:nvSpPr>
        <p:spPr>
          <a:xfrm rot="0">
            <a:off x="0" y="5955763"/>
            <a:ext cx="18288000"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Realizing this situation was an important step for me. I decided to review my spending habits in order to better manage my own financial situation and develop savings habits in the long term.</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47980" y="1662412"/>
            <a:ext cx="13548954" cy="593932"/>
          </a:xfrm>
          <a:prstGeom prst="rect">
            <a:avLst/>
          </a:prstGeom>
        </p:spPr>
        <p:txBody>
          <a:bodyPr anchor="t" rtlCol="false" tIns="0" lIns="0" bIns="0" rIns="0">
            <a:spAutoFit/>
          </a:bodyPr>
          <a:lstStyle/>
          <a:p>
            <a:pPr algn="ctr">
              <a:lnSpc>
                <a:spcPts val="4885"/>
              </a:lnSpc>
              <a:spcBef>
                <a:spcPct val="0"/>
              </a:spcBef>
            </a:pPr>
            <a:r>
              <a:rPr lang="en-US" b="true" sz="3489" u="sng">
                <a:solidFill>
                  <a:srgbClr val="000000"/>
                </a:solidFill>
                <a:latin typeface="TT Commons Pro Bold"/>
                <a:ea typeface="TT Commons Pro Bold"/>
                <a:cs typeface="TT Commons Pro Bold"/>
                <a:sym typeface="TT Commons Pro Bold"/>
              </a:rPr>
              <a:t>I specifically think of taking these steps to regulate my habits:</a:t>
            </a:r>
          </a:p>
        </p:txBody>
      </p:sp>
      <p:sp>
        <p:nvSpPr>
          <p:cNvPr name="TextBox 3" id="3"/>
          <p:cNvSpPr txBox="true"/>
          <p:nvPr/>
        </p:nvSpPr>
        <p:spPr>
          <a:xfrm rot="0">
            <a:off x="0" y="3295853"/>
            <a:ext cx="18288000" cy="5380990"/>
          </a:xfrm>
          <a:prstGeom prst="rect">
            <a:avLst/>
          </a:prstGeom>
        </p:spPr>
        <p:txBody>
          <a:bodyPr anchor="t" rtlCol="false" tIns="0" lIns="0" bIns="0" rIns="0">
            <a:spAutoFit/>
          </a:bodyPr>
          <a:lstStyle/>
          <a:p>
            <a:pPr algn="ctr" marL="734059" indent="-367030" lvl="1">
              <a:lnSpc>
                <a:spcPts val="4759"/>
              </a:lnSpc>
              <a:buAutoNum type="arabicPeriod" startAt="1"/>
            </a:pPr>
            <a:r>
              <a:rPr lang="en-US" sz="3399">
                <a:solidFill>
                  <a:srgbClr val="000000"/>
                </a:solidFill>
                <a:latin typeface="TT Commons Pro"/>
                <a:ea typeface="TT Commons Pro"/>
                <a:cs typeface="TT Commons Pro"/>
                <a:sym typeface="TT Commons Pro"/>
              </a:rPr>
              <a:t>Awareness: I will regularly analyze my spending habits and identify where I spend unnecessary expenses.</a:t>
            </a:r>
          </a:p>
          <a:p>
            <a:pPr algn="ctr" marL="734059" indent="-367030" lvl="1">
              <a:lnSpc>
                <a:spcPts val="4759"/>
              </a:lnSpc>
              <a:spcBef>
                <a:spcPct val="0"/>
              </a:spcBef>
              <a:buAutoNum type="arabicPeriod" startAt="1"/>
            </a:pPr>
            <a:r>
              <a:rPr lang="en-US" sz="3399">
                <a:solidFill>
                  <a:srgbClr val="000000"/>
                </a:solidFill>
                <a:latin typeface="TT Commons Pro"/>
                <a:ea typeface="TT Commons Pro"/>
                <a:cs typeface="TT Commons Pro"/>
                <a:sym typeface="TT Commons Pro"/>
              </a:rPr>
              <a:t>Understanding Myself: I will try to understand the emotions that trigger my spending. Finding out what is at the root of my spending out of stress or rew</a:t>
            </a:r>
            <a:r>
              <a:rPr lang="en-US" sz="3399">
                <a:solidFill>
                  <a:srgbClr val="000000"/>
                </a:solidFill>
                <a:latin typeface="TT Commons Pro"/>
                <a:ea typeface="TT Commons Pro"/>
                <a:cs typeface="TT Commons Pro"/>
                <a:sym typeface="TT Commons Pro"/>
              </a:rPr>
              <a:t>ard will be the first step in breaking this cycle.</a:t>
            </a:r>
          </a:p>
          <a:p>
            <a:pPr algn="ctr" marL="734059" indent="-367030" lvl="1">
              <a:lnSpc>
                <a:spcPts val="4759"/>
              </a:lnSpc>
              <a:spcBef>
                <a:spcPct val="0"/>
              </a:spcBef>
              <a:buAutoNum type="arabicPeriod" startAt="1"/>
            </a:pPr>
            <a:r>
              <a:rPr lang="en-US" sz="3399">
                <a:solidFill>
                  <a:srgbClr val="000000"/>
                </a:solidFill>
                <a:latin typeface="TT Commons Pro"/>
                <a:ea typeface="TT Commons Pro"/>
                <a:cs typeface="TT Commons Pro"/>
                <a:sym typeface="TT Commons Pro"/>
              </a:rPr>
              <a:t>Spending thoughtfully: Before spending, I will ask myself, "Is this really necessary?" I think this simple step will be an effective method to reduce unnecessary expenses and become a conscious consumer.</a:t>
            </a:r>
          </a:p>
          <a:p>
            <a:pPr algn="ctr">
              <a:lnSpc>
                <a:spcPts val="475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948630" y="1250324"/>
            <a:ext cx="5711925" cy="580390"/>
          </a:xfrm>
          <a:prstGeom prst="rect">
            <a:avLst/>
          </a:prstGeom>
        </p:spPr>
        <p:txBody>
          <a:bodyPr anchor="t" rtlCol="false" tIns="0" lIns="0" bIns="0" rIns="0">
            <a:spAutoFit/>
          </a:bodyPr>
          <a:lstStyle/>
          <a:p>
            <a:pPr algn="ctr">
              <a:lnSpc>
                <a:spcPts val="4759"/>
              </a:lnSpc>
              <a:spcBef>
                <a:spcPct val="0"/>
              </a:spcBef>
            </a:pPr>
            <a:r>
              <a:rPr lang="en-US" b="true" sz="3399" i="true" u="sng">
                <a:solidFill>
                  <a:srgbClr val="000000"/>
                </a:solidFill>
                <a:latin typeface="TT Commons Pro Bold Italics"/>
                <a:ea typeface="TT Commons Pro Bold Italics"/>
                <a:cs typeface="TT Commons Pro Bold Italics"/>
                <a:sym typeface="TT Commons Pro Bold Italics"/>
              </a:rPr>
              <a:t> What could be done better?</a:t>
            </a:r>
          </a:p>
        </p:txBody>
      </p:sp>
      <p:sp>
        <p:nvSpPr>
          <p:cNvPr name="TextBox 3" id="3"/>
          <p:cNvSpPr txBox="true"/>
          <p:nvPr/>
        </p:nvSpPr>
        <p:spPr>
          <a:xfrm rot="0">
            <a:off x="0" y="2451022"/>
            <a:ext cx="18288000" cy="17805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 think stress also has an effect on my weight. It would be nice to regularly add my weight data to this project and analyze them. The project could have been more detailed and included more analysis about me.</a:t>
            </a:r>
          </a:p>
        </p:txBody>
      </p:sp>
      <p:sp>
        <p:nvSpPr>
          <p:cNvPr name="TextBox 4" id="4"/>
          <p:cNvSpPr txBox="true"/>
          <p:nvPr/>
        </p:nvSpPr>
        <p:spPr>
          <a:xfrm rot="0">
            <a:off x="0" y="4819967"/>
            <a:ext cx="18288000"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In addition, since exams changed my eating habits, it would be nice to include the amount of calories I consume daily, even at each meal, in this project.</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
        <p:nvSpPr>
          <p:cNvPr name="TextBox 3" id="3"/>
          <p:cNvSpPr txBox="true"/>
          <p:nvPr/>
        </p:nvSpPr>
        <p:spPr>
          <a:xfrm rot="0">
            <a:off x="0" y="1676732"/>
            <a:ext cx="18288000" cy="1773476"/>
          </a:xfrm>
          <a:prstGeom prst="rect">
            <a:avLst/>
          </a:prstGeom>
        </p:spPr>
        <p:txBody>
          <a:bodyPr anchor="t" rtlCol="false" tIns="0" lIns="0" bIns="0" rIns="0">
            <a:spAutoFit/>
          </a:bodyPr>
          <a:lstStyle/>
          <a:p>
            <a:pPr algn="l">
              <a:lnSpc>
                <a:spcPts val="3523"/>
              </a:lnSpc>
            </a:pPr>
            <a:r>
              <a:rPr lang="en-US" sz="2516">
                <a:solidFill>
                  <a:srgbClr val="000000"/>
                </a:solidFill>
                <a:latin typeface="TT Commons Pro"/>
                <a:ea typeface="TT Commons Pro"/>
                <a:cs typeface="TT Commons Pro"/>
                <a:sym typeface="TT Commons Pro"/>
              </a:rPr>
              <a:t>This report provides an analysis of my personal spending habits over different periods, focusing on the impact of stressful periods such as exams on my financial behavior. Data for this analysis was obtained from a credit card statement.</a:t>
            </a:r>
          </a:p>
          <a:p>
            <a:pPr algn="l">
              <a:lnSpc>
                <a:spcPts val="3523"/>
              </a:lnSpc>
              <a:spcBef>
                <a:spcPct val="0"/>
              </a:spcBef>
            </a:pPr>
            <a:r>
              <a:rPr lang="en-US" sz="2516">
                <a:solidFill>
                  <a:srgbClr val="000000"/>
                </a:solidFill>
                <a:latin typeface="TT Commons Pro"/>
                <a:ea typeface="TT Commons Pro"/>
                <a:cs typeface="TT Commons Pro"/>
                <a:sym typeface="TT Commons Pro"/>
              </a:rPr>
              <a:t>The main objective is to understand spending patterns and their relationship over periods and suggest strategies for better financial management.</a:t>
            </a:r>
          </a:p>
        </p:txBody>
      </p:sp>
      <p:sp>
        <p:nvSpPr>
          <p:cNvPr name="TextBox 4" id="4"/>
          <p:cNvSpPr txBox="true"/>
          <p:nvPr/>
        </p:nvSpPr>
        <p:spPr>
          <a:xfrm rot="0">
            <a:off x="454318" y="3590275"/>
            <a:ext cx="19669521" cy="6117791"/>
          </a:xfrm>
          <a:prstGeom prst="rect">
            <a:avLst/>
          </a:prstGeom>
        </p:spPr>
        <p:txBody>
          <a:bodyPr anchor="t" rtlCol="false" tIns="0" lIns="0" bIns="0" rIns="0">
            <a:spAutoFit/>
          </a:bodyPr>
          <a:lstStyle/>
          <a:p>
            <a:pPr algn="l">
              <a:lnSpc>
                <a:spcPts val="3523"/>
              </a:lnSpc>
            </a:pPr>
            <a:r>
              <a:rPr lang="en-US" sz="2517" u="sng">
                <a:solidFill>
                  <a:srgbClr val="000000"/>
                </a:solidFill>
                <a:latin typeface="TT Commons Pro"/>
                <a:ea typeface="TT Commons Pro"/>
                <a:cs typeface="TT Commons Pro"/>
                <a:sym typeface="TT Commons Pro"/>
              </a:rPr>
              <a:t>Data Collection and Organization</a:t>
            </a:r>
          </a:p>
          <a:p>
            <a:pPr algn="l">
              <a:lnSpc>
                <a:spcPts val="3523"/>
              </a:lnSpc>
            </a:pPr>
            <a:r>
              <a:rPr lang="en-US" sz="2517">
                <a:solidFill>
                  <a:srgbClr val="000000"/>
                </a:solidFill>
                <a:latin typeface="TT Commons Pro"/>
                <a:ea typeface="TT Commons Pro"/>
                <a:cs typeface="TT Commons Pro"/>
                <a:sym typeface="TT Commons Pro"/>
              </a:rPr>
              <a:t>The data was sourced from:</a:t>
            </a:r>
          </a:p>
          <a:p>
            <a:pPr algn="l" marL="543436" indent="-271718" lvl="1">
              <a:lnSpc>
                <a:spcPts val="3523"/>
              </a:lnSpc>
              <a:buFont typeface="Arial"/>
              <a:buChar char="•"/>
            </a:pPr>
            <a:r>
              <a:rPr lang="en-US" sz="2517">
                <a:solidFill>
                  <a:srgbClr val="000000"/>
                </a:solidFill>
                <a:latin typeface="TT Commons Pro"/>
                <a:ea typeface="TT Commons Pro"/>
                <a:cs typeface="TT Commons Pro"/>
                <a:sym typeface="TT Commons Pro"/>
              </a:rPr>
              <a:t>Credit card statements exported from a banking application.</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Cafeteria (on-campus food)</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Grocery (local and online supermarkets)</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Subscriptions (e.g., Spotify, Amazon Prime)</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Travel (flights, train tickets, subway fares)</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Online shopping</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Online food delivery</a:t>
            </a:r>
          </a:p>
          <a:p>
            <a:pPr algn="l">
              <a:lnSpc>
                <a:spcPts val="3523"/>
              </a:lnSpc>
            </a:pPr>
            <a:r>
              <a:rPr lang="en-US" sz="2517">
                <a:solidFill>
                  <a:srgbClr val="000000"/>
                </a:solidFill>
                <a:latin typeface="TT Commons Pro"/>
                <a:ea typeface="TT Commons Pro"/>
                <a:cs typeface="TT Commons Pro"/>
                <a:sym typeface="TT Commons Pro"/>
              </a:rPr>
              <a:t>Special adjustments were made to:</a:t>
            </a:r>
          </a:p>
          <a:p>
            <a:pPr algn="l" marL="543436" indent="-271718" lvl="1">
              <a:lnSpc>
                <a:spcPts val="3523"/>
              </a:lnSpc>
              <a:buFont typeface="Arial"/>
              <a:buChar char="•"/>
            </a:pPr>
            <a:r>
              <a:rPr lang="en-US" sz="2517">
                <a:solidFill>
                  <a:srgbClr val="000000"/>
                </a:solidFill>
                <a:latin typeface="TT Commons Pro"/>
                <a:ea typeface="TT Commons Pro"/>
                <a:cs typeface="TT Commons Pro"/>
                <a:sym typeface="TT Commons Pro"/>
              </a:rPr>
              <a:t>Include manually entered cafeteria transactions.</a:t>
            </a:r>
          </a:p>
          <a:p>
            <a:pPr algn="l" marL="543436" indent="-271718" lvl="1">
              <a:lnSpc>
                <a:spcPts val="3523"/>
              </a:lnSpc>
              <a:buFont typeface="Arial"/>
              <a:buChar char="•"/>
            </a:pPr>
            <a:r>
              <a:rPr lang="en-US" sz="2517">
                <a:solidFill>
                  <a:srgbClr val="000000"/>
                </a:solidFill>
                <a:latin typeface="TT Commons Pro"/>
                <a:ea typeface="TT Commons Pro"/>
                <a:cs typeface="TT Commons Pro"/>
                <a:sym typeface="TT Commons Pro"/>
              </a:rPr>
              <a:t>Separate Amazon subscriptions from shopping data.</a:t>
            </a:r>
          </a:p>
          <a:p>
            <a:pPr algn="l">
              <a:lnSpc>
                <a:spcPts val="3523"/>
              </a:lnSpc>
            </a:pPr>
            <a:r>
              <a:rPr lang="en-US" sz="2517">
                <a:solidFill>
                  <a:srgbClr val="000000"/>
                </a:solidFill>
                <a:latin typeface="TT Commons Pro"/>
                <a:ea typeface="TT Commons Pro"/>
                <a:cs typeface="TT Commons Pro"/>
                <a:sym typeface="TT Commons Pro"/>
              </a:rPr>
              <a:t>The data was processed using a script (Excel_data_organizing.ipynb) to achieve a structured and analyzable format.</a:t>
            </a:r>
          </a:p>
          <a:p>
            <a:pPr algn="l">
              <a:lnSpc>
                <a:spcPts val="3523"/>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
        <p:nvSpPr>
          <p:cNvPr name="TextBox 3" id="3"/>
          <p:cNvSpPr txBox="true"/>
          <p:nvPr/>
        </p:nvSpPr>
        <p:spPr>
          <a:xfrm rot="0">
            <a:off x="0" y="1360648"/>
            <a:ext cx="18288000" cy="34893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Key Findings</a:t>
            </a:r>
          </a:p>
          <a:p>
            <a:pPr algn="l">
              <a:lnSpc>
                <a:spcPts val="3499"/>
              </a:lnSpc>
            </a:pPr>
            <a:r>
              <a:rPr lang="en-US" sz="2499">
                <a:solidFill>
                  <a:srgbClr val="000000"/>
                </a:solidFill>
                <a:latin typeface="TT Commons Pro"/>
                <a:ea typeface="TT Commons Pro"/>
                <a:cs typeface="TT Commons Pro"/>
                <a:sym typeface="TT Commons Pro"/>
              </a:rPr>
              <a:t>  </a:t>
            </a:r>
            <a:r>
              <a:rPr lang="en-US" sz="2499">
                <a:solidFill>
                  <a:srgbClr val="000000"/>
                </a:solidFill>
                <a:latin typeface="TT Commons Pro"/>
                <a:ea typeface="TT Commons Pro"/>
                <a:cs typeface="TT Commons Pro"/>
                <a:sym typeface="TT Commons Pro"/>
              </a:rPr>
              <a:t>Hypothesis Testing</a:t>
            </a:r>
          </a:p>
          <a:p>
            <a:pPr algn="l" marL="539749" indent="-269875" lvl="1">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Null Hypothesis (H₀): There is no significant difference in expenditures between d</a:t>
            </a:r>
            <a:r>
              <a:rPr lang="en-US" sz="2499">
                <a:solidFill>
                  <a:srgbClr val="000000"/>
                </a:solidFill>
                <a:latin typeface="TT Commons Pro"/>
                <a:ea typeface="TT Commons Pro"/>
                <a:cs typeface="TT Commons Pro"/>
                <a:sym typeface="TT Commons Pro"/>
              </a:rPr>
              <a:t>ays.</a:t>
            </a:r>
          </a:p>
          <a:p>
            <a:pPr algn="l" marL="539749" indent="-269875" lvl="1">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Alternative Hypothesis (H₁): There is a significant difference in expenditures between days.</a:t>
            </a:r>
          </a:p>
          <a:p>
            <a:pPr algn="l" marL="539749" indent="-269875" lvl="1">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Results: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ANOVA Test yielded an F-statistic of 0.8108 and a P-value of 0.5662.</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H₀ could not be rejected, indicating no significant daily differences in expenditures.</a:t>
            </a:r>
          </a:p>
          <a:p>
            <a:pPr algn="l">
              <a:lnSpc>
                <a:spcPts val="3499"/>
              </a:lnSpc>
              <a:spcBef>
                <a:spcPct val="0"/>
              </a:spcBef>
            </a:pPr>
          </a:p>
        </p:txBody>
      </p:sp>
      <p:sp>
        <p:nvSpPr>
          <p:cNvPr name="TextBox 4" id="4"/>
          <p:cNvSpPr txBox="true"/>
          <p:nvPr/>
        </p:nvSpPr>
        <p:spPr>
          <a:xfrm rot="0">
            <a:off x="0" y="4695366"/>
            <a:ext cx="18288000" cy="568007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Spending Patterns</a:t>
            </a:r>
          </a:p>
          <a:p>
            <a:pPr algn="l" marL="539749" indent="-269875" lvl="1">
              <a:lnSpc>
                <a:spcPts val="3499"/>
              </a:lnSpc>
              <a:buAutoNum type="arabicPeriod" startAt="1"/>
            </a:pPr>
            <a:r>
              <a:rPr lang="en-US" sz="2499">
                <a:solidFill>
                  <a:srgbClr val="000000"/>
                </a:solidFill>
                <a:latin typeface="TT Commons Pro"/>
                <a:ea typeface="TT Commons Pro"/>
                <a:cs typeface="TT Commons Pro"/>
                <a:sym typeface="TT Commons Pro"/>
              </a:rPr>
              <a:t>General Trends:</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Ex</a:t>
            </a:r>
            <a:r>
              <a:rPr lang="en-US" sz="2499">
                <a:solidFill>
                  <a:srgbClr val="000000"/>
                </a:solidFill>
                <a:latin typeface="TT Commons Pro"/>
                <a:ea typeface="TT Commons Pro"/>
                <a:cs typeface="TT Commons Pro"/>
                <a:sym typeface="TT Commons Pro"/>
              </a:rPr>
              <a:t>penses tended to decrease during exam periods and increase significantly after exams.</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Stressful periods were associated with reduced online food and travel expenditures.</a:t>
            </a:r>
          </a:p>
          <a:p>
            <a:pPr algn="l" marL="539749" indent="-269875" lvl="1">
              <a:lnSpc>
                <a:spcPts val="3499"/>
              </a:lnSpc>
              <a:spcBef>
                <a:spcPct val="0"/>
              </a:spcBef>
              <a:buAutoNum type="arabicPeriod" startAt="1"/>
            </a:pPr>
            <a:r>
              <a:rPr lang="en-US" sz="2499">
                <a:solidFill>
                  <a:srgbClr val="000000"/>
                </a:solidFill>
                <a:latin typeface="TT Commons Pro"/>
                <a:ea typeface="TT Commons Pro"/>
                <a:cs typeface="TT Commons Pro"/>
                <a:sym typeface="TT Commons Pro"/>
              </a:rPr>
              <a:t>Category-wise An</a:t>
            </a:r>
            <a:r>
              <a:rPr lang="en-US" sz="2499">
                <a:solidFill>
                  <a:srgbClr val="000000"/>
                </a:solidFill>
                <a:latin typeface="TT Commons Pro"/>
                <a:ea typeface="TT Commons Pro"/>
                <a:cs typeface="TT Commons Pro"/>
                <a:sym typeface="TT Commons Pro"/>
              </a:rPr>
              <a:t>alysis: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Food and Groc</a:t>
            </a:r>
            <a:r>
              <a:rPr lang="en-US" sz="2499">
                <a:solidFill>
                  <a:srgbClr val="000000"/>
                </a:solidFill>
                <a:latin typeface="TT Commons Pro"/>
                <a:ea typeface="TT Commons Pro"/>
                <a:cs typeface="TT Commons Pro"/>
                <a:sym typeface="TT Commons Pro"/>
              </a:rPr>
              <a:t>ery: Cafeteria expenses dominated daily spending. Spending dropped significantly during exam periods due to reduced appetite and fewer social activities.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Trav</a:t>
            </a:r>
            <a:r>
              <a:rPr lang="en-US" sz="2499">
                <a:solidFill>
                  <a:srgbClr val="000000"/>
                </a:solidFill>
                <a:latin typeface="TT Commons Pro"/>
                <a:ea typeface="TT Commons Pro"/>
                <a:cs typeface="TT Commons Pro"/>
                <a:sym typeface="TT Commons Pro"/>
              </a:rPr>
              <a:t>el: Declined during exams, likely due to reduced movement, but increased afterward.</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Online Shopping: Frequency remained stable, but the total amount spent increased after exams.</a:t>
            </a:r>
          </a:p>
          <a:p>
            <a:pPr algn="l" marL="539749" indent="-269875" lvl="1">
              <a:lnSpc>
                <a:spcPts val="3499"/>
              </a:lnSpc>
              <a:spcBef>
                <a:spcPct val="0"/>
              </a:spcBef>
              <a:buAutoNum type="arabicPeriod" startAt="1"/>
            </a:pPr>
            <a:r>
              <a:rPr lang="en-US" sz="2499">
                <a:solidFill>
                  <a:srgbClr val="000000"/>
                </a:solidFill>
                <a:latin typeface="TT Commons Pro"/>
                <a:ea typeface="TT Commons Pro"/>
                <a:cs typeface="TT Commons Pro"/>
                <a:sym typeface="TT Commons Pro"/>
              </a:rPr>
              <a:t>Week</a:t>
            </a:r>
            <a:r>
              <a:rPr lang="en-US" sz="2499">
                <a:solidFill>
                  <a:srgbClr val="000000"/>
                </a:solidFill>
                <a:latin typeface="TT Commons Pro"/>
                <a:ea typeface="TT Commons Pro"/>
                <a:cs typeface="TT Commons Pro"/>
                <a:sym typeface="TT Commons Pro"/>
              </a:rPr>
              <a:t>ly Analysis: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Stress-free weeks showed higher spending compared to exam weeks.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A sharp decline in week 5 corresponded to the onset of exams, followed by an increase in week 9 post-exams.</a:t>
            </a:r>
          </a:p>
          <a:p>
            <a:pPr algn="l">
              <a:lnSpc>
                <a:spcPts val="349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0" y="1821507"/>
            <a:ext cx="18288000" cy="26130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Correlations</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Positive correlation between travel and online food expenses.</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Negative correlation between travel, online shopping, and food expenses during exam periods.</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Regression analysis indicated a general decline in total daily expenditures over time, with exceptions during post-exam recovery periods.</a:t>
            </a:r>
          </a:p>
          <a:p>
            <a:pPr algn="l">
              <a:lnSpc>
                <a:spcPts val="3499"/>
              </a:lnSpc>
              <a:spcBef>
                <a:spcPct val="0"/>
              </a:spcBef>
            </a:pPr>
          </a:p>
        </p:txBody>
      </p:sp>
      <p:sp>
        <p:nvSpPr>
          <p:cNvPr name="TextBox 3" id="3"/>
          <p:cNvSpPr txBox="true"/>
          <p:nvPr/>
        </p:nvSpPr>
        <p:spPr>
          <a:xfrm rot="0">
            <a:off x="0" y="4847766"/>
            <a:ext cx="18288000" cy="52419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Insights and Self-Reflection</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Behavioral Observations:</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Spending habits cyclically changed in response to stress and relief.</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Post-exam spending spikes were often uncontrolled and unnecessary.</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Lessons Learned:</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Recognized the need for better financial planning.</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Awareness of stress-related spending behaviors was a key step toward improvement.</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Proposed Solutions:</a:t>
            </a:r>
          </a:p>
          <a:p>
            <a:pPr algn="l" marL="1079499" indent="-359833" lvl="2">
              <a:lnSpc>
                <a:spcPts val="3499"/>
              </a:lnSpc>
              <a:buAutoNum type="alphaLcPeriod" startAt="1"/>
            </a:pPr>
            <a:r>
              <a:rPr lang="en-US" sz="2499">
                <a:solidFill>
                  <a:srgbClr val="000000"/>
                </a:solidFill>
                <a:latin typeface="TT Commons Pro"/>
                <a:ea typeface="TT Commons Pro"/>
                <a:cs typeface="TT Commons Pro"/>
                <a:sym typeface="TT Commons Pro"/>
              </a:rPr>
              <a:t>Regularly analyze spending habits to identify unnecessary expenses.</a:t>
            </a:r>
          </a:p>
          <a:p>
            <a:pPr algn="l" marL="1079499" indent="-359833" lvl="2">
              <a:lnSpc>
                <a:spcPts val="3499"/>
              </a:lnSpc>
              <a:buAutoNum type="alphaLcPeriod" startAt="1"/>
            </a:pPr>
            <a:r>
              <a:rPr lang="en-US" sz="2499">
                <a:solidFill>
                  <a:srgbClr val="000000"/>
                </a:solidFill>
                <a:latin typeface="TT Commons Pro"/>
                <a:ea typeface="TT Commons Pro"/>
                <a:cs typeface="TT Commons Pro"/>
                <a:sym typeface="TT Commons Pro"/>
              </a:rPr>
              <a:t>Understand emotional triggers behind spending and address root causes.</a:t>
            </a:r>
          </a:p>
          <a:p>
            <a:pPr algn="l" marL="1079499" indent="-359833" lvl="2">
              <a:lnSpc>
                <a:spcPts val="3499"/>
              </a:lnSpc>
              <a:buAutoNum type="alphaLcPeriod" startAt="1"/>
            </a:pPr>
            <a:r>
              <a:rPr lang="en-US" sz="2499">
                <a:solidFill>
                  <a:srgbClr val="000000"/>
                </a:solidFill>
                <a:latin typeface="TT Commons Pro"/>
                <a:ea typeface="TT Commons Pro"/>
                <a:cs typeface="TT Commons Pro"/>
                <a:sym typeface="TT Commons Pro"/>
              </a:rPr>
              <a:t>Adopt thoughtful spending practices by asking, “Is this really necessary?” before making purchases.</a:t>
            </a:r>
          </a:p>
          <a:p>
            <a:pPr algn="l">
              <a:lnSpc>
                <a:spcPts val="3499"/>
              </a:lnSpc>
              <a:spcBef>
                <a:spcPct val="0"/>
              </a:spcBef>
            </a:pPr>
          </a:p>
        </p:txBody>
      </p:sp>
      <p:sp>
        <p:nvSpPr>
          <p:cNvPr name="TextBox 4" id="4"/>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891298" y="-1838102"/>
            <a:ext cx="13958156" cy="13434725"/>
          </a:xfrm>
          <a:custGeom>
            <a:avLst/>
            <a:gdLst/>
            <a:ahLst/>
            <a:cxnLst/>
            <a:rect r="r" b="b" t="t" l="l"/>
            <a:pathLst>
              <a:path h="13434725" w="13958156">
                <a:moveTo>
                  <a:pt x="0" y="0"/>
                </a:moveTo>
                <a:lnTo>
                  <a:pt x="13958156" y="0"/>
                </a:lnTo>
                <a:lnTo>
                  <a:pt x="13958156"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05215">
            <a:off x="7503112" y="3339439"/>
            <a:ext cx="8946815" cy="14180830"/>
          </a:xfrm>
          <a:custGeom>
            <a:avLst/>
            <a:gdLst/>
            <a:ahLst/>
            <a:cxnLst/>
            <a:rect r="r" b="b" t="t" l="l"/>
            <a:pathLst>
              <a:path h="14180830" w="8946815">
                <a:moveTo>
                  <a:pt x="0" y="0"/>
                </a:moveTo>
                <a:lnTo>
                  <a:pt x="8946814" y="0"/>
                </a:lnTo>
                <a:lnTo>
                  <a:pt x="8946814"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8831" y="277812"/>
            <a:ext cx="6910589" cy="1482725"/>
          </a:xfrm>
          <a:prstGeom prst="rect">
            <a:avLst/>
          </a:prstGeom>
        </p:spPr>
        <p:txBody>
          <a:bodyPr anchor="t" rtlCol="false" tIns="0" lIns="0" bIns="0" rIns="0">
            <a:spAutoFit/>
          </a:bodyPr>
          <a:lstStyle/>
          <a:p>
            <a:pPr algn="l">
              <a:lnSpc>
                <a:spcPts val="11519"/>
              </a:lnSpc>
            </a:pPr>
            <a:r>
              <a:rPr lang="en-US" sz="9600">
                <a:solidFill>
                  <a:srgbClr val="FFFFFF"/>
                </a:solidFill>
                <a:latin typeface="Rasputin Light"/>
                <a:ea typeface="Rasputin Light"/>
                <a:cs typeface="Rasputin Light"/>
                <a:sym typeface="Rasputin Light"/>
              </a:rPr>
              <a:t>IDEA</a:t>
            </a:r>
          </a:p>
        </p:txBody>
      </p:sp>
      <p:sp>
        <p:nvSpPr>
          <p:cNvPr name="TextBox 5" id="5"/>
          <p:cNvSpPr txBox="true"/>
          <p:nvPr/>
        </p:nvSpPr>
        <p:spPr>
          <a:xfrm rot="0">
            <a:off x="11017645" y="2740620"/>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3:Motivation and Prediction</a:t>
            </a:r>
          </a:p>
        </p:txBody>
      </p:sp>
      <p:sp>
        <p:nvSpPr>
          <p:cNvPr name="TextBox 6" id="6"/>
          <p:cNvSpPr txBox="true"/>
          <p:nvPr/>
        </p:nvSpPr>
        <p:spPr>
          <a:xfrm rot="0">
            <a:off x="11001348" y="5218598"/>
            <a:ext cx="6225357" cy="1026795"/>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5: Starting of Analysis of data and my comments about my prediction</a:t>
            </a:r>
          </a:p>
        </p:txBody>
      </p:sp>
      <p:sp>
        <p:nvSpPr>
          <p:cNvPr name="TextBox 7" id="7"/>
          <p:cNvSpPr txBox="true"/>
          <p:nvPr/>
        </p:nvSpPr>
        <p:spPr>
          <a:xfrm rot="0">
            <a:off x="264481" y="1674813"/>
            <a:ext cx="10084229" cy="8884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This project will focus on analyzing my expenditures over different periods. I will combine credit card transactions for a comprehensive analysis. To make the analysis more organized and understandable, I plan to separate my expenses into specific and meaningful groups. These categories will include cafeteria (food) to reflect meals purchased on campus, grocery to cover spending at both local markets and online supermarkets, and subscriptions to services like Spotify, Amazon Prime, and other recurring payments. Additionally, I will analyze travel expenses, which include flights, train tickets, and subway fares, which may fluctuate depending on my schedule and commitments. Other categories will include online shopping, which includes purchases made through e-commerce platforms, and online food delivery, which reflects meals ordered from apps or websites in times when convenience is a priority.</a:t>
            </a:r>
          </a:p>
          <a:p>
            <a:pPr algn="ctr">
              <a:lnSpc>
                <a:spcPts val="4199"/>
              </a:lnSpc>
            </a:pPr>
          </a:p>
          <a:p>
            <a:pPr algn="ctr">
              <a:lnSpc>
                <a:spcPts val="4199"/>
              </a:lnSpc>
              <a:spcBef>
                <a:spcPct val="0"/>
              </a:spcBef>
            </a:pPr>
          </a:p>
        </p:txBody>
      </p:sp>
      <p:sp>
        <p:nvSpPr>
          <p:cNvPr name="TextBox 8" id="8"/>
          <p:cNvSpPr txBox="true"/>
          <p:nvPr/>
        </p:nvSpPr>
        <p:spPr>
          <a:xfrm rot="0">
            <a:off x="11001348" y="3565057"/>
            <a:ext cx="6241655" cy="502920"/>
          </a:xfrm>
          <a:prstGeom prst="rect">
            <a:avLst/>
          </a:prstGeom>
        </p:spPr>
        <p:txBody>
          <a:bodyPr anchor="t" rtlCol="false" tIns="0" lIns="0" bIns="0" rIns="0">
            <a:spAutoFit/>
          </a:bodyPr>
          <a:lstStyle/>
          <a:p>
            <a:pPr algn="l">
              <a:lnSpc>
                <a:spcPts val="4199"/>
              </a:lnSpc>
              <a:spcBef>
                <a:spcPct val="0"/>
              </a:spcBef>
            </a:pPr>
            <a:r>
              <a:rPr lang="en-US" sz="2799" u="sng">
                <a:solidFill>
                  <a:srgbClr val="000000"/>
                </a:solidFill>
                <a:latin typeface="TT Commons Pro"/>
                <a:ea typeface="TT Commons Pro"/>
                <a:cs typeface="TT Commons Pro"/>
                <a:sym typeface="TT Commons Pro"/>
              </a:rPr>
              <a:t>Slide Num 4: How did I get the data?</a:t>
            </a:r>
          </a:p>
        </p:txBody>
      </p:sp>
      <p:sp>
        <p:nvSpPr>
          <p:cNvPr name="TextBox 9" id="9"/>
          <p:cNvSpPr txBox="true"/>
          <p:nvPr/>
        </p:nvSpPr>
        <p:spPr>
          <a:xfrm rot="0">
            <a:off x="11001348" y="4391828"/>
            <a:ext cx="4523581" cy="502920"/>
          </a:xfrm>
          <a:prstGeom prst="rect">
            <a:avLst/>
          </a:prstGeom>
        </p:spPr>
        <p:txBody>
          <a:bodyPr anchor="t" rtlCol="false" tIns="0" lIns="0" bIns="0" rIns="0">
            <a:spAutoFit/>
          </a:bodyPr>
          <a:lstStyle/>
          <a:p>
            <a:pPr algn="ctr">
              <a:lnSpc>
                <a:spcPts val="4199"/>
              </a:lnSpc>
              <a:spcBef>
                <a:spcPct val="0"/>
              </a:spcBef>
            </a:pPr>
            <a:r>
              <a:rPr lang="en-US" sz="2799" u="sng">
                <a:solidFill>
                  <a:srgbClr val="000000"/>
                </a:solidFill>
                <a:latin typeface="TT Commons Pro"/>
                <a:ea typeface="TT Commons Pro"/>
                <a:cs typeface="TT Commons Pro"/>
                <a:sym typeface="TT Commons Pro"/>
              </a:rPr>
              <a:t>Slide Num 5:Hypotesis testing</a:t>
            </a:r>
          </a:p>
        </p:txBody>
      </p:sp>
      <p:sp>
        <p:nvSpPr>
          <p:cNvPr name="TextBox 10" id="10"/>
          <p:cNvSpPr txBox="true"/>
          <p:nvPr/>
        </p:nvSpPr>
        <p:spPr>
          <a:xfrm rot="0">
            <a:off x="11017645" y="6569243"/>
            <a:ext cx="7237759" cy="1026795"/>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14-15: What I learned about myself and What I want to do as a solution</a:t>
            </a:r>
          </a:p>
        </p:txBody>
      </p:sp>
      <p:sp>
        <p:nvSpPr>
          <p:cNvPr name="TextBox 11" id="11"/>
          <p:cNvSpPr txBox="true"/>
          <p:nvPr/>
        </p:nvSpPr>
        <p:spPr>
          <a:xfrm rot="0">
            <a:off x="11033943" y="7919889"/>
            <a:ext cx="7221462"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16: What could be done better?</a:t>
            </a:r>
          </a:p>
        </p:txBody>
      </p:sp>
      <p:sp>
        <p:nvSpPr>
          <p:cNvPr name="TextBox 12" id="12"/>
          <p:cNvSpPr txBox="true"/>
          <p:nvPr/>
        </p:nvSpPr>
        <p:spPr>
          <a:xfrm rot="0">
            <a:off x="11066538" y="8746659"/>
            <a:ext cx="7221462"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17: REPORT</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0" y="3318321"/>
            <a:ext cx="18288000" cy="217487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Suggestions for Future Analysis</a:t>
            </a:r>
          </a:p>
          <a:p>
            <a:pPr algn="l">
              <a:lnSpc>
                <a:spcPts val="3499"/>
              </a:lnSpc>
            </a:pPr>
          </a:p>
          <a:p>
            <a:pPr algn="l">
              <a:lnSpc>
                <a:spcPts val="3499"/>
              </a:lnSpc>
            </a:pPr>
            <a:r>
              <a:rPr lang="en-US" sz="2499">
                <a:solidFill>
                  <a:srgbClr val="000000"/>
                </a:solidFill>
                <a:latin typeface="TT Commons Pro"/>
                <a:ea typeface="TT Commons Pro"/>
                <a:cs typeface="TT Commons Pro"/>
                <a:sym typeface="TT Commons Pro"/>
              </a:rPr>
              <a:t>Combine weight and calorie consumption data to discover the impact of stress on physical health as well as financial habits.</a:t>
            </a:r>
          </a:p>
          <a:p>
            <a:pPr algn="l">
              <a:lnSpc>
                <a:spcPts val="3499"/>
              </a:lnSpc>
            </a:pPr>
          </a:p>
          <a:p>
            <a:pPr algn="l">
              <a:lnSpc>
                <a:spcPts val="3499"/>
              </a:lnSpc>
              <a:spcBef>
                <a:spcPct val="0"/>
              </a:spcBef>
            </a:pPr>
            <a:r>
              <a:rPr lang="en-US" sz="2499">
                <a:solidFill>
                  <a:srgbClr val="000000"/>
                </a:solidFill>
                <a:latin typeface="TT Commons Pro"/>
                <a:ea typeface="TT Commons Pro"/>
                <a:cs typeface="TT Commons Pro"/>
                <a:sym typeface="TT Commons Pro"/>
              </a:rPr>
              <a:t>Expand the dataset to include additional variables such as income patterns and seasonal effects.</a:t>
            </a:r>
          </a:p>
        </p:txBody>
      </p:sp>
      <p:sp>
        <p:nvSpPr>
          <p:cNvPr name="TextBox 3" id="3"/>
          <p:cNvSpPr txBox="true"/>
          <p:nvPr/>
        </p:nvSpPr>
        <p:spPr>
          <a:xfrm rot="0">
            <a:off x="0" y="6635622"/>
            <a:ext cx="18288000" cy="17367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Conclusion</a:t>
            </a:r>
          </a:p>
          <a:p>
            <a:pPr algn="l">
              <a:lnSpc>
                <a:spcPts val="3499"/>
              </a:lnSpc>
              <a:spcBef>
                <a:spcPct val="0"/>
              </a:spcBef>
            </a:pPr>
            <a:r>
              <a:rPr lang="en-US" sz="2499">
                <a:solidFill>
                  <a:srgbClr val="000000"/>
                </a:solidFill>
                <a:latin typeface="TT Commons Pro"/>
                <a:ea typeface="TT Commons Pro"/>
                <a:cs typeface="TT Commons Pro"/>
                <a:sym typeface="TT Commons Pro"/>
              </a:rPr>
              <a:t>This analysis provided me with valuable insight into the interplay between stress, emotional well-being, and financial habits. By understanding and addressing the root causes of stress-related spending, it is possible to create healthier financial behaviors and achieve long-term savings goals.</a:t>
            </a:r>
          </a:p>
        </p:txBody>
      </p:sp>
      <p:sp>
        <p:nvSpPr>
          <p:cNvPr name="TextBox 4" id="4"/>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4125527" y="3546775"/>
            <a:ext cx="10036945" cy="977398"/>
          </a:xfrm>
          <a:prstGeom prst="rect">
            <a:avLst/>
          </a:prstGeom>
        </p:spPr>
        <p:txBody>
          <a:bodyPr anchor="t" rtlCol="false" tIns="0" lIns="0" bIns="0" rIns="0">
            <a:spAutoFit/>
          </a:bodyPr>
          <a:lstStyle/>
          <a:p>
            <a:pPr algn="ctr">
              <a:lnSpc>
                <a:spcPts val="8085"/>
              </a:lnSpc>
              <a:spcBef>
                <a:spcPct val="0"/>
              </a:spcBef>
            </a:pPr>
            <a:r>
              <a:rPr lang="en-US" sz="5775">
                <a:solidFill>
                  <a:srgbClr val="000000"/>
                </a:solidFill>
                <a:latin typeface="Abril Fatface"/>
                <a:ea typeface="Abril Fatface"/>
                <a:cs typeface="Abril Fatface"/>
                <a:sym typeface="Abril Fatface"/>
              </a:rPr>
              <a:t>END OF THE PRESENTATION</a:t>
            </a:r>
          </a:p>
        </p:txBody>
      </p:sp>
      <p:sp>
        <p:nvSpPr>
          <p:cNvPr name="TextBox 3" id="3"/>
          <p:cNvSpPr txBox="true"/>
          <p:nvPr/>
        </p:nvSpPr>
        <p:spPr>
          <a:xfrm rot="0">
            <a:off x="5223966" y="5327228"/>
            <a:ext cx="7840067"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Rasputin"/>
                <a:ea typeface="Rasputin"/>
                <a:cs typeface="Rasputin"/>
                <a:sym typeface="Rasputin"/>
              </a:rPr>
              <a:t>THANK YOU FOR YOUR TIME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372935" y="942975"/>
            <a:ext cx="2172395"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MOTIVATION</a:t>
            </a:r>
          </a:p>
        </p:txBody>
      </p:sp>
      <p:sp>
        <p:nvSpPr>
          <p:cNvPr name="TextBox 3" id="3"/>
          <p:cNvSpPr txBox="true"/>
          <p:nvPr/>
        </p:nvSpPr>
        <p:spPr>
          <a:xfrm rot="0">
            <a:off x="12157770" y="942975"/>
            <a:ext cx="2087761"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PREDICTION</a:t>
            </a:r>
          </a:p>
        </p:txBody>
      </p:sp>
      <p:sp>
        <p:nvSpPr>
          <p:cNvPr name="TextBox 4" id="4"/>
          <p:cNvSpPr txBox="true"/>
          <p:nvPr/>
        </p:nvSpPr>
        <p:spPr>
          <a:xfrm rot="0">
            <a:off x="1028700" y="2012513"/>
            <a:ext cx="6860865" cy="5715077"/>
          </a:xfrm>
          <a:prstGeom prst="rect">
            <a:avLst/>
          </a:prstGeom>
        </p:spPr>
        <p:txBody>
          <a:bodyPr anchor="t" rtlCol="false" tIns="0" lIns="0" bIns="0" rIns="0">
            <a:spAutoFit/>
          </a:bodyPr>
          <a:lstStyle/>
          <a:p>
            <a:pPr algn="ctr">
              <a:lnSpc>
                <a:spcPts val="3282"/>
              </a:lnSpc>
            </a:pPr>
            <a:r>
              <a:rPr lang="en-US" sz="2188">
                <a:solidFill>
                  <a:srgbClr val="000000"/>
                </a:solidFill>
                <a:latin typeface="TT Commons Pro"/>
                <a:ea typeface="TT Commons Pro"/>
                <a:cs typeface="TT Commons Pro"/>
                <a:sym typeface="TT Commons Pro"/>
              </a:rPr>
              <a:t>The biggest motivation for this project is to understand the impact of exams on my life. I want to see how my spending patterns change during these periods (when I am busier and more stressed) and identify which types of expenses are most affected. For example, I suspect that certain areas, such as online food or online shopping, may see noticeable changes when I'm busier and more stressed. Additionally, it could help me develop strategies to manage my finances more effectively during high-pressure periods, ensuring that I stay on track with my overall financial goals while maintaining a healthy balance in other aspects of my life.</a:t>
            </a:r>
          </a:p>
          <a:p>
            <a:pPr algn="ctr">
              <a:lnSpc>
                <a:spcPts val="3282"/>
              </a:lnSpc>
            </a:pPr>
          </a:p>
          <a:p>
            <a:pPr algn="ctr">
              <a:lnSpc>
                <a:spcPts val="3282"/>
              </a:lnSpc>
              <a:spcBef>
                <a:spcPct val="0"/>
              </a:spcBef>
            </a:pPr>
          </a:p>
        </p:txBody>
      </p:sp>
      <p:sp>
        <p:nvSpPr>
          <p:cNvPr name="TextBox 5" id="5"/>
          <p:cNvSpPr txBox="true"/>
          <p:nvPr/>
        </p:nvSpPr>
        <p:spPr>
          <a:xfrm rot="0">
            <a:off x="9144000" y="2022038"/>
            <a:ext cx="8115300" cy="5674249"/>
          </a:xfrm>
          <a:prstGeom prst="rect">
            <a:avLst/>
          </a:prstGeom>
        </p:spPr>
        <p:txBody>
          <a:bodyPr anchor="t" rtlCol="false" tIns="0" lIns="0" bIns="0" rIns="0">
            <a:spAutoFit/>
          </a:bodyPr>
          <a:lstStyle/>
          <a:p>
            <a:pPr algn="ctr">
              <a:lnSpc>
                <a:spcPts val="3043"/>
              </a:lnSpc>
            </a:pPr>
            <a:r>
              <a:rPr lang="en-US" sz="2029">
                <a:solidFill>
                  <a:srgbClr val="000000"/>
                </a:solidFill>
                <a:latin typeface="TT Commons Pro"/>
                <a:ea typeface="TT Commons Pro"/>
                <a:cs typeface="TT Commons Pro"/>
                <a:sym typeface="TT Commons Pro"/>
              </a:rPr>
              <a:t>I believe that happiness has a significant impact on spending habits. For this reason, I think my expenditures decrease to a minimum, especially 1-2 days before exams, then increase after the exams, and rise even further once the exam period is over. I attribute this to the fact that during stressful and unhappy times, my consumption of meals and snacks tends to decrease. Additionally, since my number of trips off-campus drops significantly during these periods, I expect this to be reflected in my expenses. I'm curious to analyze the extent of these changes.I am particularly curious to measure the extent of these changes and analyze how closely they correspond to my emotional state at different stages of the exam period. By exploring the relationship between my happiness levels, stress, and spending habits, I hope to gain valuable insight into the psychological factors that influence financial behavior.</a:t>
            </a:r>
          </a:p>
          <a:p>
            <a:pPr algn="ctr">
              <a:lnSpc>
                <a:spcPts val="3043"/>
              </a:lnSpc>
            </a:pPr>
          </a:p>
          <a:p>
            <a:pPr algn="ctr">
              <a:lnSpc>
                <a:spcPts val="304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2869122"/>
            <a:ext cx="12717086" cy="5118627"/>
          </a:xfrm>
          <a:custGeom>
            <a:avLst/>
            <a:gdLst/>
            <a:ahLst/>
            <a:cxnLst/>
            <a:rect r="r" b="b" t="t" l="l"/>
            <a:pathLst>
              <a:path h="5118627" w="12717086">
                <a:moveTo>
                  <a:pt x="0" y="0"/>
                </a:moveTo>
                <a:lnTo>
                  <a:pt x="12717086" y="0"/>
                </a:lnTo>
                <a:lnTo>
                  <a:pt x="12717086" y="5118627"/>
                </a:lnTo>
                <a:lnTo>
                  <a:pt x="0" y="5118627"/>
                </a:lnTo>
                <a:lnTo>
                  <a:pt x="0" y="0"/>
                </a:lnTo>
                <a:close/>
              </a:path>
            </a:pathLst>
          </a:custGeom>
          <a:blipFill>
            <a:blip r:embed="rId2"/>
            <a:stretch>
              <a:fillRect l="0" t="0" r="0" b="0"/>
            </a:stretch>
          </a:blipFill>
        </p:spPr>
      </p:sp>
      <p:sp>
        <p:nvSpPr>
          <p:cNvPr name="TextBox 3" id="3"/>
          <p:cNvSpPr txBox="true"/>
          <p:nvPr/>
        </p:nvSpPr>
        <p:spPr>
          <a:xfrm rot="0">
            <a:off x="0" y="1149729"/>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received the credit card statement in Excel from the bank application. To make this Excel file the way I wanted, I used the code from Excel_data_organizing.ipynb, which I also added to github. Thus, I obtained an Excel file that is both more understandable, organized and analyzable.</a:t>
            </a:r>
          </a:p>
        </p:txBody>
      </p:sp>
      <p:sp>
        <p:nvSpPr>
          <p:cNvPr name="TextBox 4" id="4"/>
          <p:cNvSpPr txBox="true"/>
          <p:nvPr/>
        </p:nvSpPr>
        <p:spPr>
          <a:xfrm rot="0">
            <a:off x="0" y="823150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only entered the amazon subscription manually in the subscription section, the reason for this was that the subscription looked like shopping and confused it with amazon, which is online shopping.</a:t>
            </a:r>
          </a:p>
        </p:txBody>
      </p:sp>
      <p:sp>
        <p:nvSpPr>
          <p:cNvPr name="TextBox 5" id="5"/>
          <p:cNvSpPr txBox="true"/>
          <p:nvPr/>
        </p:nvSpPr>
        <p:spPr>
          <a:xfrm rot="0">
            <a:off x="0" y="9344025"/>
            <a:ext cx="18288000" cy="50292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also manually entered food (cafeteria) data at the end of each day.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1877098"/>
            <a:ext cx="11301259" cy="5636503"/>
          </a:xfrm>
          <a:custGeom>
            <a:avLst/>
            <a:gdLst/>
            <a:ahLst/>
            <a:cxnLst/>
            <a:rect r="r" b="b" t="t" l="l"/>
            <a:pathLst>
              <a:path h="5636503" w="11301259">
                <a:moveTo>
                  <a:pt x="0" y="0"/>
                </a:moveTo>
                <a:lnTo>
                  <a:pt x="11301258" y="0"/>
                </a:lnTo>
                <a:lnTo>
                  <a:pt x="11301258" y="5636503"/>
                </a:lnTo>
                <a:lnTo>
                  <a:pt x="0" y="5636503"/>
                </a:lnTo>
                <a:lnTo>
                  <a:pt x="0" y="0"/>
                </a:lnTo>
                <a:close/>
              </a:path>
            </a:pathLst>
          </a:custGeom>
          <a:blipFill>
            <a:blip r:embed="rId2"/>
            <a:stretch>
              <a:fillRect l="0" t="0" r="0" b="0"/>
            </a:stretch>
          </a:blipFill>
        </p:spPr>
      </p:sp>
      <p:sp>
        <p:nvSpPr>
          <p:cNvPr name="TextBox 3" id="3"/>
          <p:cNvSpPr txBox="true"/>
          <p:nvPr/>
        </p:nvSpPr>
        <p:spPr>
          <a:xfrm rot="0">
            <a:off x="-24432" y="-76200"/>
            <a:ext cx="18312432" cy="2447745"/>
          </a:xfrm>
          <a:prstGeom prst="rect">
            <a:avLst/>
          </a:prstGeom>
        </p:spPr>
        <p:txBody>
          <a:bodyPr anchor="t" rtlCol="false" tIns="0" lIns="0" bIns="0" rIns="0">
            <a:spAutoFit/>
          </a:bodyPr>
          <a:lstStyle/>
          <a:p>
            <a:pPr algn="ctr">
              <a:lnSpc>
                <a:spcPts val="3964"/>
              </a:lnSpc>
            </a:pPr>
            <a:r>
              <a:rPr lang="en-US" sz="2642">
                <a:solidFill>
                  <a:srgbClr val="000000"/>
                </a:solidFill>
                <a:latin typeface="TT Commons Pro"/>
                <a:ea typeface="TT Commons Pro"/>
                <a:cs typeface="TT Commons Pro"/>
                <a:sym typeface="TT Commons Pro"/>
              </a:rPr>
              <a:t>Hypotheses:</a:t>
            </a:r>
          </a:p>
          <a:p>
            <a:pPr algn="ctr">
              <a:lnSpc>
                <a:spcPts val="3964"/>
              </a:lnSpc>
            </a:pPr>
            <a:r>
              <a:rPr lang="en-US" sz="2642">
                <a:solidFill>
                  <a:srgbClr val="000000"/>
                </a:solidFill>
                <a:latin typeface="TT Commons Pro"/>
                <a:ea typeface="TT Commons Pro"/>
                <a:cs typeface="TT Commons Pro"/>
                <a:sym typeface="TT Commons Pro"/>
              </a:rPr>
              <a:t>H0: There is no significant difference in expenditures between days.</a:t>
            </a:r>
          </a:p>
          <a:p>
            <a:pPr algn="ctr">
              <a:lnSpc>
                <a:spcPts val="3964"/>
              </a:lnSpc>
            </a:pPr>
            <a:r>
              <a:rPr lang="en-US" sz="2642">
                <a:solidFill>
                  <a:srgbClr val="000000"/>
                </a:solidFill>
                <a:latin typeface="TT Commons Pro"/>
                <a:ea typeface="TT Commons Pro"/>
                <a:cs typeface="TT Commons Pro"/>
                <a:sym typeface="TT Commons Pro"/>
              </a:rPr>
              <a:t>H1: There is a significant difference in expenditures between days.</a:t>
            </a:r>
          </a:p>
          <a:p>
            <a:pPr algn="ctr">
              <a:lnSpc>
                <a:spcPts val="3964"/>
              </a:lnSpc>
            </a:pPr>
          </a:p>
          <a:p>
            <a:pPr algn="ctr">
              <a:lnSpc>
                <a:spcPts val="3964"/>
              </a:lnSpc>
              <a:spcBef>
                <a:spcPct val="0"/>
              </a:spcBef>
            </a:pPr>
          </a:p>
        </p:txBody>
      </p:sp>
      <p:sp>
        <p:nvSpPr>
          <p:cNvPr name="TextBox 4" id="4"/>
          <p:cNvSpPr txBox="true"/>
          <p:nvPr/>
        </p:nvSpPr>
        <p:spPr>
          <a:xfrm rot="0">
            <a:off x="4086568" y="8231505"/>
            <a:ext cx="9595644"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Conclusion: H₀ cannot be rejected as the p-value is &gt;= 0.05.</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no significant difference in expenditures between days</a:t>
            </a:r>
          </a:p>
        </p:txBody>
      </p:sp>
      <p:sp>
        <p:nvSpPr>
          <p:cNvPr name="TextBox 5" id="5"/>
          <p:cNvSpPr txBox="true"/>
          <p:nvPr/>
        </p:nvSpPr>
        <p:spPr>
          <a:xfrm rot="0">
            <a:off x="3068191" y="1320838"/>
            <a:ext cx="12151619"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ANOVA Test Result: F-statistic: 0.8108 and P-value: 0.5662</a:t>
            </a:r>
          </a:p>
          <a:p>
            <a:pPr algn="ctr">
              <a:lnSpc>
                <a:spcPts val="41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9752419" cy="5546688"/>
          </a:xfrm>
          <a:custGeom>
            <a:avLst/>
            <a:gdLst/>
            <a:ahLst/>
            <a:cxnLst/>
            <a:rect r="r" b="b" t="t" l="l"/>
            <a:pathLst>
              <a:path h="5546688" w="9752419">
                <a:moveTo>
                  <a:pt x="0" y="0"/>
                </a:moveTo>
                <a:lnTo>
                  <a:pt x="9752419" y="0"/>
                </a:lnTo>
                <a:lnTo>
                  <a:pt x="9752419" y="5546688"/>
                </a:lnTo>
                <a:lnTo>
                  <a:pt x="0" y="5546688"/>
                </a:lnTo>
                <a:lnTo>
                  <a:pt x="0" y="0"/>
                </a:lnTo>
                <a:close/>
              </a:path>
            </a:pathLst>
          </a:custGeom>
          <a:blipFill>
            <a:blip r:embed="rId2"/>
            <a:stretch>
              <a:fillRect l="0" t="0" r="0" b="0"/>
            </a:stretch>
          </a:blipFill>
        </p:spPr>
      </p:sp>
      <p:sp>
        <p:nvSpPr>
          <p:cNvPr name="Freeform 3" id="3"/>
          <p:cNvSpPr/>
          <p:nvPr/>
        </p:nvSpPr>
        <p:spPr>
          <a:xfrm flipH="false" flipV="false" rot="0">
            <a:off x="11008278" y="1028700"/>
            <a:ext cx="6478181" cy="5308260"/>
          </a:xfrm>
          <a:custGeom>
            <a:avLst/>
            <a:gdLst/>
            <a:ahLst/>
            <a:cxnLst/>
            <a:rect r="r" b="b" t="t" l="l"/>
            <a:pathLst>
              <a:path h="5308260" w="6478181">
                <a:moveTo>
                  <a:pt x="0" y="0"/>
                </a:moveTo>
                <a:lnTo>
                  <a:pt x="6478181" y="0"/>
                </a:lnTo>
                <a:lnTo>
                  <a:pt x="6478181" y="5308260"/>
                </a:lnTo>
                <a:lnTo>
                  <a:pt x="0" y="5308260"/>
                </a:lnTo>
                <a:lnTo>
                  <a:pt x="0" y="0"/>
                </a:lnTo>
                <a:close/>
              </a:path>
            </a:pathLst>
          </a:custGeom>
          <a:blipFill>
            <a:blip r:embed="rId3"/>
            <a:stretch>
              <a:fillRect l="-2025" t="0" r="-2025" b="0"/>
            </a:stretch>
          </a:blipFill>
        </p:spPr>
      </p:sp>
      <p:grpSp>
        <p:nvGrpSpPr>
          <p:cNvPr name="Group 4" id="4"/>
          <p:cNvGrpSpPr/>
          <p:nvPr/>
        </p:nvGrpSpPr>
        <p:grpSpPr>
          <a:xfrm rot="0">
            <a:off x="801541" y="5370659"/>
            <a:ext cx="10206737" cy="2858941"/>
            <a:chOff x="0" y="0"/>
            <a:chExt cx="2688194" cy="752972"/>
          </a:xfrm>
        </p:grpSpPr>
        <p:sp>
          <p:nvSpPr>
            <p:cNvPr name="Freeform 5" id="5"/>
            <p:cNvSpPr/>
            <p:nvPr/>
          </p:nvSpPr>
          <p:spPr>
            <a:xfrm flipH="false" flipV="false" rot="0">
              <a:off x="0" y="0"/>
              <a:ext cx="2688194" cy="752972"/>
            </a:xfrm>
            <a:custGeom>
              <a:avLst/>
              <a:gdLst/>
              <a:ahLst/>
              <a:cxnLst/>
              <a:rect r="r" b="b" t="t" l="l"/>
              <a:pathLst>
                <a:path h="752972" w="2688194">
                  <a:moveTo>
                    <a:pt x="0" y="0"/>
                  </a:moveTo>
                  <a:lnTo>
                    <a:pt x="2688194" y="0"/>
                  </a:lnTo>
                  <a:lnTo>
                    <a:pt x="2688194" y="752972"/>
                  </a:lnTo>
                  <a:lnTo>
                    <a:pt x="0" y="752972"/>
                  </a:lnTo>
                  <a:close/>
                </a:path>
              </a:pathLst>
            </a:custGeom>
            <a:solidFill>
              <a:srgbClr val="B7CDB7"/>
            </a:solidFill>
          </p:spPr>
        </p:sp>
        <p:sp>
          <p:nvSpPr>
            <p:cNvPr name="TextBox 6" id="6"/>
            <p:cNvSpPr txBox="true"/>
            <p:nvPr/>
          </p:nvSpPr>
          <p:spPr>
            <a:xfrm>
              <a:off x="0" y="-28575"/>
              <a:ext cx="2688194" cy="78154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0" y="6489663"/>
            <a:ext cx="18288000" cy="207454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As seen in this graph, the majority of the distribution is distributed between 100-150. The main reason for this is due to food expenses (Since my food cost is 122 tl or 130 tl per meal.), which have the highest percentage, as you can see in the Percentage representation of my total monthly expenses chart.</a:t>
            </a:r>
          </a:p>
          <a:p>
            <a:pPr algn="ctr">
              <a:lnSpc>
                <a:spcPts val="41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46222" y="388225"/>
            <a:ext cx="12165958" cy="7628398"/>
          </a:xfrm>
          <a:custGeom>
            <a:avLst/>
            <a:gdLst/>
            <a:ahLst/>
            <a:cxnLst/>
            <a:rect r="r" b="b" t="t" l="l"/>
            <a:pathLst>
              <a:path h="7628398" w="12165958">
                <a:moveTo>
                  <a:pt x="0" y="0"/>
                </a:moveTo>
                <a:lnTo>
                  <a:pt x="12165958" y="0"/>
                </a:lnTo>
                <a:lnTo>
                  <a:pt x="12165958" y="7628398"/>
                </a:lnTo>
                <a:lnTo>
                  <a:pt x="0" y="7628398"/>
                </a:lnTo>
                <a:lnTo>
                  <a:pt x="0" y="0"/>
                </a:lnTo>
                <a:close/>
              </a:path>
            </a:pathLst>
          </a:custGeom>
          <a:blipFill>
            <a:blip r:embed="rId2"/>
            <a:stretch>
              <a:fillRect l="0" t="0" r="0" b="-29380"/>
            </a:stretch>
          </a:blipFill>
        </p:spPr>
      </p:sp>
      <p:sp>
        <p:nvSpPr>
          <p:cNvPr name="TextBox 3" id="3"/>
          <p:cNvSpPr txBox="true"/>
          <p:nvPr/>
        </p:nvSpPr>
        <p:spPr>
          <a:xfrm rot="0">
            <a:off x="12980521" y="502914"/>
            <a:ext cx="4853161" cy="783717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With the end of my exam period (23 november), I can see a significant increase in my online food and travel data. At the same time, my online shopping expenses have increased, not in number but in amount. The reason for this is that I spend more time on campus studying for exams and do not leave the campus. After it's over, although I feel relaxed, my expenses for both food and travel may increase.</a:t>
            </a:r>
          </a:p>
          <a:p>
            <a:pPr algn="ctr">
              <a:lnSpc>
                <a:spcPts val="4199"/>
              </a:lnSpc>
              <a:spcBef>
                <a:spcPct val="0"/>
              </a:spcBef>
            </a:pPr>
          </a:p>
        </p:txBody>
      </p:sp>
      <p:sp>
        <p:nvSpPr>
          <p:cNvPr name="TextBox 4" id="4"/>
          <p:cNvSpPr txBox="true"/>
          <p:nvPr/>
        </p:nvSpPr>
        <p:spPr>
          <a:xfrm rot="0">
            <a:off x="0" y="8702040"/>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This matches my earlier predictions. I think the reason for this is that as my body relaxes with the decrease in stress, I feel hungrier, my appetite increases and I eat more easily. Additionally, I think the reason for the increase in travel expenses is that I have more free time after the exams are over.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973234" y="1265954"/>
            <a:ext cx="11757409" cy="6034630"/>
          </a:xfrm>
          <a:custGeom>
            <a:avLst/>
            <a:gdLst/>
            <a:ahLst/>
            <a:cxnLst/>
            <a:rect r="r" b="b" t="t" l="l"/>
            <a:pathLst>
              <a:path h="6034630" w="11757409">
                <a:moveTo>
                  <a:pt x="0" y="0"/>
                </a:moveTo>
                <a:lnTo>
                  <a:pt x="11757409" y="0"/>
                </a:lnTo>
                <a:lnTo>
                  <a:pt x="11757409" y="6034629"/>
                </a:lnTo>
                <a:lnTo>
                  <a:pt x="0" y="6034629"/>
                </a:lnTo>
                <a:lnTo>
                  <a:pt x="0" y="0"/>
                </a:lnTo>
                <a:close/>
              </a:path>
            </a:pathLst>
          </a:custGeom>
          <a:blipFill>
            <a:blip r:embed="rId2"/>
            <a:stretch>
              <a:fillRect l="0" t="0" r="0" b="-54161"/>
            </a:stretch>
          </a:blipFill>
        </p:spPr>
      </p:sp>
      <p:sp>
        <p:nvSpPr>
          <p:cNvPr name="TextBox 3" id="3"/>
          <p:cNvSpPr txBox="true"/>
          <p:nvPr/>
        </p:nvSpPr>
        <p:spPr>
          <a:xfrm rot="0">
            <a:off x="0" y="7452112"/>
            <a:ext cx="18288000"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Since the first 4 weeks were more stress-free and less busy, my online food expenses were higher than later, but as I approached the exam periods (November), there was a gradual decrease and even I did not order any food in the week of 12.11.2024. I can say that the main reason for this is that my frequency, quantity and desire to eat decreases during stressful times. However, after the exams are over, especially with the end of the stress of the week of 26.11.2024, I reach the old values ​​​​and even the highest spending again. This chart supports the predictions I made before.</a:t>
            </a:r>
          </a:p>
          <a:p>
            <a:pPr algn="ctr">
              <a:lnSpc>
                <a:spcPts val="4199"/>
              </a:lnSpc>
              <a:spcBef>
                <a:spcPct val="0"/>
              </a:spcBef>
            </a:pPr>
          </a:p>
        </p:txBody>
      </p:sp>
      <p:sp>
        <p:nvSpPr>
          <p:cNvPr name="TextBox 4" id="4"/>
          <p:cNvSpPr txBox="true"/>
          <p:nvPr/>
        </p:nvSpPr>
        <p:spPr>
          <a:xfrm rot="0">
            <a:off x="421867" y="1905"/>
            <a:ext cx="17866133"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Again, as I said in the previous slide, we can see in this table that, in parallel with my predictions, my food order decreases at the beginning of stressful periods and my desire to eat increases with its end.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265346" y="371240"/>
            <a:ext cx="13606113" cy="6991518"/>
          </a:xfrm>
          <a:custGeom>
            <a:avLst/>
            <a:gdLst/>
            <a:ahLst/>
            <a:cxnLst/>
            <a:rect r="r" b="b" t="t" l="l"/>
            <a:pathLst>
              <a:path h="6991518" w="13606113">
                <a:moveTo>
                  <a:pt x="0" y="0"/>
                </a:moveTo>
                <a:lnTo>
                  <a:pt x="13606113" y="0"/>
                </a:lnTo>
                <a:lnTo>
                  <a:pt x="13606113" y="6991518"/>
                </a:lnTo>
                <a:lnTo>
                  <a:pt x="0" y="6991518"/>
                </a:lnTo>
                <a:lnTo>
                  <a:pt x="0" y="0"/>
                </a:lnTo>
                <a:close/>
              </a:path>
            </a:pathLst>
          </a:custGeom>
          <a:blipFill>
            <a:blip r:embed="rId2"/>
            <a:stretch>
              <a:fillRect l="0" t="0" r="0" b="-46443"/>
            </a:stretch>
          </a:blipFill>
        </p:spPr>
      </p:sp>
      <p:sp>
        <p:nvSpPr>
          <p:cNvPr name="TextBox 3" id="3"/>
          <p:cNvSpPr txBox="true"/>
          <p:nvPr/>
        </p:nvSpPr>
        <p:spPr>
          <a:xfrm rot="0">
            <a:off x="0" y="7521669"/>
            <a:ext cx="17871459" cy="3005252"/>
          </a:xfrm>
          <a:prstGeom prst="rect">
            <a:avLst/>
          </a:prstGeom>
        </p:spPr>
        <p:txBody>
          <a:bodyPr anchor="t" rtlCol="false" tIns="0" lIns="0" bIns="0" rIns="0">
            <a:spAutoFit/>
          </a:bodyPr>
          <a:lstStyle/>
          <a:p>
            <a:pPr algn="ctr">
              <a:lnSpc>
                <a:spcPts val="4038"/>
              </a:lnSpc>
            </a:pPr>
            <a:r>
              <a:rPr lang="en-US" sz="2692">
                <a:solidFill>
                  <a:srgbClr val="000000"/>
                </a:solidFill>
                <a:latin typeface="TT Commons Pro"/>
                <a:ea typeface="TT Commons Pro"/>
                <a:cs typeface="TT Commons Pro"/>
                <a:sym typeface="TT Commons Pro"/>
              </a:rPr>
              <a:t>The chart shows the values ​​of my weekly expenses. The reason why expenses in the first 4 weeks are higher than the others is that my money spending increases in less stressful periods. We can see a sharp decrease in the 5th week, the reason for this is that I am entering a more stressful and busy period (1st Midterms). But we can see a clear increase in the 9th week, I guess the reason for this is that my exams ended on November 23, and I spent more money as a result of relaxing.</a:t>
            </a:r>
          </a:p>
          <a:p>
            <a:pPr algn="ctr">
              <a:lnSpc>
                <a:spcPts val="4038"/>
              </a:lnSpc>
              <a:spcBef>
                <a:spcPct val="0"/>
              </a:spcBef>
            </a:pPr>
          </a:p>
        </p:txBody>
      </p:sp>
      <p:sp>
        <p:nvSpPr>
          <p:cNvPr name="TextBox 4" id="4"/>
          <p:cNvSpPr txBox="true"/>
          <p:nvPr/>
        </p:nvSpPr>
        <p:spPr>
          <a:xfrm rot="0">
            <a:off x="519221" y="942975"/>
            <a:ext cx="2970986" cy="5741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Consistent with the predictions, we can see a serious decrease at the beginning of the exam period (the first week of November) and a serious increase at the end (November 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DAGaU0sqWAc</dc:identifier>
  <dcterms:modified xsi:type="dcterms:W3CDTF">2011-08-01T06:04:30Z</dcterms:modified>
  <cp:revision>1</cp:revision>
  <dc:title>Yeşil Damlalar Temel Sade Sunum</dc:title>
</cp:coreProperties>
</file>