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60" Type="http://schemas.openxmlformats.org/officeDocument/2006/relationships/viewProps" Target="viewProps.xml" /><Relationship Id="rId159" Type="http://schemas.openxmlformats.org/officeDocument/2006/relationships/presProps" Target="presProps.xml" /><Relationship Id="rId1" Type="http://schemas.openxmlformats.org/officeDocument/2006/relationships/slideMaster" Target="slideMasters/slideMaster1.xml" /><Relationship Id="rId162" Type="http://schemas.openxmlformats.org/officeDocument/2006/relationships/tableStyles" Target="tableStyles.xml" /><Relationship Id="rId16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oadmap.sh/frontend" TargetMode="External" /><Relationship Id="rId3" Type="http://schemas.openxmlformats.org/officeDocument/2006/relationships/hyperlink" Target="https://roadmap.sh/backend" TargetMode="External" /><Relationship Id="rId4" Type="http://schemas.openxmlformats.org/officeDocument/2006/relationships/hyperlink" Target="https://roadmap.sh/devops" TargetMode="External" /><Relationship Id="rId5" Type="http://schemas.openxmlformats.org/officeDocument/2006/relationships/hyperlink" Target="https://roadmap.sh/postgresql-dba" TargetMode="External" /><Relationship Id="rId6" Type="http://schemas.openxmlformats.org/officeDocument/2006/relationships/hyperlink" Target="https://roadmap.sh/" TargetMode="Externa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linuxtechi.com/17-tar-command-examples-in-linux/" TargetMode="Externa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oxide.com/linux-how-to/linux-signals-part-1/" TargetMode="Externa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oxide.com/linux-how-to/linux-signals-part-1/" TargetMode="Externa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yberciti.biz/faq/find-my-linux-machine-name/" TargetMode="Externa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yberciti.biz/faq/linux-unix-host-command-examples-usage-syntax/" TargetMode="External" /><Relationship Id="rId3" Type="http://schemas.openxmlformats.org/officeDocument/2006/relationships/hyperlink" Target="https://www.cyberciti.biz/faq/unix-linux-dns-lookup-command/"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rybit.com/install-dig-nslookup-host-commands/" TargetMode="Externa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kariyer.net/" TargetMode="External" /><Relationship Id="rId3" Type="http://schemas.openxmlformats.org/officeDocument/2006/relationships/hyperlink" Target="https://www.yenibiris.com/" TargetMode="External" /><Relationship Id="rId4" Type="http://schemas.openxmlformats.org/officeDocument/2006/relationships/hyperlink" Target="https://www.secretcv.com/" TargetMode="Externa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kamranahmedse/developer-roadmap" TargetMode="External" /><Relationship Id="rId3" Type="http://schemas.openxmlformats.org/officeDocument/2006/relationships/hyperlink" Target="https://github.com/jwasham/coding-interview-university" TargetMode="External" /><Relationship Id="rId4" Type="http://schemas.openxmlformats.org/officeDocument/2006/relationships/hyperlink" Target="https://github.com/sindresorhus/awesome" TargetMode="Externa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erekmolloy.ie/hello-world-introductions-to-cmake/" TargetMode="External" /><Relationship Id="rId3" Type="http://schemas.openxmlformats.org/officeDocument/2006/relationships/hyperlink" Target="http://derekmolloy.ie/hello-world-introductions-to-cmake/" TargetMode="External" /><Relationship Id="rId4" Type="http://schemas.openxmlformats.org/officeDocument/2006/relationships/hyperlink" Target="http://derekmolloy.ie/hello-world-introductions-to-cmake/" TargetMode="External" /><Relationship Id="rId5" Type="http://schemas.openxmlformats.org/officeDocument/2006/relationships/hyperlink" Target="http://derekmolloy.ie/hello-world-introductions-to-cmake/" TargetMode="Externa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erekmolloy.ie/hello-world-introductions-to-cmake/" TargetMode="External" /><Relationship Id="rId3" Type="http://schemas.openxmlformats.org/officeDocument/2006/relationships/hyperlink" Target="http://derekmolloy.ie/hello-world-introductions-to-cmake/" TargetMode="External" /><Relationship Id="rId4" Type="http://schemas.openxmlformats.org/officeDocument/2006/relationships/hyperlink" Target="https://cmake.org/cmake/help/v2.8.8/cmake.html" TargetMode="External" /><Relationship Id="rId5" Type="http://schemas.openxmlformats.org/officeDocument/2006/relationships/hyperlink" Target="https://docs.microsoft.com/en-us/windows-server/administration/windows-commands/windows-commands"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s.uic.edu/~jbell/CourseNotes/OperatingSystems/2_Structures.html"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lideshare.net/quanhan503/comparing-windows-vs-mac-vs-linux"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ducba.com/linux-vs-mac-vs-windows/" TargetMode="Externa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1-intro.en.md_doc.pdf" TargetMode="External" /><Relationship Id="rId3" Type="http://schemas.openxmlformats.org/officeDocument/2006/relationships/hyperlink" Target="ce103-week-1-intro.en.md_slide.pdf" TargetMode="External" /><Relationship Id="rId4" Type="http://schemas.openxmlformats.org/officeDocument/2006/relationships/hyperlink" Target="ce103-week-1-intro.en.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Computer_networking" TargetMode="External" /><Relationship Id="rId3" Type="http://schemas.openxmlformats.org/officeDocument/2006/relationships/hyperlink" Target="https://en.wikipedia.org/wiki/Operating_system" TargetMode="External" /><Relationship Id="rId4" Type="http://schemas.openxmlformats.org/officeDocument/2006/relationships/hyperlink" Target="https://en.wikipedia.org/wiki/Process_(computing)" TargetMode="External" /><Relationship Id="rId5" Type="http://schemas.openxmlformats.org/officeDocument/2006/relationships/hyperlink" Target="https://en.wikipedia.org/wiki/Network_service" TargetMode="External" /><Relationship Id="rId6" Type="http://schemas.openxmlformats.org/officeDocument/2006/relationships/hyperlink" Target="https://en.wikipedia.org/wiki/Transport_protocol" TargetMode="External" /><Relationship Id="rId7" Type="http://schemas.openxmlformats.org/officeDocument/2006/relationships/hyperlink" Target="https://en.wikipedia.org/wiki/Unsigned_number" TargetMode="External" /><Relationship Id="rId8" Type="http://schemas.openxmlformats.org/officeDocument/2006/relationships/hyperlink" Target="https://en.wikipedia.org/wiki/Transmission_Control_Protocol" TargetMode="External" /><Relationship Id="rId9" Type="http://schemas.openxmlformats.org/officeDocument/2006/relationships/hyperlink" Target="https://en.wikipedia.org/wiki/User_Datagram_Protocol" TargetMode="External" /><Relationship Id="rId10" Type="http://schemas.openxmlformats.org/officeDocument/2006/relationships/hyperlink" Target="https://en.wikipedia.org/wiki/Port_(computer_networking)" TargetMode="Externa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files/BashNotesForProfessionals.pdf" TargetMode="External" /><Relationship Id="rId3" Type="http://schemas.openxmlformats.org/officeDocument/2006/relationships/hyperlink" Target="files/LinuxNotesForProfessionals.pdf" TargetMode="External" /><Relationship Id="rId4" Type="http://schemas.openxmlformats.org/officeDocument/2006/relationships/hyperlink" Target="files/PowerShellNotesForProfessionals.pdf"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Introduction%20to%20command%20line%20&#183;%20HonKit%5D(https://tutorial.djangogirls.org/en/intro_to_command_line/)" TargetMode="Externa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a:t>
            </a:r>
            <a:br/>
            <a:br/>
            <a:r>
              <a:rPr/>
              <a:t>Author: Eray TURAN</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Our focus is Software Development</a:t>
            </a:r>
          </a:p>
        </p:txBody>
      </p:sp>
      <p:sp>
        <p:nvSpPr>
          <p:cNvPr id="3" name="Content Placeholder 2"/>
          <p:cNvSpPr>
            <a:spLocks noGrp="1"/>
          </p:cNvSpPr>
          <p:nvPr>
            <p:ph idx="1"/>
          </p:nvPr>
        </p:nvSpPr>
        <p:spPr/>
        <p:txBody>
          <a:bodyPr/>
          <a:lstStyle/>
          <a:p>
            <a:pPr lvl="0" indent="0" marL="0">
              <a:buNone/>
            </a:pPr>
            <a:r>
              <a:rPr/>
              <a:t>for this reason, we will focus on software-based road-maps</a:t>
            </a:r>
          </a:p>
          <a:p>
            <a:pPr lvl="0" indent="0" marL="0">
              <a:buNone/>
            </a:pPr>
            <a:r>
              <a:rPr/>
              <a:t>we can use common developer road maps from</a:t>
            </a:r>
          </a:p>
          <a:p>
            <a:pPr lvl="0" indent="0" marL="0">
              <a:buNone/>
            </a:pPr>
            <a:r>
              <a:rPr/>
              <a:t>https://roadmap.sh/</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indent="0" marL="0">
              <a:buNone/>
            </a:pPr>
            <a:r>
              <a:rPr b="1"/>
              <a:t>Usage</a:t>
            </a:r>
          </a:p>
          <a:p>
            <a:pPr lvl="0"/>
            <a:r>
              <a:rPr/>
              <a:t>If you put </a:t>
            </a:r>
            <a:r>
              <a:rPr>
                <a:latin typeface="Courier"/>
              </a:rPr>
              <a:t>timecmd.bat</a:t>
            </a:r>
            <a:r>
              <a:rPr/>
              <a:t> in a directory in your path, you can call it from anywhere like this:</a:t>
            </a:r>
          </a:p>
          <a:p>
            <a:pPr lvl="0" indent="0">
              <a:buNone/>
            </a:pPr>
            <a:r>
              <a:rPr>
                <a:latin typeface="Courier"/>
              </a:rPr>
              <a:t>&gt;timecmd [your command]</a:t>
            </a:r>
          </a:p>
          <a:p>
            <a:pPr lvl="0"/>
            <a:r>
              <a:rPr/>
              <a:t>E.g.</a:t>
            </a:r>
          </a:p>
          <a:p>
            <a:pPr lvl="0" indent="0">
              <a:buNone/>
            </a:pPr>
            <a:r>
              <a:rPr>
                <a:latin typeface="Courier"/>
              </a:rPr>
              <a:t>C:\&gt;timecmd
pause
Press any key to continue .
. . command took 0:0:1.18</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a:r>
              <a:rPr/>
              <a:t>If you want to do output redirection, you can quote the command like this:</a:t>
            </a:r>
          </a:p>
          <a:p>
            <a:pPr lvl="0" indent="0">
              <a:buNone/>
            </a:pPr>
            <a:r>
              <a:rPr>
                <a:latin typeface="Courier"/>
              </a:rPr>
              <a:t>timecmd "dir c:\windows /s &gt; nul"</a:t>
            </a:r>
          </a:p>
          <a:p>
            <a:pPr lvl="0"/>
            <a:r>
              <a:rPr/>
              <a:t>This should handle commands that run from before- to after-midnight, but the output will be wrong if your command runs for 24 hours or more.</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Useful Linux Commands</a:t>
            </a:r>
          </a:p>
        </p:txBody>
      </p:sp>
      <p:sp>
        <p:nvSpPr>
          <p:cNvPr id="3" name="Content Placeholder 2"/>
          <p:cNvSpPr>
            <a:spLocks noGrp="1"/>
          </p:cNvSpPr>
          <p:nvPr>
            <p:ph idx="1"/>
          </p:nvPr>
        </p:nvSpPr>
        <p:spPr/>
        <p:txBody>
          <a:bodyPr/>
          <a:lstStyle/>
          <a:p>
            <a:pPr lvl="0"/>
            <a:r>
              <a:rPr/>
              <a:t>Use Online Sandbox to</a:t>
            </a:r>
          </a:p>
          <a:p>
            <a:pPr lvl="0"/>
            <a:r>
              <a:rPr/>
              <a:t>Try Commands Yourself</a:t>
            </a:r>
          </a:p>
          <a:p>
            <a:pPr lvl="1"/>
            <a:r>
              <a:rPr/>
              <a:t>https://ubunlog.com/en/gnulinux-online-terminals-browser/</a:t>
            </a:r>
          </a:p>
          <a:p>
            <a:pPr lvl="2"/>
            <a:r>
              <a:rPr/>
              <a:t>https://bellard.org/jslinux/vm.html?url=alpine-x86.cfg&amp;mem=192</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cat command</a:t>
            </a:r>
          </a:p>
          <a:p>
            <a:pPr lvl="0"/>
            <a:r>
              <a:rPr>
                <a:latin typeface="Courier"/>
              </a:rPr>
              <a:t>cat</a:t>
            </a:r>
            <a:r>
              <a:rPr/>
              <a:t> (short for concatenate) is one of the most frequently used commands in Linux. It is used to list the contents of a file on the standard output (sdout). To run this command, type </a:t>
            </a:r>
            <a:r>
              <a:rPr>
                <a:latin typeface="Courier"/>
              </a:rPr>
              <a:t>cat</a:t>
            </a:r>
            <a:r>
              <a:rPr/>
              <a:t> followed by the file’s name and its extension. For instance: </a:t>
            </a:r>
            <a:r>
              <a:rPr>
                <a:latin typeface="Courier"/>
              </a:rPr>
              <a:t>cat file.txt</a:t>
            </a:r>
            <a:r>
              <a:rPr/>
              <a:t>.</a:t>
            </a:r>
          </a:p>
          <a:p>
            <a:pPr lvl="0"/>
            <a:r>
              <a:rPr/>
              <a:t>Here are other ways to use the </a:t>
            </a:r>
            <a:r>
              <a:rPr>
                <a:latin typeface="Courier"/>
              </a:rPr>
              <a:t>cat</a:t>
            </a:r>
            <a:r>
              <a:rPr/>
              <a:t> command:</a:t>
            </a:r>
          </a:p>
          <a:p>
            <a:pPr lvl="0"/>
            <a:r>
              <a:rPr>
                <a:latin typeface="Courier"/>
              </a:rPr>
              <a:t>cat &gt; filename</a:t>
            </a:r>
            <a:r>
              <a:rPr/>
              <a:t> creates a new file</a:t>
            </a:r>
          </a:p>
          <a:p>
            <a:pPr lvl="0"/>
            <a:r>
              <a:rPr>
                <a:latin typeface="Courier"/>
              </a:rPr>
              <a:t>cat filename1 filename2&gt;filename3</a:t>
            </a:r>
            <a:r>
              <a:rPr/>
              <a:t> joins two files (1 and 2) and stores the output of them in a new file (3)</a:t>
            </a:r>
          </a:p>
          <a:p>
            <a:pPr lvl="0"/>
            <a:r>
              <a:rPr/>
              <a:t>to convert a file to upper or lower case use, </a:t>
            </a:r>
            <a:r>
              <a:rPr b="1"/>
              <a:t>cat filename | tr a-z A-Z &gt;output.txt</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touch command</a:t>
            </a:r>
          </a:p>
          <a:p>
            <a:pPr lvl="0"/>
            <a:r>
              <a:rPr/>
              <a:t>The </a:t>
            </a:r>
            <a:r>
              <a:rPr>
                <a:latin typeface="Courier"/>
              </a:rPr>
              <a:t>touch</a:t>
            </a:r>
            <a:r>
              <a:rPr/>
              <a:t> command allows you to create a blank new file through the Linux command line. As an example, enter touch </a:t>
            </a:r>
            <a:r>
              <a:rPr>
                <a:latin typeface="Courier"/>
              </a:rPr>
              <a:t>/home/username Documents/Web.html</a:t>
            </a:r>
            <a:r>
              <a:rPr/>
              <a:t> to create an HTML file entitled </a:t>
            </a:r>
            <a:r>
              <a:rPr>
                <a:latin typeface="Courier"/>
              </a:rPr>
              <a:t>Web</a:t>
            </a:r>
            <a:r>
              <a:rPr/>
              <a:t> under the </a:t>
            </a:r>
            <a:r>
              <a:rPr>
                <a:latin typeface="Courier"/>
              </a:rPr>
              <a:t>Documents</a:t>
            </a:r>
            <a:r>
              <a:rPr/>
              <a:t> directory.</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locate command</a:t>
            </a:r>
          </a:p>
          <a:p>
            <a:pPr lvl="0"/>
            <a:r>
              <a:rPr/>
              <a:t>You can use this command to </a:t>
            </a:r>
            <a:r>
              <a:rPr>
                <a:latin typeface="Courier"/>
              </a:rPr>
              <a:t>locate</a:t>
            </a:r>
            <a:r>
              <a:rPr/>
              <a:t> a file, just like the search command in Windows. What’s more, using the </a:t>
            </a:r>
            <a:r>
              <a:rPr>
                <a:latin typeface="Courier"/>
              </a:rPr>
              <a:t>-i</a:t>
            </a:r>
            <a:r>
              <a:rPr/>
              <a:t> argument along with this command will make it case-insensitive, so you can search for a file even if you don’t remember its exact name.</a:t>
            </a:r>
          </a:p>
          <a:p>
            <a:pPr lvl="0"/>
            <a:r>
              <a:rPr/>
              <a:t>To search for a file that contains two or more words, use an asterisk (</a:t>
            </a:r>
            <a:r>
              <a:rPr>
                <a:latin typeface="Courier"/>
              </a:rPr>
              <a:t>*</a:t>
            </a:r>
            <a:r>
              <a:rPr/>
              <a:t>). For example, </a:t>
            </a:r>
            <a:r>
              <a:rPr>
                <a:latin typeface="Courier"/>
              </a:rPr>
              <a:t>locate -i school*note*</a:t>
            </a:r>
            <a:r>
              <a:rPr/>
              <a:t> command will search for any file that contains the word “</a:t>
            </a:r>
            <a:r>
              <a:rPr>
                <a:latin typeface="Courier"/>
              </a:rPr>
              <a:t>school</a:t>
            </a:r>
            <a:r>
              <a:rPr/>
              <a:t>” and “</a:t>
            </a:r>
            <a:r>
              <a:rPr>
                <a:latin typeface="Courier"/>
              </a:rPr>
              <a:t>note</a:t>
            </a:r>
            <a:r>
              <a:rPr/>
              <a:t>”, whether it is uppercase or lowercase.</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find command</a:t>
            </a:r>
          </a:p>
          <a:p>
            <a:pPr lvl="0"/>
            <a:r>
              <a:rPr/>
              <a:t>Similar to the </a:t>
            </a:r>
            <a:r>
              <a:rPr>
                <a:latin typeface="Courier"/>
              </a:rPr>
              <a:t>locate</a:t>
            </a:r>
            <a:r>
              <a:rPr/>
              <a:t> command, using </a:t>
            </a:r>
            <a:r>
              <a:rPr>
                <a:latin typeface="Courier"/>
              </a:rPr>
              <a:t>find</a:t>
            </a:r>
            <a:r>
              <a:rPr/>
              <a:t> also searches for files and directories. The difference is, you use the </a:t>
            </a:r>
            <a:r>
              <a:rPr>
                <a:latin typeface="Courier"/>
              </a:rPr>
              <a:t>find</a:t>
            </a:r>
            <a:r>
              <a:rPr/>
              <a:t> command to locate files within a given directory.</a:t>
            </a:r>
          </a:p>
          <a:p>
            <a:pPr lvl="0"/>
            <a:r>
              <a:rPr/>
              <a:t>As an example, find </a:t>
            </a:r>
            <a:r>
              <a:rPr>
                <a:latin typeface="Courier"/>
              </a:rPr>
              <a:t>/home/ -name notes.txt</a:t>
            </a:r>
            <a:r>
              <a:rPr/>
              <a:t> command will search for a file called </a:t>
            </a:r>
            <a:r>
              <a:rPr>
                <a:latin typeface="Courier"/>
              </a:rPr>
              <a:t>notes.txt</a:t>
            </a:r>
            <a:r>
              <a:rPr/>
              <a:t> within the home directory and its subdirectories.</a:t>
            </a:r>
          </a:p>
          <a:p>
            <a:pPr lvl="0"/>
            <a:r>
              <a:rPr/>
              <a:t>Other variations when using the </a:t>
            </a:r>
            <a:r>
              <a:rPr>
                <a:latin typeface="Courier"/>
              </a:rPr>
              <a:t>find</a:t>
            </a:r>
            <a:r>
              <a:rPr/>
              <a:t> are:</a:t>
            </a:r>
          </a:p>
          <a:p>
            <a:pPr lvl="0"/>
            <a:r>
              <a:rPr/>
              <a:t>To find files in the current directory use, </a:t>
            </a:r>
            <a:r>
              <a:rPr>
                <a:latin typeface="Courier"/>
              </a:rPr>
              <a:t>find -name notes.txt</a:t>
            </a:r>
          </a:p>
          <a:p>
            <a:pPr lvl="0"/>
            <a:r>
              <a:rPr/>
              <a:t>To look for directories use, </a:t>
            </a:r>
            <a:r>
              <a:rPr>
                <a:latin typeface="Courier"/>
              </a:rPr>
              <a:t>/ -type d -name notes. txt</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grep command</a:t>
            </a:r>
          </a:p>
          <a:p>
            <a:pPr lvl="0"/>
            <a:r>
              <a:rPr/>
              <a:t>Another basic Linux command that is undoubtedly helpful for everyday use is </a:t>
            </a:r>
            <a:r>
              <a:rPr>
                <a:latin typeface="Courier"/>
              </a:rPr>
              <a:t>grep</a:t>
            </a:r>
            <a:r>
              <a:rPr/>
              <a:t>. It lets you search through all the text in a given file.</a:t>
            </a:r>
          </a:p>
          <a:p>
            <a:pPr lvl="0"/>
            <a:r>
              <a:rPr/>
              <a:t>To illustrate, </a:t>
            </a:r>
            <a:r>
              <a:rPr>
                <a:latin typeface="Courier"/>
              </a:rPr>
              <a:t>grep blue notepad.txt</a:t>
            </a:r>
            <a:r>
              <a:rPr/>
              <a:t> will search for the word blue in the notepad file. Lines that contain the searched word will be displayed fully.</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sudo command</a:t>
            </a:r>
          </a:p>
          <a:p>
            <a:pPr lvl="0"/>
            <a:r>
              <a:rPr/>
              <a:t>Short for “</a:t>
            </a:r>
            <a:r>
              <a:rPr b="1"/>
              <a:t>SuperUser Do</a:t>
            </a:r>
            <a:r>
              <a:rPr/>
              <a:t>”, this command enables you to perform tasks that require administrative or root permissions. However, it is not advisable to use this command for daily use because it might be easy for an error to occur if you did something wrong.</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df command</a:t>
            </a:r>
          </a:p>
          <a:p>
            <a:pPr lvl="0"/>
            <a:r>
              <a:rPr/>
              <a:t>Use </a:t>
            </a:r>
            <a:r>
              <a:rPr>
                <a:latin typeface="Courier"/>
              </a:rPr>
              <a:t>df</a:t>
            </a:r>
            <a:r>
              <a:rPr/>
              <a:t> command to get a report on the system’s disk space usage, shown in percentage and KBs. If you want to see the report in megabytes, type </a:t>
            </a:r>
            <a:r>
              <a:rPr>
                <a:latin typeface="Courier"/>
              </a:rPr>
              <a:t>df -m</a:t>
            </a:r>
            <a: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will you see in the roadmap?</a:t>
            </a:r>
          </a:p>
        </p:txBody>
      </p:sp>
      <p:sp>
        <p:nvSpPr>
          <p:cNvPr id="3" name="Content Placeholder 2"/>
          <p:cNvSpPr>
            <a:spLocks noGrp="1"/>
          </p:cNvSpPr>
          <p:nvPr>
            <p:ph idx="1"/>
          </p:nvPr>
        </p:nvSpPr>
        <p:spPr/>
        <p:txBody>
          <a:bodyPr/>
          <a:lstStyle/>
          <a:p>
            <a:pPr lvl="0"/>
            <a:r>
              <a:rPr>
                <a:hlinkClick r:id="rId2"/>
              </a:rPr>
              <a:t>Frontend Developer Roadmap: Learn to become a modern frontend developer</a:t>
            </a:r>
          </a:p>
          <a:p>
            <a:pPr lvl="0"/>
            <a:r>
              <a:rPr>
                <a:hlinkClick r:id="rId3"/>
              </a:rPr>
              <a:t>Backend Developer Roadmap: Learn to become a modern backend developer</a:t>
            </a:r>
          </a:p>
          <a:p>
            <a:pPr lvl="0"/>
            <a:r>
              <a:rPr>
                <a:hlinkClick r:id="rId4"/>
              </a:rPr>
              <a:t>DevOps Roadmap: Learn to become a DevOps Engineer or SRE</a:t>
            </a:r>
          </a:p>
          <a:p>
            <a:pPr lvl="0"/>
            <a:r>
              <a:rPr>
                <a:hlinkClick r:id="rId5"/>
              </a:rPr>
              <a:t>DBA Roadmap: Learn to become a database administrator with PostgreSQL</a:t>
            </a:r>
          </a:p>
          <a:p>
            <a:pPr lvl="0" indent="0" marL="0">
              <a:buNone/>
            </a:pPr>
            <a:r>
              <a:rPr/>
              <a:t>and </a:t>
            </a:r>
            <a:r>
              <a:rPr>
                <a:hlinkClick r:id="rId6"/>
              </a:rPr>
              <a:t>more</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du command</a:t>
            </a:r>
          </a:p>
          <a:p>
            <a:pPr lvl="0"/>
            <a:r>
              <a:rPr/>
              <a:t>If you want to check how much space a file or a directory takes, the </a:t>
            </a:r>
            <a:r>
              <a:rPr>
                <a:latin typeface="Courier"/>
              </a:rPr>
              <a:t>du</a:t>
            </a:r>
            <a:r>
              <a:rPr/>
              <a:t> (Disk Usage) command is the answer. However, the disk usage summary will show disk block numbers instead of the usual size format. If you want to see it in bytes, kilobytes, and megabytes, add the </a:t>
            </a:r>
            <a:r>
              <a:rPr>
                <a:latin typeface="Courier"/>
              </a:rPr>
              <a:t>-h</a:t>
            </a:r>
            <a:r>
              <a:rPr/>
              <a:t> argument to the command line.</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head command</a:t>
            </a:r>
          </a:p>
          <a:p>
            <a:pPr lvl="0" indent="0" marL="0">
              <a:buNone/>
            </a:pPr>
            <a:r>
              <a:rPr/>
              <a:t>• The </a:t>
            </a:r>
            <a:r>
              <a:rPr>
                <a:latin typeface="Courier"/>
              </a:rPr>
              <a:t>head</a:t>
            </a:r>
            <a:r>
              <a:rPr/>
              <a:t> command is used to view the first lines of any text file. By default, it will show the first ten lines, but you can change this number to your liking. For example, if you only want to show the first five lines, type </a:t>
            </a:r>
            <a:r>
              <a:rPr>
                <a:latin typeface="Courier"/>
              </a:rPr>
              <a:t>head -n 5 filename.ext</a:t>
            </a:r>
            <a:r>
              <a:rPr/>
              <a:t>.</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tail command</a:t>
            </a:r>
          </a:p>
          <a:p>
            <a:pPr lvl="0"/>
            <a:r>
              <a:rPr/>
              <a:t>This one has a similar function to the head command, but instead of showing the first lines, the </a:t>
            </a:r>
            <a:r>
              <a:rPr>
                <a:latin typeface="Courier"/>
              </a:rPr>
              <a:t>tail</a:t>
            </a:r>
            <a:r>
              <a:rPr/>
              <a:t> command will display the last ten lines of a text file. For example, </a:t>
            </a:r>
            <a:r>
              <a:rPr>
                <a:latin typeface="Courier"/>
              </a:rPr>
              <a:t>tail -n filename.ext.</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diff command</a:t>
            </a:r>
          </a:p>
          <a:p>
            <a:pPr lvl="0"/>
            <a:r>
              <a:rPr/>
              <a:t>Short for difference, the </a:t>
            </a:r>
            <a:r>
              <a:rPr>
                <a:latin typeface="Courier"/>
              </a:rPr>
              <a:t>diff</a:t>
            </a:r>
            <a:r>
              <a:rPr/>
              <a:t> command compares the contents of two files line by line. After analyzing the files, it will output the lines that do not match. Programmers often use this command when they need to make program alterations instead of rewriting the entire source code.</a:t>
            </a:r>
          </a:p>
          <a:p>
            <a:pPr lvl="0"/>
            <a:r>
              <a:rPr/>
              <a:t>The simplest form of this command is </a:t>
            </a:r>
            <a:r>
              <a:rPr>
                <a:latin typeface="Courier"/>
              </a:rPr>
              <a:t>diff file1.ext file2.ext</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tar command</a:t>
            </a:r>
          </a:p>
          <a:p>
            <a:pPr lvl="0"/>
            <a:r>
              <a:rPr/>
              <a:t>The </a:t>
            </a:r>
            <a:r>
              <a:rPr>
                <a:latin typeface="Courier"/>
              </a:rPr>
              <a:t>tar</a:t>
            </a:r>
            <a:r>
              <a:rPr/>
              <a:t> command is the most used command to archive multiple files into a </a:t>
            </a:r>
            <a:r>
              <a:rPr>
                <a:latin typeface="Courier"/>
              </a:rPr>
              <a:t>tarball</a:t>
            </a:r>
            <a:r>
              <a:rPr/>
              <a:t> — a common Linux file format that is similar to zip format, with compression being optional.</a:t>
            </a:r>
          </a:p>
          <a:p>
            <a:pPr lvl="0"/>
            <a:r>
              <a:rPr>
                <a:hlinkClick r:id="rId2"/>
              </a:rPr>
              <a:t>https://www.linuxtechi.com/17-tar-command-examples-in-linux/</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chmod command</a:t>
            </a:r>
          </a:p>
          <a:p>
            <a:pPr lvl="0"/>
            <a:r>
              <a:rPr>
                <a:latin typeface="Courier"/>
              </a:rPr>
              <a:t>chmod</a:t>
            </a:r>
            <a:r>
              <a:rPr/>
              <a:t> is another Linux command, used to change the read, write, and execute permissions of files and directories.</a:t>
            </a:r>
          </a:p>
          <a:p>
            <a:pPr lvl="0"/>
            <a:r>
              <a:rPr/>
              <a:t>https://www.computerhope.com/unix/uchmod.htm</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chown command</a:t>
            </a:r>
          </a:p>
          <a:p>
            <a:pPr lvl="0"/>
            <a:r>
              <a:rPr/>
              <a:t>In Linux, all files are owned by a specific user. The </a:t>
            </a:r>
            <a:r>
              <a:rPr>
                <a:latin typeface="Courier"/>
              </a:rPr>
              <a:t>chown</a:t>
            </a:r>
            <a:r>
              <a:rPr/>
              <a:t> command enables you to change or transfer the ownership of a file to the specified username. For instance, </a:t>
            </a:r>
            <a:r>
              <a:rPr>
                <a:latin typeface="Courier"/>
              </a:rPr>
              <a:t>chown linuxuser2 file.ext</a:t>
            </a:r>
            <a:r>
              <a:rPr/>
              <a:t> will make </a:t>
            </a:r>
            <a:r>
              <a:rPr>
                <a:latin typeface="Courier"/>
              </a:rPr>
              <a:t>linuxuser2</a:t>
            </a:r>
            <a:r>
              <a:rPr/>
              <a:t> as the owner of the </a:t>
            </a:r>
            <a:r>
              <a:rPr>
                <a:latin typeface="Courier"/>
              </a:rPr>
              <a:t>file.ext</a:t>
            </a:r>
            <a:r>
              <a:rPr/>
              <a:t>.</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jobs command</a:t>
            </a:r>
          </a:p>
          <a:p>
            <a:pPr lvl="0"/>
            <a:r>
              <a:rPr>
                <a:latin typeface="Courier"/>
              </a:rPr>
              <a:t>jobs</a:t>
            </a:r>
            <a:r>
              <a:rPr/>
              <a:t> command will display all current jobs along with their statuses. A job is basically a process that is started by the shell.</a:t>
            </a:r>
          </a:p>
          <a:p>
            <a:pPr lvl="0"/>
            <a:r>
              <a:rPr/>
              <a:t>The jobs command displays the status of jobs started in the current terminal window. Jobs are numbered starting from 1 for each session. The job ID numbers are used by some programs instead of PIDs (for example, by fg and bg commands).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t>If you have an unresponsive program, you can terminate it manually by using the </a:t>
            </a:r>
            <a:r>
              <a:rPr>
                <a:latin typeface="Courier"/>
              </a:rPr>
              <a:t>kill</a:t>
            </a:r>
            <a:r>
              <a:rPr/>
              <a:t> command. It will send a certain signal to the misbehaving app and instructs the app to terminate itself.</a:t>
            </a:r>
          </a:p>
          <a:p>
            <a:pPr lvl="0"/>
            <a:r>
              <a:rPr/>
              <a:t>There is a total of </a:t>
            </a:r>
            <a:r>
              <a:rPr>
                <a:hlinkClick r:id="rId2"/>
              </a:rPr>
              <a:t>sixty-four-signals</a:t>
            </a:r>
            <a:r>
              <a:rPr/>
              <a:t> that you can use, but people usually only use two signals: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latin typeface="Courier"/>
              </a:rPr>
              <a:t>SIGTERM (15)</a:t>
            </a:r>
            <a:r>
              <a:rPr/>
              <a:t>: requests a program to stop running and gives it some time to save all of its progress. If you don’t specify the signal when entering the kill command, this signal will be used.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a formal e-mail account</a:t>
            </a:r>
          </a:p>
        </p:txBody>
      </p:sp>
      <p:sp>
        <p:nvSpPr>
          <p:cNvPr id="3" name="Content Placeholder 2"/>
          <p:cNvSpPr>
            <a:spLocks noGrp="1"/>
          </p:cNvSpPr>
          <p:nvPr>
            <p:ph idx="1"/>
          </p:nvPr>
        </p:nvSpPr>
        <p:spPr/>
        <p:txBody>
          <a:bodyPr/>
          <a:lstStyle/>
          <a:p>
            <a:pPr lvl="0" indent="0" marL="0">
              <a:buNone/>
            </a:pPr>
            <a:r>
              <a:rPr/>
              <a:t>name.surname@gmail.com</a:t>
            </a:r>
          </a:p>
          <a:p>
            <a:pPr lvl="0" indent="0" marL="0">
              <a:buNone/>
            </a:pPr>
            <a:r>
              <a:rPr/>
              <a:t>n.surname@gmail.com</a:t>
            </a:r>
          </a:p>
          <a:p>
            <a:pPr lvl="0" indent="0" marL="0">
              <a:buNone/>
            </a:pPr>
            <a:r>
              <a:rPr/>
              <a:t>surname.name@gmail.com</a:t>
            </a:r>
          </a:p>
          <a:p>
            <a:pPr lvl="0" indent="0" marL="0">
              <a:buNone/>
            </a:pPr>
            <a:r>
              <a:rPr/>
              <a:t>namesurname@gmail.com</a:t>
            </a:r>
          </a:p>
          <a:p>
            <a:pPr lvl="0" indent="0" marL="0">
              <a:buNone/>
            </a:pPr>
            <a:r>
              <a:rPr/>
              <a:t>etc. do not have numbers in your e-mail adress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latin typeface="Courier"/>
              </a:rPr>
              <a:t>SIGKILL (9)</a:t>
            </a:r>
            <a:r>
              <a:rPr/>
              <a:t>: forces programs to stop immediately. Unsaved progress will be lost.</a:t>
            </a:r>
          </a:p>
          <a:p>
            <a:pPr lvl="0"/>
            <a:r>
              <a:rPr/>
              <a:t>Besides knowing the signals, you also need to know the process identification number (PID) of the program you want to </a:t>
            </a:r>
            <a:r>
              <a:rPr>
                <a:latin typeface="Courier"/>
              </a:rPr>
              <a:t>kill</a:t>
            </a:r>
            <a:r>
              <a:rPr/>
              <a:t>. If you don’t know the PID, simply run the command </a:t>
            </a:r>
            <a:r>
              <a:rPr>
                <a:latin typeface="Courier"/>
              </a:rPr>
              <a:t>ps ux</a:t>
            </a:r>
            <a:r>
              <a:rPr/>
              <a:t>.</a:t>
            </a:r>
          </a:p>
          <a:p>
            <a:pPr lvl="0"/>
            <a:r>
              <a:rPr/>
              <a:t>After knowing what signal you want to use and the PID of the program, enter the following syntax: </a:t>
            </a:r>
            <a:r>
              <a:rPr>
                <a:latin typeface="Courier"/>
              </a:rPr>
              <a:t>kill [signal option] PID</a:t>
            </a:r>
            <a:r>
              <a:rPr/>
              <a:t>.</a:t>
            </a:r>
          </a:p>
          <a:p>
            <a:pPr lvl="0"/>
            <a:r>
              <a:rPr>
                <a:hlinkClick r:id="rId2"/>
              </a:rPr>
              <a:t>https://linoxide.com/linux-how-to/linux-signals-part-1/</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command</a:t>
            </a:r>
          </a:p>
          <a:p>
            <a:pPr lvl="0"/>
            <a:r>
              <a:rPr/>
              <a:t>Use the </a:t>
            </a:r>
            <a:r>
              <a:rPr>
                <a:latin typeface="Courier"/>
              </a:rPr>
              <a:t>ping</a:t>
            </a:r>
            <a:r>
              <a:rPr/>
              <a:t> command to check your connectivity status to a server. For example, by simply entering </a:t>
            </a:r>
            <a:r>
              <a:rPr>
                <a:latin typeface="Courier"/>
              </a:rPr>
              <a:t>ping google.com</a:t>
            </a:r>
            <a:r>
              <a:rPr/>
              <a:t>, the command will check whether you’re able to connect to Google and also measure the response time.</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wget command</a:t>
            </a:r>
          </a:p>
          <a:p>
            <a:pPr lvl="0"/>
            <a:r>
              <a:rPr/>
              <a:t>The Linux command line is super useful — you can even download files from the internet with the help of the </a:t>
            </a:r>
            <a:r>
              <a:rPr>
                <a:latin typeface="Courier"/>
              </a:rPr>
              <a:t>wget</a:t>
            </a:r>
            <a:r>
              <a:rPr/>
              <a:t> command. To do so, simply type </a:t>
            </a:r>
            <a:r>
              <a:rPr>
                <a:latin typeface="Courier"/>
              </a:rPr>
              <a:t>wget</a:t>
            </a:r>
            <a:r>
              <a:rPr/>
              <a:t> followed by the download link.</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uname command</a:t>
            </a:r>
          </a:p>
          <a:p>
            <a:pPr lvl="0"/>
            <a:r>
              <a:rPr/>
              <a:t>The </a:t>
            </a:r>
            <a:r>
              <a:rPr>
                <a:latin typeface="Courier"/>
              </a:rPr>
              <a:t>uname</a:t>
            </a:r>
            <a:r>
              <a:rPr/>
              <a:t> command, short for Unix Name, will print detailed information about your Linux system like the machine name, operating system, kernel, and so on.</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top command</a:t>
            </a:r>
          </a:p>
          <a:p>
            <a:pPr lvl="0"/>
            <a:r>
              <a:rPr/>
              <a:t>As a terminal equivalent to Task Manager in Windows, the </a:t>
            </a:r>
            <a:r>
              <a:rPr>
                <a:latin typeface="Courier"/>
              </a:rPr>
              <a:t>top</a:t>
            </a:r>
            <a:r>
              <a:rPr/>
              <a:t> command will display a list of running processes and how much CPU each process uses. It’s very useful to monitor system resource usage, especially knowing which process needs to be terminated because it consumes too many resources.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 command</a:t>
            </a:r>
          </a:p>
          <a:p>
            <a:pPr lvl="0"/>
            <a:r>
              <a:rPr/>
              <a:t>When you’ve been using Linux for a certain period of time, you’ll quickly notice that you can run hundreds of commands every day. As such, running </a:t>
            </a:r>
            <a:r>
              <a:rPr>
                <a:latin typeface="Courier"/>
              </a:rPr>
              <a:t>history</a:t>
            </a:r>
            <a:r>
              <a:rPr/>
              <a:t> command is particularly useful if you want to review the commands you’ve entered before.</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echo command</a:t>
            </a:r>
          </a:p>
          <a:p>
            <a:pPr lvl="0"/>
            <a:r>
              <a:rPr/>
              <a:t>This command is used to move some data into a file. For example, if you want to add the text, “</a:t>
            </a:r>
            <a:r>
              <a:rPr>
                <a:latin typeface="Courier"/>
              </a:rPr>
              <a:t>Hello, my name is John</a:t>
            </a:r>
            <a:r>
              <a:rPr/>
              <a:t>” into a file called </a:t>
            </a:r>
            <a:r>
              <a:rPr>
                <a:latin typeface="Courier"/>
              </a:rPr>
              <a:t>name.txt</a:t>
            </a:r>
            <a:r>
              <a:rPr/>
              <a:t>, you would type </a:t>
            </a:r>
            <a:r>
              <a:rPr>
                <a:latin typeface="Courier"/>
              </a:rPr>
              <a:t>echo Hello, my name is John &gt;&gt; name.txt</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zip, unzip command</a:t>
            </a:r>
          </a:p>
          <a:p>
            <a:pPr lvl="0"/>
            <a:r>
              <a:rPr/>
              <a:t>Use the </a:t>
            </a:r>
            <a:r>
              <a:rPr>
                <a:latin typeface="Courier"/>
              </a:rPr>
              <a:t>zip</a:t>
            </a:r>
            <a:r>
              <a:rPr/>
              <a:t> command to compress your files into a zip archive, and use the </a:t>
            </a:r>
            <a:r>
              <a:rPr>
                <a:latin typeface="Courier"/>
              </a:rPr>
              <a:t>unzip</a:t>
            </a:r>
            <a:r>
              <a:rPr/>
              <a:t> command to extract the zipped files from a zip archive.</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hostname command</a:t>
            </a:r>
          </a:p>
          <a:p>
            <a:pPr lvl="0"/>
            <a:r>
              <a:rPr/>
              <a:t>If you want to know the name of your host/network simply type </a:t>
            </a:r>
            <a:r>
              <a:rPr>
                <a:latin typeface="Courier"/>
              </a:rPr>
              <a:t>hostname</a:t>
            </a:r>
            <a:r>
              <a:rPr/>
              <a:t>. Adding a </a:t>
            </a:r>
            <a:r>
              <a:rPr>
                <a:latin typeface="Courier"/>
              </a:rPr>
              <a:t>-I</a:t>
            </a:r>
            <a:r>
              <a:rPr/>
              <a:t> to the end will display the IP address of your network.</a:t>
            </a:r>
          </a:p>
          <a:p>
            <a:pPr lvl="0"/>
            <a:r>
              <a:rPr/>
              <a:t>Hostnamectl</a:t>
            </a:r>
          </a:p>
          <a:p>
            <a:pPr lvl="1"/>
            <a:r>
              <a:rPr>
                <a:hlinkClick r:id="rId2"/>
              </a:rPr>
              <a:t>https://www.cyberciti.biz/faq/find-my-linux-machine-name/</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 command</a:t>
            </a:r>
          </a:p>
          <a:p>
            <a:pPr lvl="0"/>
            <a:r>
              <a:rPr>
                <a:hlinkClick r:id="rId2"/>
              </a:rPr>
              <a:t>host command</a:t>
            </a:r>
            <a:r>
              <a:rPr/>
              <a:t> is a simple utility for performing DNS lookups. It is normally used to convert names to IP addresses and vice versa. When no arguments or options are given, host command displays a short summary of its command line arguments and options. The syntax is as follows:</a:t>
            </a:r>
          </a:p>
          <a:p>
            <a:pPr lvl="0"/>
            <a:r>
              <a:rPr>
                <a:latin typeface="Courier"/>
              </a:rPr>
              <a:t>host example.com</a:t>
            </a:r>
          </a:p>
          <a:p>
            <a:pPr lvl="0"/>
            <a:r>
              <a:rPr>
                <a:latin typeface="Courier"/>
              </a:rPr>
              <a:t>host -t TYPE example.com</a:t>
            </a:r>
          </a:p>
          <a:p>
            <a:pPr lvl="0"/>
            <a:r>
              <a:rPr>
                <a:latin typeface="Courier"/>
              </a:rPr>
              <a:t>host -t a example.com</a:t>
            </a:r>
          </a:p>
          <a:p>
            <a:pPr lvl="0"/>
            <a:r>
              <a:rPr>
                <a:hlinkClick r:id="rId3"/>
              </a:rPr>
              <a:t>https://www.cyberciti.biz/faq/unix-linux-dns-lookup-command/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Social Media and Job Search Profiles</a:t>
            </a:r>
          </a:p>
        </p:txBody>
      </p:sp>
      <p:sp>
        <p:nvSpPr>
          <p:cNvPr id="3" name="Content Placeholder 2"/>
          <p:cNvSpPr>
            <a:spLocks noGrp="1"/>
          </p:cNvSpPr>
          <p:nvPr>
            <p:ph idx="1"/>
          </p:nvPr>
        </p:nvSpPr>
        <p:spPr/>
        <p:txBody>
          <a:bodyPr/>
          <a:lstStyle/>
          <a:p>
            <a:pPr lvl="0"/>
            <a:r>
              <a:rPr/>
              <a:t>Open the following accounts</a:t>
            </a:r>
          </a:p>
          <a:p>
            <a:pPr lvl="1"/>
            <a:r>
              <a:rPr/>
              <a:t>Linkedin</a:t>
            </a:r>
          </a:p>
          <a:p>
            <a:pPr lvl="1"/>
            <a:r>
              <a:rPr/>
              <a:t>Gitlab</a:t>
            </a:r>
          </a:p>
          <a:p>
            <a:pPr lvl="1"/>
            <a:r>
              <a:rPr/>
              <a:t>Bitbucket</a:t>
            </a:r>
          </a:p>
          <a:p>
            <a:pPr lvl="1"/>
            <a:r>
              <a:rPr/>
              <a:t>Docker</a:t>
            </a:r>
          </a:p>
          <a:p>
            <a:pPr lvl="1"/>
            <a:r>
              <a:rPr/>
              <a:t>Github</a:t>
            </a:r>
          </a:p>
          <a:p>
            <a:pPr lvl="1"/>
            <a:r>
              <a:rPr/>
              <a:t>ORCID</a:t>
            </a:r>
          </a:p>
          <a:p>
            <a:pPr lvl="1"/>
            <a:r>
              <a:rPr/>
              <a:t>ARBİS</a:t>
            </a:r>
          </a:p>
          <a:p>
            <a:pPr lvl="1"/>
            <a:r>
              <a:rPr/>
              <a:t>Hackerrank</a:t>
            </a:r>
          </a:p>
          <a:p>
            <a:pPr lvl="1"/>
            <a:r>
              <a:rPr/>
              <a:t>Publons</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 command</a:t>
            </a:r>
          </a:p>
          <a:p>
            <a:pPr lvl="0"/>
            <a:r>
              <a:rPr/>
              <a:t>Installation of host command if not found</a:t>
            </a:r>
          </a:p>
          <a:p>
            <a:pPr lvl="0" indent="0" marL="0">
              <a:buNone/>
            </a:pPr>
            <a:r>
              <a:rPr>
                <a:latin typeface="Courier"/>
              </a:rPr>
              <a:t>root@user:~# apt-get update</a:t>
            </a:r>
            <a:r>
              <a:rPr/>
              <a:t> </a:t>
            </a:r>
            <a:r>
              <a:rPr>
                <a:latin typeface="Courier"/>
              </a:rPr>
              <a:t>root@user:~# apt-get install dnsutils –y</a:t>
            </a:r>
          </a:p>
          <a:p>
            <a:pPr lvl="0"/>
            <a:r>
              <a:rPr>
                <a:hlinkClick r:id="rId2"/>
              </a:rPr>
              <a:t>https://www.crybit.com/install-dig-nslookup-host-commands/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useradd, userdel command</a:t>
            </a:r>
          </a:p>
          <a:p>
            <a:pPr lvl="0"/>
            <a:r>
              <a:rPr/>
              <a:t>Since Linux is a multi-user system, this means more than one person can interact with the same system at the same time. </a:t>
            </a:r>
            <a:r>
              <a:rPr>
                <a:latin typeface="Courier"/>
              </a:rPr>
              <a:t>useradd</a:t>
            </a:r>
            <a:r>
              <a:rPr/>
              <a:t> is used to create a new user, while </a:t>
            </a:r>
            <a:r>
              <a:rPr>
                <a:latin typeface="Courier"/>
              </a:rPr>
              <a:t>passwd</a:t>
            </a:r>
            <a:r>
              <a:rPr/>
              <a:t> is adding a password to that user’s account. To add a new person named John type, </a:t>
            </a:r>
            <a:r>
              <a:rPr>
                <a:latin typeface="Courier"/>
              </a:rPr>
              <a:t>useradd John</a:t>
            </a:r>
            <a:r>
              <a:rPr/>
              <a:t> and then to add his password type, </a:t>
            </a:r>
            <a:r>
              <a:rPr>
                <a:latin typeface="Courier"/>
              </a:rPr>
              <a:t>passwd 123456789</a:t>
            </a:r>
            <a:r>
              <a:rPr/>
              <a:t>.</a:t>
            </a:r>
          </a:p>
          <a:p>
            <a:pPr lvl="0"/>
            <a:r>
              <a:rPr/>
              <a:t>To remove a user is very similar to adding a new user. To delete the users account type, </a:t>
            </a:r>
            <a:r>
              <a:rPr>
                <a:latin typeface="Courier"/>
              </a:rPr>
              <a:t>userdel UserName</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Tips and Tricks for Linux CLI</a:t>
            </a:r>
          </a:p>
        </p:txBody>
      </p:sp>
      <p:sp>
        <p:nvSpPr>
          <p:cNvPr id="3" name="Content Placeholder 2"/>
          <p:cNvSpPr>
            <a:spLocks noGrp="1"/>
          </p:cNvSpPr>
          <p:nvPr>
            <p:ph idx="1"/>
          </p:nvPr>
        </p:nvSpPr>
        <p:spPr/>
        <p:txBody>
          <a:bodyPr/>
          <a:lstStyle/>
          <a:p>
            <a:pPr lvl="0"/>
            <a:r>
              <a:rPr/>
              <a:t>Try the </a:t>
            </a:r>
            <a:r>
              <a:rPr>
                <a:latin typeface="Courier"/>
              </a:rPr>
              <a:t>TAB</a:t>
            </a:r>
            <a:r>
              <a:rPr/>
              <a:t> button to autofill what you are typing</a:t>
            </a:r>
          </a:p>
          <a:p>
            <a:pPr lvl="0"/>
            <a:r>
              <a:rPr/>
              <a:t>For example, if you need to type Documents, begin to type a command (let’s go with </a:t>
            </a:r>
            <a:r>
              <a:rPr>
                <a:latin typeface="Courier"/>
              </a:rPr>
              <a:t>cd Docu</a:t>
            </a:r>
            <a:r>
              <a:rPr/>
              <a:t> then hit the TAB key) and the terminal will fill in the rest, showing you </a:t>
            </a:r>
            <a:r>
              <a:rPr>
                <a:latin typeface="Courier"/>
              </a:rPr>
              <a:t>cd Documents</a:t>
            </a:r>
          </a:p>
          <a:p>
            <a:pPr lvl="0"/>
            <a:r>
              <a:rPr>
                <a:latin typeface="Courier"/>
              </a:rPr>
              <a:t>Ctrl+C</a:t>
            </a:r>
            <a:r>
              <a:rPr/>
              <a:t> and </a:t>
            </a:r>
            <a:r>
              <a:rPr>
                <a:latin typeface="Courier"/>
              </a:rPr>
              <a:t>Ctrl+Z</a:t>
            </a:r>
            <a:r>
              <a:rPr/>
              <a:t> are used to stop any command that is currently working. </a:t>
            </a:r>
            <a:r>
              <a:rPr>
                <a:latin typeface="Courier"/>
              </a:rPr>
              <a:t>Ctrl+C</a:t>
            </a:r>
            <a:r>
              <a:rPr/>
              <a:t> will stop and terminate the command, while </a:t>
            </a:r>
            <a:r>
              <a:rPr>
                <a:latin typeface="Courier"/>
              </a:rPr>
              <a:t>Ctrl+Z</a:t>
            </a:r>
            <a:r>
              <a:rPr/>
              <a:t> will simply pause the command.</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Tips and Tricks for Linux CLI</a:t>
            </a:r>
          </a:p>
          <a:p>
            <a:pPr lvl="0"/>
            <a:r>
              <a:rPr/>
              <a:t>If you accidental freeze your terminal by using </a:t>
            </a:r>
            <a:r>
              <a:rPr>
                <a:latin typeface="Courier"/>
              </a:rPr>
              <a:t>Ctrl+S</a:t>
            </a:r>
            <a:r>
              <a:rPr/>
              <a:t>, simply undo this with the unfreeze </a:t>
            </a:r>
            <a:r>
              <a:rPr>
                <a:latin typeface="Courier"/>
              </a:rPr>
              <a:t>Ctrl+Q</a:t>
            </a:r>
            <a:r>
              <a:rPr/>
              <a:t>.</a:t>
            </a:r>
          </a:p>
          <a:p>
            <a:pPr lvl="0"/>
            <a:r>
              <a:rPr>
                <a:latin typeface="Courier"/>
              </a:rPr>
              <a:t>Ctrl+A</a:t>
            </a:r>
            <a:r>
              <a:rPr/>
              <a:t> moves you to the beginning of the line while </a:t>
            </a:r>
            <a:r>
              <a:rPr>
                <a:latin typeface="Courier"/>
              </a:rPr>
              <a:t>Ctrl+E</a:t>
            </a:r>
            <a:r>
              <a:rPr/>
              <a:t> moves you to the end</a:t>
            </a:r>
          </a:p>
          <a:p>
            <a:pPr lvl="0"/>
            <a:r>
              <a:rPr/>
              <a:t>You can run multiple commands in one single command by using the </a:t>
            </a:r>
            <a:r>
              <a:rPr>
                <a:latin typeface="Courier"/>
              </a:rPr>
              <a:t>;</a:t>
            </a:r>
            <a:r>
              <a:rPr/>
              <a:t> to separate them. For example </a:t>
            </a:r>
            <a:r>
              <a:rPr>
                <a:latin typeface="Courier"/>
              </a:rPr>
              <a:t>Command1; Command2; Command3</a:t>
            </a:r>
            <a:r>
              <a:rPr/>
              <a:t> Or use </a:t>
            </a:r>
            <a:r>
              <a:rPr>
                <a:latin typeface="Courier"/>
              </a:rPr>
              <a:t>&amp;&amp;</a:t>
            </a:r>
            <a:r>
              <a:rPr/>
              <a:t> if you only want the next command to run when the first one is successful.</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Useful Windows Commands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ASSOC: Fix File Associations</a:t>
            </a:r>
          </a:p>
          <a:p>
            <a:pPr lvl="0"/>
            <a:r>
              <a:rPr/>
              <a:t>One of the most powerful tools in the CMD command library is the ASSOC command.</a:t>
            </a:r>
          </a:p>
          <a:p>
            <a:pPr lvl="0"/>
            <a:r>
              <a:rPr/>
              <a:t>Your computer associates certain file extensions with certain programs. This is how your computer knows to open Adobe when you double click a PDF file, or Microsoft Word when you double click a DOC file.</a:t>
            </a:r>
          </a:p>
          <a:p>
            <a:pPr lvl="0"/>
            <a:r>
              <a:rPr/>
              <a:t>You can view all the file associations your computer knows about by typing </a:t>
            </a:r>
            <a:r>
              <a:rPr>
                <a:latin typeface="Courier"/>
              </a:rPr>
              <a:t>ASSOC</a:t>
            </a:r>
            <a:r>
              <a:rPr/>
              <a:t> in the command window. You’ll see the file extension and the program it’s associated with.</a:t>
            </a:r>
          </a:p>
          <a:p>
            <a:pPr lvl="0"/>
            <a:r>
              <a:rPr/>
              <a:t>You can set the association by typing something like </a:t>
            </a:r>
            <a:r>
              <a:rPr>
                <a:latin typeface="Courier"/>
              </a:rPr>
              <a:t>assoc .doc=Word.Document.8</a:t>
            </a:r>
            <a:r>
              <a:rPr/>
              <a:t>.</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FC: File Compare</a:t>
            </a:r>
          </a:p>
          <a:p>
            <a:pPr lvl="0"/>
            <a:r>
              <a:rPr/>
              <a:t>Sometimes when files are changed over time, it’s hard to remember what the differences were between versions. You may not know that a CMD command offers the ability to compare files and see all differences, but it’s true.</a:t>
            </a:r>
          </a:p>
          <a:p>
            <a:pPr lvl="0"/>
            <a:r>
              <a:rPr/>
              <a:t>The </a:t>
            </a:r>
            <a:r>
              <a:rPr>
                <a:latin typeface="Courier"/>
              </a:rPr>
              <a:t>FC</a:t>
            </a:r>
            <a:r>
              <a:rPr/>
              <a:t> command performs either an ascii or a binary file comparison and will list all of the differences that it finds.</a:t>
            </a:r>
          </a:p>
          <a:p>
            <a:pPr lvl="0"/>
            <a:r>
              <a:rPr>
                <a:latin typeface="Courier"/>
              </a:rPr>
              <a:t>Fc /a File1.txt File2.txt</a:t>
            </a:r>
            <a:r>
              <a:rPr/>
              <a:t> will compare two ascii files.</a:t>
            </a:r>
          </a:p>
          <a:p>
            <a:pPr lvl="0"/>
            <a:r>
              <a:rPr>
                <a:latin typeface="Courier"/>
              </a:rPr>
              <a:t>Fc /b Picture1.jpg Picture2.jpg</a:t>
            </a:r>
            <a:r>
              <a:rPr/>
              <a:t> will do a binary compare on two images.</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a:r>
              <a:rPr/>
              <a:t>Network troubleshooting is never simple, but one command that makes it much easier is </a:t>
            </a:r>
            <a:r>
              <a:rPr>
                <a:latin typeface="Courier"/>
              </a:rPr>
              <a:t>IPCONFIG</a:t>
            </a:r>
            <a:r>
              <a:rPr/>
              <a:t>.</a:t>
            </a:r>
          </a:p>
          <a:p>
            <a:pPr lvl="0"/>
            <a:r>
              <a:rPr/>
              <a:t>Using this command in the CMD command prompt returns detailed information about your current network adapter connection including:</a:t>
            </a:r>
          </a:p>
          <a:p>
            <a:pPr lvl="0"/>
            <a:r>
              <a:rPr/>
              <a:t>Current IP Address</a:t>
            </a:r>
          </a:p>
          <a:p>
            <a:pPr lvl="0"/>
            <a:r>
              <a:rPr/>
              <a:t>Subnet Mask</a:t>
            </a:r>
          </a:p>
          <a:p>
            <a:pPr lvl="0"/>
            <a:r>
              <a:rPr/>
              <a:t>Default Gateway IP</a:t>
            </a:r>
          </a:p>
          <a:p>
            <a:pPr lvl="0"/>
            <a:r>
              <a:rPr/>
              <a:t>Current domain</a:t>
            </a:r>
          </a:p>
          <a:p>
            <a:pPr lvl="0" indent="0" marL="0">
              <a:buNone/>
            </a:pPr>
            <a:r>
              <a:rPr/>
              <a:t>This information can help you troubleshoot router issues and other connection issues you could be having with your network adapter.</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t>Examples:</a:t>
            </a:r>
          </a:p>
          <a:p>
            <a:pPr lvl="0" indent="0">
              <a:buNone/>
            </a:pPr>
            <a:r>
              <a:rPr>
                <a:latin typeface="Courier"/>
              </a:rPr>
              <a:t>&gt; ipconfig                       ... Show information
&gt; ipconfig /all                  ... Show detailed information
&gt; ipconfig /renew            ... renew all adapters
&gt; ipconfig /renew EL*      ... renew any connection that has its name starting with EL
&gt; ipconfig /release *Con*        ... release all matching connections, eg.</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t>“Wired Ethernet Connection 1” or “Wired Ethernet Connection 2” </a:t>
            </a:r>
            <a:r>
              <a:rPr>
                <a:latin typeface="Courier"/>
              </a:rPr>
              <a:t>&gt; ipconfig /all</a:t>
            </a:r>
            <a:r>
              <a:rPr/>
              <a:t> compartments  … Show information about all compartments </a:t>
            </a:r>
            <a:r>
              <a:rPr>
                <a:latin typeface="Courier"/>
              </a:rPr>
              <a:t>&gt; ipconfig /all</a:t>
            </a:r>
            <a:r>
              <a:rPr/>
              <a:t> compartments /all … Show detailed information about all compartments </a:t>
            </a:r>
            <a:r>
              <a:rPr>
                <a:latin typeface="Courier"/>
              </a:rPr>
              <a:t>/?</a:t>
            </a:r>
            <a:r>
              <a:rPr/>
              <a:t> Display this help message </a:t>
            </a:r>
            <a:r>
              <a:rPr>
                <a:latin typeface="Courier"/>
              </a:rPr>
              <a:t>/all </a:t>
            </a:r>
            <a:r>
              <a:rPr/>
              <a:t>Display full configuration information. </a:t>
            </a:r>
            <a:r>
              <a:rPr>
                <a:latin typeface="Courier"/>
              </a:rPr>
              <a:t>/release</a:t>
            </a:r>
            <a:r>
              <a:rPr/>
              <a:t> Release the IPv4 address for the specified adapter. </a:t>
            </a:r>
            <a:r>
              <a:rPr>
                <a:latin typeface="Courier"/>
              </a:rPr>
              <a:t>/release6</a:t>
            </a:r>
            <a:r>
              <a:rPr/>
              <a:t> Release the IPv6 address for the specified adapter.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Social Media and Job Search Profiles</a:t>
            </a:r>
          </a:p>
        </p:txBody>
      </p:sp>
      <p:sp>
        <p:nvSpPr>
          <p:cNvPr id="3" name="Content Placeholder 2"/>
          <p:cNvSpPr>
            <a:spLocks noGrp="1"/>
          </p:cNvSpPr>
          <p:nvPr>
            <p:ph idx="1"/>
          </p:nvPr>
        </p:nvSpPr>
        <p:spPr/>
        <p:txBody>
          <a:bodyPr/>
          <a:lstStyle/>
          <a:p>
            <a:pPr lvl="0"/>
            <a:r>
              <a:rPr/>
              <a:t>Open the following accounts</a:t>
            </a:r>
          </a:p>
          <a:p>
            <a:pPr lvl="1"/>
            <a:r>
              <a:rPr>
                <a:hlinkClick r:id="rId2"/>
              </a:rPr>
              <a:t>https://www.kariyer.net/</a:t>
            </a:r>
          </a:p>
          <a:p>
            <a:pPr lvl="1"/>
            <a:r>
              <a:rPr>
                <a:hlinkClick r:id="rId3"/>
              </a:rPr>
              <a:t>https://www.yenibiris.com/</a:t>
            </a:r>
          </a:p>
          <a:p>
            <a:pPr lvl="1"/>
            <a:r>
              <a:rPr>
                <a:hlinkClick r:id="rId4"/>
              </a:rPr>
              <a:t>https://www.secretcv.com/</a:t>
            </a:r>
          </a:p>
          <a:p>
            <a:pPr lvl="0" indent="0" marL="0">
              <a:buNone/>
            </a:pPr>
            <a:r>
              <a:rPr/>
              <a:t>and more…</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latin typeface="Courier"/>
              </a:rPr>
              <a:t>/renew</a:t>
            </a:r>
            <a:r>
              <a:rPr/>
              <a:t>           Renew the IPv4 address for the specified adapter. </a:t>
            </a:r>
            <a:r>
              <a:rPr>
                <a:latin typeface="Courier"/>
              </a:rPr>
              <a:t>/renew6</a:t>
            </a:r>
            <a:r>
              <a:rPr/>
              <a:t>          Renew the IPv6 address for the specified adapter. </a:t>
            </a:r>
            <a:r>
              <a:rPr>
                <a:latin typeface="Courier"/>
              </a:rPr>
              <a:t>/flushdns</a:t>
            </a:r>
            <a:r>
              <a:rPr/>
              <a:t>  Purges the DNS Resolver cache. </a:t>
            </a:r>
            <a:r>
              <a:rPr>
                <a:latin typeface="Courier"/>
              </a:rPr>
              <a:t>/registerdns </a:t>
            </a:r>
            <a:r>
              <a:rPr/>
              <a:t>      Refreshes all DHCP leases and re-registers DNS names </a:t>
            </a:r>
            <a:r>
              <a:rPr>
                <a:latin typeface="Courier"/>
              </a:rPr>
              <a:t>/displaydns</a:t>
            </a:r>
            <a:r>
              <a:rPr/>
              <a:t>        Display the contents of the DNS Resolver Cache. </a:t>
            </a:r>
            <a:r>
              <a:rPr>
                <a:latin typeface="Courier"/>
              </a:rPr>
              <a:t>/showclassid</a:t>
            </a:r>
            <a:r>
              <a:rPr/>
              <a:t>    Displays all the dhcp class IDs allowed for adapter. </a:t>
            </a:r>
            <a:r>
              <a:rPr>
                <a:latin typeface="Courier"/>
              </a:rPr>
              <a:t>/setclassid</a:t>
            </a:r>
            <a:r>
              <a:rPr/>
              <a:t> Modifies the dhcp class id. </a:t>
            </a:r>
            <a:r>
              <a:rPr>
                <a:latin typeface="Courier"/>
              </a:rPr>
              <a:t>/showclassid6</a:t>
            </a:r>
            <a:r>
              <a:rPr/>
              <a:t>    Displays all the IPv6 DHCP class IDs allowed for adapter. </a:t>
            </a:r>
            <a:r>
              <a:rPr>
                <a:latin typeface="Courier"/>
              </a:rPr>
              <a:t>/setclassid6</a:t>
            </a:r>
            <a:r>
              <a:rPr/>
              <a:t>     Modifies the IPv6 DHCP class id.</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NETSTAT: Network Statistics</a:t>
            </a:r>
          </a:p>
          <a:p>
            <a:pPr lvl="0"/>
            <a:r>
              <a:rPr/>
              <a:t>Concerned that you could have malware running on your computer that’s connecting to internet locations without you knowing about it?</a:t>
            </a:r>
          </a:p>
          <a:p>
            <a:pPr lvl="0"/>
            <a:r>
              <a:rPr/>
              <a:t>If you run a </a:t>
            </a:r>
            <a:r>
              <a:rPr>
                <a:latin typeface="Courier"/>
              </a:rPr>
              <a:t>NETSTAT</a:t>
            </a:r>
            <a:r>
              <a:rPr/>
              <a:t> command in the command prompt, you can get a list of all active TCP connections from your computer.</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Send Test Packets</a:t>
            </a:r>
          </a:p>
          <a:p>
            <a:pPr lvl="0"/>
            <a:r>
              <a:rPr/>
              <a:t>An IT Analyst’s best friend is the </a:t>
            </a:r>
            <a:r>
              <a:rPr>
                <a:latin typeface="Courier"/>
              </a:rPr>
              <a:t>PING</a:t>
            </a:r>
            <a:r>
              <a:rPr/>
              <a:t> command. Running this command sends test packets over the network to the target system.</a:t>
            </a:r>
          </a:p>
          <a:p>
            <a:pPr lvl="0"/>
            <a:r>
              <a:rPr/>
              <a:t>You can use the </a:t>
            </a:r>
            <a:r>
              <a:rPr>
                <a:latin typeface="Courier"/>
              </a:rPr>
              <a:t>PING</a:t>
            </a:r>
            <a:r>
              <a:rPr/>
              <a:t> command to test whether your computer can access another computer, a server, or even a website. It can help with revealing network disconnections. It also provides transit time for the packets in milliseconds, so it also reveals a bad network connection as well.  </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Send Test Packets</a:t>
            </a:r>
          </a:p>
          <a:p>
            <a:pPr lvl="0"/>
            <a:r>
              <a:rPr/>
              <a:t>https://ipstack.com/</a:t>
            </a:r>
          </a:p>
          <a:p>
            <a:pPr lvl="1"/>
            <a:r>
              <a:rPr/>
              <a:t>ipstack offers one of the leading</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TRACERT: Trace Route IP to geolocation</a:t>
            </a:r>
          </a:p>
          <a:p>
            <a:pPr lvl="0"/>
            <a:r>
              <a:rPr/>
              <a:t>APIs and global IP database services worldwide.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POWERCFG: Power Configuration</a:t>
            </a:r>
          </a:p>
          <a:p>
            <a:pPr lvl="0"/>
            <a:r>
              <a:rPr/>
              <a:t>Are you frustrated with how quickly your laptop seems to run out of power? It could be that your power settings are configured as efficiently as possible. There’s a windows CMD command called </a:t>
            </a:r>
            <a:r>
              <a:rPr>
                <a:latin typeface="Courier"/>
              </a:rPr>
              <a:t>POWERCFG</a:t>
            </a:r>
            <a:r>
              <a:rPr/>
              <a:t> (power configuration) that can help.</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POWERCFG: Power Configuration</a:t>
            </a:r>
          </a:p>
          <a:p>
            <a:pPr lvl="0" indent="0" marL="0">
              <a:buNone/>
            </a:pPr>
            <a:r>
              <a:rPr/>
              <a:t>Run the command prompt as an administrator and type</a:t>
            </a:r>
          </a:p>
          <a:p>
            <a:pPr lvl="0"/>
            <a:r>
              <a:rPr>
                <a:latin typeface="Courier"/>
              </a:rPr>
              <a:t>powercfg – energy</a:t>
            </a:r>
            <a:r>
              <a:rPr/>
              <a:t> to get a full power efficiency report.</a:t>
            </a:r>
          </a:p>
          <a:p>
            <a:pPr lvl="0"/>
            <a:r>
              <a:rPr/>
              <a:t>The process can take up to about a minute, but when it’s done, you’ll see whether there are any warnings or errors that might help you improve the power efficiency of your system.</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SHUTDOWN: Turn Off Computer</a:t>
            </a:r>
          </a:p>
          <a:p>
            <a:pPr lvl="0"/>
            <a:r>
              <a:rPr/>
              <a:t>The </a:t>
            </a:r>
            <a:r>
              <a:rPr>
                <a:latin typeface="Courier"/>
              </a:rPr>
              <a:t>SHUTDOWN</a:t>
            </a:r>
            <a:r>
              <a:rPr/>
              <a:t> command is a pretty versatile command that lets you shutdown the computer but control the behavior of that shutdown. It’s commonly used as a scheduled task or part of an IT batch job after patches have been applied to a computer system.</a:t>
            </a:r>
          </a:p>
          <a:p>
            <a:pPr lvl="0"/>
            <a:r>
              <a:rPr/>
              <a:t>Typing </a:t>
            </a:r>
            <a:r>
              <a:rPr>
                <a:latin typeface="Courier"/>
              </a:rPr>
              <a:t>shutdown /i</a:t>
            </a:r>
            <a:r>
              <a:rPr/>
              <a:t> from the command prompt will initiate a shutdown, but it’ll upon a GUI to give the user an option on whether to restart or do a full shutdown. If you don’t want to have any GUI pop up, you can just issue a </a:t>
            </a:r>
            <a:r>
              <a:rPr>
                <a:latin typeface="Courier"/>
              </a:rPr>
              <a:t>shutdown /s</a:t>
            </a:r>
            <a:r>
              <a:rPr/>
              <a:t> command.</a:t>
            </a:r>
          </a:p>
          <a:p>
            <a:pPr lvl="0"/>
            <a:r>
              <a:rPr/>
              <a:t>There is a long list of other parameters you can use to do a log off, hibernate, restart, and more. Just type </a:t>
            </a:r>
            <a:r>
              <a:rPr>
                <a:latin typeface="Courier"/>
              </a:rPr>
              <a:t>shutdown</a:t>
            </a:r>
            <a:r>
              <a:rPr/>
              <a:t> without any arguments to see them all.</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SYSTEMINFO: System Information</a:t>
            </a:r>
          </a:p>
          <a:p>
            <a:pPr lvl="0"/>
            <a:r>
              <a:rPr/>
              <a:t>If you need to know what brand of network card you have, processor details, or the exact version of your Windows OS, the </a:t>
            </a:r>
            <a:r>
              <a:rPr>
                <a:latin typeface="Courier"/>
              </a:rPr>
              <a:t>SYSTEMINFO</a:t>
            </a:r>
            <a:r>
              <a:rPr/>
              <a:t> command can help.</a:t>
            </a:r>
          </a:p>
          <a:p>
            <a:pPr lvl="0"/>
            <a:r>
              <a:rPr/>
              <a:t>This command polls your system and pulls the most important information about your system. It lists the information in a clean format that’s easy to read.</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SFC: System File Checker</a:t>
            </a:r>
          </a:p>
          <a:p>
            <a:pPr lvl="0"/>
            <a:r>
              <a:rPr/>
              <a:t>If you’re ever concerned that a virus or some other software might have corrupted your core system files, there’s a Windows command that can scan those files and ensure their integrity.</a:t>
            </a:r>
          </a:p>
          <a:p>
            <a:pPr lvl="0"/>
            <a:r>
              <a:rPr/>
              <a:t>You need to launch CMD as administrator (right click and choose </a:t>
            </a:r>
            <a:r>
              <a:rPr b="1"/>
              <a:t>Run as Administrator</a:t>
            </a:r>
            <a:r>
              <a:rPr/>
              <a:t>). Typing </a:t>
            </a:r>
            <a:r>
              <a:rPr>
                <a:latin typeface="Courier"/>
              </a:rPr>
              <a:t>SFC /SCANNOW</a:t>
            </a:r>
            <a:r>
              <a:rPr/>
              <a:t> will check the integrity of all protected system files. If a problem is found, the files will be repaired with backed-up system files.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Also, you need soft skills</a:t>
            </a:r>
          </a:p>
        </p:txBody>
      </p:sp>
      <p:sp>
        <p:nvSpPr>
          <p:cNvPr id="3" name="Content Placeholder 2"/>
          <p:cNvSpPr>
            <a:spLocks noGrp="1"/>
          </p:cNvSpPr>
          <p:nvPr>
            <p:ph idx="1"/>
          </p:nvPr>
        </p:nvSpPr>
        <p:spPr/>
        <p:txBody>
          <a:bodyPr/>
          <a:lstStyle/>
          <a:p>
            <a:pPr lvl="0"/>
            <a:r>
              <a:rPr/>
              <a:t>Excellent written and oral communication skills, including public speaking and presenting</a:t>
            </a:r>
          </a:p>
          <a:p>
            <a:pPr lvl="0"/>
            <a:r>
              <a:rPr/>
              <a:t>Decisiveness under pressure and strong critical thinking skills</a:t>
            </a:r>
          </a:p>
          <a:p>
            <a:pPr lvl="0"/>
            <a:r>
              <a:rPr/>
              <a:t>Willingness to work off-core-hours, when necessary, to deploy software or upgrade hardware</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SFC: System File Checker</a:t>
            </a:r>
          </a:p>
          <a:p>
            <a:pPr lvl="0"/>
            <a:r>
              <a:rPr/>
              <a:t>The SFC command also lets you:</a:t>
            </a:r>
          </a:p>
          <a:p>
            <a:pPr lvl="0"/>
            <a:r>
              <a:rPr>
                <a:latin typeface="Courier"/>
              </a:rPr>
              <a:t>/VERIFYONLY</a:t>
            </a:r>
            <a:r>
              <a:rPr/>
              <a:t>: Check the integrity but don’t repair the files.</a:t>
            </a:r>
          </a:p>
          <a:p>
            <a:pPr lvl="0"/>
            <a:r>
              <a:rPr>
                <a:latin typeface="Courier"/>
              </a:rPr>
              <a:t>/SCANFILE</a:t>
            </a:r>
            <a:r>
              <a:rPr/>
              <a:t>: Scan the integrity of specific files and fix if corrupted.</a:t>
            </a:r>
          </a:p>
          <a:p>
            <a:pPr lvl="0"/>
            <a:r>
              <a:rPr>
                <a:latin typeface="Courier"/>
              </a:rPr>
              <a:t>/VERIFYFILE</a:t>
            </a:r>
            <a:r>
              <a:rPr/>
              <a:t>: Verify the integrity of specific files but don’t repair them.</a:t>
            </a:r>
          </a:p>
          <a:p>
            <a:pPr lvl="0"/>
            <a:r>
              <a:rPr>
                <a:latin typeface="Courier"/>
              </a:rPr>
              <a:t>/OFFBOOTDIR</a:t>
            </a:r>
            <a:r>
              <a:rPr/>
              <a:t>: Use this to do repairs on an offline boot directory.</a:t>
            </a:r>
          </a:p>
          <a:p>
            <a:pPr lvl="0"/>
            <a:r>
              <a:rPr>
                <a:latin typeface="Courier"/>
              </a:rPr>
              <a:t>/OFFWINDIR</a:t>
            </a:r>
            <a:r>
              <a:rPr/>
              <a:t>: Use this to do repairs on an offline Windows directory.</a:t>
            </a:r>
          </a:p>
          <a:p>
            <a:pPr lvl="0"/>
            <a:r>
              <a:rPr>
                <a:latin typeface="Courier"/>
              </a:rPr>
              <a:t>/OFFLOGFILE</a:t>
            </a:r>
            <a:r>
              <a:rPr/>
              <a:t>: Specify a path to save a log file with scan results.</a:t>
            </a:r>
          </a:p>
          <a:p>
            <a:pPr lvl="0" indent="0" marL="0">
              <a:spcBef>
                <a:spcPts val="3000"/>
              </a:spcBef>
              <a:buNone/>
            </a:pPr>
            <a:r>
              <a:rPr b="1"/>
              <a:t>The scan can take up to 10 or 15 minutes, so give it time.   </a:t>
            </a:r>
          </a:p>
          <a:p>
            <a:pPr lvl="0" indent="0" marL="0">
              <a:spcBef>
                <a:spcPts val="3000"/>
              </a:spcBef>
              <a:buNone/>
            </a:pPr>
            <a:r>
              <a:rPr b="1"/>
              <a:t>NET USE: Map drives</a:t>
            </a:r>
          </a:p>
          <a:p>
            <a:pPr lvl="0"/>
            <a:r>
              <a:rPr/>
              <a:t>If you want to map a new drive, you could always open File Explorer, right click on This PC, and go through the Map Network Drive wizard. However, using the </a:t>
            </a:r>
            <a:r>
              <a:rPr>
                <a:latin typeface="Courier"/>
              </a:rPr>
              <a:t>NET USE</a:t>
            </a:r>
            <a:r>
              <a:rPr/>
              <a:t> command, you can do the same thing with one command string.</a:t>
            </a:r>
          </a:p>
          <a:p>
            <a:pPr lvl="0"/>
            <a:r>
              <a:rPr/>
              <a:t>For example, if you have a share folder on a computer on your network called </a:t>
            </a:r>
            <a:r>
              <a:rPr>
                <a:latin typeface="Courier"/>
              </a:rPr>
              <a:t>\\OTHER-COMPUTER\SHARE\</a:t>
            </a:r>
            <a:r>
              <a:rPr/>
              <a:t>, you can map this as your own </a:t>
            </a:r>
            <a:r>
              <a:rPr>
                <a:latin typeface="Courier"/>
              </a:rPr>
              <a:t>Z:</a:t>
            </a:r>
            <a:r>
              <a:rPr/>
              <a:t> drive by typing the command:</a:t>
            </a:r>
          </a:p>
          <a:p>
            <a:pPr lvl="0"/>
            <a:r>
              <a:rPr>
                <a:latin typeface="Courier"/>
              </a:rPr>
              <a:t>NET USE Z: “\\OTHER-COMPUTER\SHARE” /persistent:yes</a:t>
            </a:r>
          </a:p>
          <a:p>
            <a:pPr lvl="0"/>
            <a:r>
              <a:rPr/>
              <a:t>The </a:t>
            </a:r>
            <a:r>
              <a:rPr>
                <a:latin typeface="Courier"/>
              </a:rPr>
              <a:t>persistent</a:t>
            </a:r>
            <a:r>
              <a:rPr/>
              <a:t> switch tells your computer that you want this drive remapped every time you log back into your computer.</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CHKDSK: Check Disk</a:t>
            </a:r>
          </a:p>
          <a:p>
            <a:pPr lvl="0"/>
            <a:r>
              <a:rPr/>
              <a:t>While the SFC command only checks the integrity of core system files, you can use the </a:t>
            </a:r>
            <a:r>
              <a:rPr b="1"/>
              <a:t>CHKDSK</a:t>
            </a:r>
            <a:r>
              <a:rPr/>
              <a:t> command to scan an entire drive.</a:t>
            </a:r>
          </a:p>
          <a:p>
            <a:pPr lvl="0"/>
            <a:r>
              <a:rPr/>
              <a:t>The command to check the C: drive and repair any problems, launch the command window as an administrator and type </a:t>
            </a:r>
            <a:r>
              <a:rPr>
                <a:latin typeface="Courier"/>
              </a:rPr>
              <a:t>CHKDSK /f C:</a:t>
            </a:r>
            <a:r>
              <a:rPr/>
              <a:t>.</a:t>
            </a:r>
          </a:p>
          <a:p>
            <a:pPr lvl="0"/>
            <a:r>
              <a:rPr/>
              <a:t>This command checks for things like:</a:t>
            </a:r>
          </a:p>
          <a:p>
            <a:pPr lvl="1"/>
            <a:r>
              <a:rPr/>
              <a:t>File fragmentation</a:t>
            </a:r>
          </a:p>
          <a:p>
            <a:pPr lvl="1"/>
            <a:r>
              <a:rPr/>
              <a:t>Disk errors</a:t>
            </a:r>
          </a:p>
          <a:p>
            <a:pPr lvl="1"/>
            <a:r>
              <a:rPr/>
              <a:t>Bad sectors</a:t>
            </a:r>
          </a:p>
          <a:p>
            <a:pPr lvl="0"/>
            <a:r>
              <a:rPr/>
              <a:t>The command can fix any disk errors (if possible). When the command is finished, you’ll see a status of the scan and what actions were taken.</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SCHTASKS: Schedule Tasks</a:t>
            </a:r>
          </a:p>
          <a:p>
            <a:pPr lvl="0"/>
            <a:r>
              <a:rPr/>
              <a:t>Windows comes with a wizard for creating scheduled tasks. For example, maybe you have a BAT file stored on C:that you want to run every day at noon.</a:t>
            </a:r>
          </a:p>
          <a:p>
            <a:pPr lvl="0"/>
            <a:r>
              <a:rPr/>
              <a:t>You’d have to click through the Scheduled Task wizard to configure this. Or you can type a single </a:t>
            </a:r>
            <a:r>
              <a:rPr b="1"/>
              <a:t>SCHTASKS</a:t>
            </a:r>
            <a:r>
              <a:rPr/>
              <a:t> command to set it up.</a:t>
            </a:r>
          </a:p>
          <a:p>
            <a:pPr lvl="0"/>
            <a:r>
              <a:rPr>
                <a:latin typeface="Courier"/>
              </a:rPr>
              <a:t>SCHTASKS /Create /SC HOURLY /MO 12 /TR Example /TN c:\temp\File1.bat</a:t>
            </a:r>
          </a:p>
          <a:p>
            <a:pPr lvl="0"/>
            <a:r>
              <a:rPr/>
              <a:t>The scheduled switch accepts arguments like minute, hourly, daily, and monthly. Then you specify the frequency with the /MO command.</a:t>
            </a:r>
          </a:p>
          <a:p>
            <a:pPr lvl="0"/>
            <a:r>
              <a:rPr/>
              <a:t>If you typed the command correctly, you’ll see the response, </a:t>
            </a:r>
            <a:r>
              <a:rPr b="1"/>
              <a:t>SUCCESS: The scheduled task “Example” has successfully been created</a:t>
            </a:r>
            <a:r>
              <a:rPr/>
              <a:t>.</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ATTRIB: Change File Attributes</a:t>
            </a:r>
          </a:p>
          <a:p>
            <a:pPr lvl="0"/>
            <a:r>
              <a:rPr/>
              <a:t>In Windows, you can change file attributes by right clicking on a file and finding the right property to change. However, instead of hunting around for the file attribute, you can use the </a:t>
            </a:r>
            <a:r>
              <a:rPr b="1"/>
              <a:t>ATTRIB</a:t>
            </a:r>
            <a:r>
              <a:rPr/>
              <a:t> command to set the file attributes.</a:t>
            </a:r>
          </a:p>
          <a:p>
            <a:pPr lvl="0"/>
            <a:r>
              <a:rPr/>
              <a:t>For example, if you type: </a:t>
            </a:r>
            <a:r>
              <a:rPr>
                <a:latin typeface="Courier"/>
              </a:rPr>
              <a:t>ATTRIB +R +H C:\temp\File1.bat</a:t>
            </a:r>
            <a:r>
              <a:rPr/>
              <a:t>, it’ll set File1.bat as a hidden, read-only file.</a:t>
            </a:r>
          </a:p>
          <a:p>
            <a:pPr lvl="0"/>
            <a:r>
              <a:rPr/>
              <a:t>There is no response when it’s successful, so unless you see an error message, the command worked.</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Windows CMD Commands</a:t>
            </a:r>
          </a:p>
          <a:p>
            <a:pPr lvl="0"/>
            <a:r>
              <a:rPr>
                <a:latin typeface="Courier"/>
              </a:rPr>
              <a:t>BITSADMIN</a:t>
            </a:r>
            <a:r>
              <a:rPr/>
              <a:t>: Initiate upload or download jobs over the network or internet and monitor the current state of those file transfers.</a:t>
            </a:r>
          </a:p>
          <a:p>
            <a:pPr lvl="0"/>
            <a:r>
              <a:rPr>
                <a:latin typeface="Courier"/>
              </a:rPr>
              <a:t>COLOR</a:t>
            </a:r>
            <a:r>
              <a:rPr/>
              <a:t>: Change the background color of the command prompt window.</a:t>
            </a:r>
          </a:p>
          <a:p>
            <a:pPr lvl="0"/>
            <a:r>
              <a:rPr>
                <a:latin typeface="Courier"/>
              </a:rPr>
              <a:t>COMP</a:t>
            </a:r>
            <a:r>
              <a:rPr/>
              <a:t>: Compare the contents of any two files to see the differences.</a:t>
            </a:r>
          </a:p>
          <a:p>
            <a:pPr lvl="0"/>
            <a:r>
              <a:rPr>
                <a:latin typeface="Courier"/>
              </a:rPr>
              <a:t>FIND/FINDSTR</a:t>
            </a:r>
            <a:r>
              <a:rPr/>
              <a:t>: Search for strings inside of any ASCII files.</a:t>
            </a:r>
          </a:p>
          <a:p>
            <a:pPr lvl="0"/>
            <a:r>
              <a:rPr>
                <a:latin typeface="Courier"/>
              </a:rPr>
              <a:t>PROMPT</a:t>
            </a:r>
            <a:r>
              <a:rPr/>
              <a:t>: Change the command prompt from C:&gt; to something else.</a:t>
            </a:r>
          </a:p>
          <a:p>
            <a:pPr lvl="0"/>
            <a:r>
              <a:rPr>
                <a:latin typeface="Courier"/>
              </a:rPr>
              <a:t>TITLE</a:t>
            </a:r>
            <a:r>
              <a:rPr/>
              <a:t>: Change the title of the command prompt window.</a:t>
            </a:r>
          </a:p>
          <a:p>
            <a:pPr lvl="0"/>
            <a:r>
              <a:rPr>
                <a:latin typeface="Courier"/>
              </a:rPr>
              <a:t>REGEDIT</a:t>
            </a:r>
            <a:r>
              <a:rPr/>
              <a:t>: Edit keys in the Windows registry (use with caution).</a:t>
            </a:r>
          </a:p>
          <a:p>
            <a:pPr lvl="0"/>
            <a:r>
              <a:rPr>
                <a:latin typeface="Courier"/>
              </a:rPr>
              <a:t>ROBOCOPY</a:t>
            </a:r>
            <a:r>
              <a:rPr/>
              <a:t>: A powerful file copy utility built right into Windows.</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GitHub - kamranahmedse/developer-roadmap: Roadmap to becoming a web developer in 2021</a:t>
            </a:r>
          </a:p>
          <a:p>
            <a:pPr lvl="0"/>
            <a:r>
              <a:rPr>
                <a:hlinkClick r:id="rId3"/>
              </a:rPr>
              <a:t>GitHub - jwasham/coding-interview-university: A complete computer science study plan to become a software engineer.</a:t>
            </a:r>
          </a:p>
          <a:p>
            <a:pPr lvl="0"/>
            <a:r>
              <a:rPr>
                <a:hlinkClick r:id="rId4"/>
              </a:rPr>
              <a:t>GitHub - sindresorhus/awesome: 😎 Awesome lists about all kinds of interesting topics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https://www.hostinger.com/tutorials/what-is-cli</a:t>
            </a:r>
          </a:p>
          <a:p>
            <a:pPr lvl="0"/>
            <a:r>
              <a:rPr>
                <a:hlinkClick r:id="rId3"/>
              </a:rPr>
              <a:t>https://www.hostinger.com/tutorials/linux-commands</a:t>
            </a:r>
          </a:p>
          <a:p>
            <a:pPr lvl="0"/>
            <a:r>
              <a:rPr>
                <a:hlinkClick r:id="rId4"/>
              </a:rPr>
              <a:t>https://tutorial.djangogirls.org/en/intro_to_command_line/</a:t>
            </a:r>
          </a:p>
          <a:p>
            <a:pPr lvl="0"/>
            <a:r>
              <a:rPr>
                <a:hlinkClick r:id="rId5"/>
              </a:rPr>
              <a:t>https://stackoverflow.com/questions/673523/how-do-i-measure-execution-time-of-a-command-on-the-windows-command-line</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https://helpdeskgeek.com/help-desk/21-cmd-commands-all-windows-users-should-know/</a:t>
            </a:r>
          </a:p>
          <a:p>
            <a:pPr lvl="0"/>
            <a:r>
              <a:rPr>
                <a:hlinkClick r:id="rId3"/>
              </a:rPr>
              <a:t>Introduction to CMake by Example | derekmolloy.ie</a:t>
            </a:r>
          </a:p>
          <a:p>
            <a:pPr lvl="0"/>
            <a:r>
              <a:rPr>
                <a:hlinkClick r:id="rId4"/>
              </a:rPr>
              <a:t>CMake - Cross Platform Make</a:t>
            </a:r>
          </a:p>
          <a:p>
            <a:pPr lvl="0"/>
            <a:r>
              <a:rPr>
                <a:hlinkClick r:id="rId5"/>
              </a:rPr>
              <a:t>Windows commands | Microsoft Learn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need more information about your profession</a:t>
            </a:r>
          </a:p>
        </p:txBody>
      </p:sp>
      <p:sp>
        <p:nvSpPr>
          <p:cNvPr id="3" name="Content Placeholder 2"/>
          <p:cNvSpPr>
            <a:spLocks noGrp="1"/>
          </p:cNvSpPr>
          <p:nvPr>
            <p:ph idx="1"/>
          </p:nvPr>
        </p:nvSpPr>
        <p:spPr/>
        <p:txBody>
          <a:bodyPr/>
          <a:lstStyle/>
          <a:p>
            <a:pPr lvl="0" indent="0" marL="0">
              <a:buNone/>
            </a:pPr>
            <a:r>
              <a:rPr/>
              <a:t>Visit Job Search Web Portals and Look at Requirements to Understand What is Real Life Need</a:t>
            </a:r>
          </a:p>
          <a:p>
            <a:pPr lvl="0"/>
            <a:r>
              <a:rPr/>
              <a:t>https://www.kariyer.net/</a:t>
            </a:r>
          </a:p>
          <a:p>
            <a:pPr lvl="0"/>
            <a:r>
              <a:rPr/>
              <a:t>https://www.yenibiris.com/</a:t>
            </a:r>
          </a:p>
          <a:p>
            <a:pPr lvl="0"/>
            <a:r>
              <a:rPr/>
              <a:t>https://www.secretcv.com/</a:t>
            </a:r>
          </a:p>
          <a:p>
            <a:pPr lvl="0"/>
            <a:r>
              <a:rPr/>
              <a:t>https://www.linkedin.com/</a:t>
            </a:r>
          </a:p>
          <a:p>
            <a:pPr lvl="0"/>
            <a:r>
              <a:rPr/>
              <a:t>Etc.</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Google</a:t>
            </a:r>
          </a:p>
        </p:txBody>
      </p:sp>
      <p:sp>
        <p:nvSpPr>
          <p:cNvPr id="3" name="Content Placeholder 2"/>
          <p:cNvSpPr>
            <a:spLocks noGrp="1"/>
          </p:cNvSpPr>
          <p:nvPr>
            <p:ph idx="1"/>
          </p:nvPr>
        </p:nvSpPr>
        <p:spPr/>
        <p:txBody>
          <a:bodyPr/>
          <a:lstStyle/>
          <a:p>
            <a:pPr lvl="0"/>
            <a:r>
              <a:rPr/>
              <a:t>Google Scholar</a:t>
            </a:r>
          </a:p>
          <a:p>
            <a:pPr lvl="0"/>
            <a:r>
              <a:rPr/>
              <a:t>Google Patents</a:t>
            </a:r>
          </a:p>
          <a:p>
            <a:pPr lvl="0"/>
            <a:r>
              <a:rPr/>
              <a:t>Google Images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List</a:t>
            </a:r>
          </a:p>
        </p:txBody>
      </p:sp>
      <p:pic>
        <p:nvPicPr>
          <p:cNvPr descr="fig:  assets/2022-01-09-22-27-10-image.png" id="0" name="Picture 1"/>
          <p:cNvPicPr>
            <a:picLocks noGrp="1" noChangeAspect="1"/>
          </p:cNvPicPr>
          <p:nvPr/>
        </p:nvPicPr>
        <p:blipFill>
          <a:blip r:embed="rId2"/>
          <a:stretch>
            <a:fillRect/>
          </a:stretch>
        </p:blipFill>
        <p:spPr bwMode="auto">
          <a:xfrm>
            <a:off x="1092200" y="1193800"/>
            <a:ext cx="6959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alt:“alt” height:450px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Architecture</a:t>
            </a:r>
          </a:p>
        </p:txBody>
      </p:sp>
      <p:pic>
        <p:nvPicPr>
          <p:cNvPr descr="assets/2022-01-09-22-27-49-image.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CE103 Algorithms and Programming 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Systems Key Comparing Factor</a:t>
            </a:r>
          </a:p>
        </p:txBody>
      </p:sp>
      <p:pic>
        <p:nvPicPr>
          <p:cNvPr descr="fig:  assets/2022-01-09-22-28-56-image.png" id="0" name="Picture 1"/>
          <p:cNvPicPr>
            <a:picLocks noGrp="1" noChangeAspect="1"/>
          </p:cNvPicPr>
          <p:nvPr/>
        </p:nvPicPr>
        <p:blipFill>
          <a:blip r:embed="rId2"/>
          <a:stretch>
            <a:fillRect/>
          </a:stretch>
        </p:blipFill>
        <p:spPr bwMode="auto">
          <a:xfrm>
            <a:off x="2387600" y="1193800"/>
            <a:ext cx="4381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Comparisons</a:t>
            </a:r>
          </a:p>
        </p:txBody>
      </p:sp>
      <p:pic>
        <p:nvPicPr>
          <p:cNvPr descr="fig:  assets/2022-01-09-22-29-46-image.png" id="0" name="Picture 1"/>
          <p:cNvPicPr>
            <a:picLocks noGrp="1" noChangeAspect="1"/>
          </p:cNvPicPr>
          <p:nvPr/>
        </p:nvPicPr>
        <p:blipFill>
          <a:blip r:embed="rId2"/>
          <a:stretch>
            <a:fillRect/>
          </a:stretch>
        </p:blipFill>
        <p:spPr bwMode="auto">
          <a:xfrm>
            <a:off x="457200" y="1384300"/>
            <a:ext cx="8229600" cy="2501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31-image.png" id="0" name="Picture 1"/>
          <p:cNvPicPr>
            <a:picLocks noGrp="1" noChangeAspect="1"/>
          </p:cNvPicPr>
          <p:nvPr/>
        </p:nvPicPr>
        <p:blipFill>
          <a:blip r:embed="rId2"/>
          <a:stretch>
            <a:fillRect/>
          </a:stretch>
        </p:blipFill>
        <p:spPr bwMode="auto">
          <a:xfrm>
            <a:off x="3568700" y="571500"/>
            <a:ext cx="5105400" cy="3136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40-image.png" id="0" name="Picture 1"/>
          <p:cNvPicPr>
            <a:picLocks noGrp="1" noChangeAspect="1"/>
          </p:cNvPicPr>
          <p:nvPr/>
        </p:nvPicPr>
        <p:blipFill>
          <a:blip r:embed="rId2"/>
          <a:stretch>
            <a:fillRect/>
          </a:stretch>
        </p:blipFill>
        <p:spPr bwMode="auto">
          <a:xfrm>
            <a:off x="3797300" y="203200"/>
            <a:ext cx="46609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1-17-image.png" id="0" name="Picture 1"/>
          <p:cNvPicPr>
            <a:picLocks noGrp="1" noChangeAspect="1"/>
          </p:cNvPicPr>
          <p:nvPr/>
        </p:nvPicPr>
        <p:blipFill>
          <a:blip r:embed="rId2"/>
          <a:stretch>
            <a:fillRect/>
          </a:stretch>
        </p:blipFill>
        <p:spPr bwMode="auto">
          <a:xfrm>
            <a:off x="3568700" y="520700"/>
            <a:ext cx="5105400" cy="3225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1-26-image.png" id="0" name="Picture 1"/>
          <p:cNvPicPr>
            <a:picLocks noGrp="1" noChangeAspect="1"/>
          </p:cNvPicPr>
          <p:nvPr/>
        </p:nvPicPr>
        <p:blipFill>
          <a:blip r:embed="rId2"/>
          <a:stretch>
            <a:fillRect/>
          </a:stretch>
        </p:blipFill>
        <p:spPr bwMode="auto">
          <a:xfrm>
            <a:off x="3568700" y="723900"/>
            <a:ext cx="5105400" cy="2832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57-image.png" id="0" name="Picture 1"/>
          <p:cNvPicPr>
            <a:picLocks noGrp="1" noChangeAspect="1"/>
          </p:cNvPicPr>
          <p:nvPr/>
        </p:nvPicPr>
        <p:blipFill>
          <a:blip r:embed="rId2"/>
          <a:stretch>
            <a:fillRect/>
          </a:stretch>
        </p:blipFill>
        <p:spPr bwMode="auto">
          <a:xfrm>
            <a:off x="3568700" y="203200"/>
            <a:ext cx="51054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a:t>
            </a:r>
          </a:p>
        </p:txBody>
      </p:sp>
      <p:sp>
        <p:nvSpPr>
          <p:cNvPr id="3" name="Content Placeholder 2"/>
          <p:cNvSpPr>
            <a:spLocks noGrp="1"/>
          </p:cNvSpPr>
          <p:nvPr>
            <p:ph idx="1"/>
          </p:nvPr>
        </p:nvSpPr>
        <p:spPr/>
        <p:txBody>
          <a:bodyPr/>
          <a:lstStyle/>
          <a:p>
            <a:pPr lvl="0" indent="0" marL="0">
              <a:spcBef>
                <a:spcPts val="3000"/>
              </a:spcBef>
              <a:buNone/>
            </a:pPr>
            <a:r>
              <a:rPr b="1"/>
              <a:t>Introduction and Developer Roadmap</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 to the Internet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IP Address?</a:t>
            </a:r>
          </a:p>
        </p:txBody>
      </p:sp>
      <p:pic>
        <p:nvPicPr>
          <p:cNvPr descr="fig:  assets/2022-01-09-22-32-28-image.png" id="0" name="Picture 1"/>
          <p:cNvPicPr>
            <a:picLocks noGrp="1" noChangeAspect="1"/>
          </p:cNvPicPr>
          <p:nvPr/>
        </p:nvPicPr>
        <p:blipFill>
          <a:blip r:embed="rId2"/>
          <a:stretch>
            <a:fillRect/>
          </a:stretch>
        </p:blipFill>
        <p:spPr bwMode="auto">
          <a:xfrm>
            <a:off x="3797300" y="203200"/>
            <a:ext cx="46482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IP Address?</a:t>
            </a:r>
          </a:p>
        </p:txBody>
      </p:sp>
      <p:pic>
        <p:nvPicPr>
          <p:cNvPr descr="fig:  assets/2022-01-09-22-32-40-image.png" id="0" name="Picture 1"/>
          <p:cNvPicPr>
            <a:picLocks noGrp="1" noChangeAspect="1"/>
          </p:cNvPicPr>
          <p:nvPr/>
        </p:nvPicPr>
        <p:blipFill>
          <a:blip r:embed="rId2"/>
          <a:stretch>
            <a:fillRect/>
          </a:stretch>
        </p:blipFill>
        <p:spPr bwMode="auto">
          <a:xfrm>
            <a:off x="3568700" y="749300"/>
            <a:ext cx="5105400" cy="2781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IP Address?</a:t>
            </a:r>
          </a:p>
        </p:txBody>
      </p:sp>
      <p:pic>
        <p:nvPicPr>
          <p:cNvPr descr="fig:  assets/2022-01-09-22-32-50-image.png" id="0" name="Picture 1"/>
          <p:cNvPicPr>
            <a:picLocks noGrp="1" noChangeAspect="1"/>
          </p:cNvPicPr>
          <p:nvPr/>
        </p:nvPicPr>
        <p:blipFill>
          <a:blip r:embed="rId2"/>
          <a:stretch>
            <a:fillRect/>
          </a:stretch>
        </p:blipFill>
        <p:spPr bwMode="auto">
          <a:xfrm>
            <a:off x="3568700" y="1460500"/>
            <a:ext cx="5105400" cy="1371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Port?</a:t>
            </a:r>
          </a:p>
          <a:p>
            <a:pPr lvl="0" indent="0" marL="0">
              <a:buNone/>
            </a:pPr>
            <a:r>
              <a:rPr/>
              <a:t>In </a:t>
            </a:r>
            <a:r>
              <a:rPr>
                <a:hlinkClick r:id="rId2"/>
              </a:rPr>
              <a:t>computer networking</a:t>
            </a:r>
            <a:r>
              <a:rPr/>
              <a:t>, a port is a communication endpoint. At the software level, within an </a:t>
            </a:r>
            <a:r>
              <a:rPr>
                <a:hlinkClick r:id="rId3"/>
              </a:rPr>
              <a:t>operating system</a:t>
            </a:r>
            <a:r>
              <a:rPr/>
              <a:t>, a port is a logical construct that identifies a specific </a:t>
            </a:r>
            <a:r>
              <a:rPr>
                <a:hlinkClick r:id="rId4"/>
              </a:rPr>
              <a:t>process</a:t>
            </a:r>
            <a:r>
              <a:rPr/>
              <a:t> or a type of </a:t>
            </a:r>
            <a:r>
              <a:rPr>
                <a:hlinkClick r:id="rId5"/>
              </a:rPr>
              <a:t>network service</a:t>
            </a:r>
            <a:r>
              <a:rPr/>
              <a:t>. A port is identified for each </a:t>
            </a:r>
            <a:r>
              <a:rPr>
                <a:hlinkClick r:id="rId6"/>
              </a:rPr>
              <a:t>transport protocol</a:t>
            </a:r>
            <a:r>
              <a:rPr/>
              <a:t> and address combination by a 16-bit </a:t>
            </a:r>
            <a:r>
              <a:rPr>
                <a:hlinkClick r:id="rId7"/>
              </a:rPr>
              <a:t>unsigned number</a:t>
            </a:r>
            <a:r>
              <a:rPr/>
              <a:t>, known as the port number. The most common transport protocols that use port numbers are the </a:t>
            </a:r>
            <a:r>
              <a:rPr>
                <a:hlinkClick r:id="rId8"/>
              </a:rPr>
              <a:t>Transmission Control Protocol</a:t>
            </a:r>
            <a:r>
              <a:rPr/>
              <a:t> (TCP) and the </a:t>
            </a:r>
            <a:r>
              <a:rPr>
                <a:hlinkClick r:id="rId9"/>
              </a:rPr>
              <a:t>User Datagram Protocol</a:t>
            </a:r>
            <a:r>
              <a:rPr/>
              <a:t> (UDP).</a:t>
            </a:r>
          </a:p>
          <a:p>
            <a:pPr lvl="0" indent="0" marL="0">
              <a:buNone/>
            </a:pPr>
            <a:r>
              <a:rPr>
                <a:hlinkClick r:id="rId10"/>
              </a:rPr>
              <a:t>reference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a:t>
            </a:r>
          </a:p>
        </p:txBody>
      </p:sp>
      <p:pic>
        <p:nvPicPr>
          <p:cNvPr descr="fig:  assets/2022-01-09-22-48-01-image.png" id="0" name="Picture 1"/>
          <p:cNvPicPr>
            <a:picLocks noGrp="1" noChangeAspect="1"/>
          </p:cNvPicPr>
          <p:nvPr/>
        </p:nvPicPr>
        <p:blipFill>
          <a:blip r:embed="rId2"/>
          <a:stretch>
            <a:fillRect/>
          </a:stretch>
        </p:blipFill>
        <p:spPr bwMode="auto">
          <a:xfrm>
            <a:off x="3962400" y="203200"/>
            <a:ext cx="4318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 Forwarding and NAT</a:t>
            </a:r>
          </a:p>
        </p:txBody>
      </p:sp>
      <p:pic>
        <p:nvPicPr>
          <p:cNvPr descr="fig:  assets/2022-01-09-22-49-08-image.png" id="0" name="Picture 1"/>
          <p:cNvPicPr>
            <a:picLocks noGrp="1" noChangeAspect="1"/>
          </p:cNvPicPr>
          <p:nvPr/>
        </p:nvPicPr>
        <p:blipFill>
          <a:blip r:embed="rId2"/>
          <a:stretch>
            <a:fillRect/>
          </a:stretch>
        </p:blipFill>
        <p:spPr bwMode="auto">
          <a:xfrm>
            <a:off x="3568700" y="787400"/>
            <a:ext cx="5105400" cy="2692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 Forwarding and NAT</a:t>
            </a:r>
          </a:p>
        </p:txBody>
      </p:sp>
      <p:pic>
        <p:nvPicPr>
          <p:cNvPr descr="fig:  assets/2022-01-09-22-49-18-image.png" id="0" name="Picture 1"/>
          <p:cNvPicPr>
            <a:picLocks noGrp="1" noChangeAspect="1"/>
          </p:cNvPicPr>
          <p:nvPr/>
        </p:nvPicPr>
        <p:blipFill>
          <a:blip r:embed="rId2"/>
          <a:stretch>
            <a:fillRect/>
          </a:stretch>
        </p:blipFill>
        <p:spPr bwMode="auto">
          <a:xfrm>
            <a:off x="3568700" y="825500"/>
            <a:ext cx="5105400" cy="2628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https://www.networkantics.com/sonicwall-port-forwarding/</a:t>
            </a:r>
          </a:p>
          <a:p>
            <a:pPr lvl="0" indent="0" marL="0">
              <a:buNone/>
            </a:pPr>
            <a:r>
              <a:rPr/>
              <a:t>https://en.wikipedia.org/wiki/Network_address_translation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Internet Packet (IP)</a:t>
            </a:r>
          </a:p>
        </p:txBody>
      </p:sp>
      <p:pic>
        <p:nvPicPr>
          <p:cNvPr descr="fig:  assets/2022-01-09-22-50-08-image.png" id="0" name="Picture 1"/>
          <p:cNvPicPr>
            <a:picLocks noGrp="1" noChangeAspect="1"/>
          </p:cNvPicPr>
          <p:nvPr/>
        </p:nvPicPr>
        <p:blipFill>
          <a:blip r:embed="rId2"/>
          <a:stretch>
            <a:fillRect/>
          </a:stretch>
        </p:blipFill>
        <p:spPr bwMode="auto">
          <a:xfrm>
            <a:off x="3568700" y="393700"/>
            <a:ext cx="5105400" cy="3479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Computer Engineering Roles</a:t>
            </a:r>
          </a:p>
          <a:p>
            <a:pPr lvl="0"/>
            <a:r>
              <a:rPr/>
              <a:t>Developer Roadmaps</a:t>
            </a:r>
          </a:p>
          <a:p>
            <a:pPr lvl="0"/>
            <a:r>
              <a:rPr/>
              <a:t>Building a Social Profile and Resume</a:t>
            </a:r>
          </a:p>
          <a:p>
            <a:pPr lvl="0"/>
            <a:r>
              <a:rPr/>
              <a:t>Job Qualifications</a:t>
            </a:r>
          </a:p>
          <a:p>
            <a:pPr lvl="0"/>
            <a:r>
              <a:rPr/>
              <a:t>Using Google</a:t>
            </a:r>
          </a:p>
          <a:p>
            <a:pPr lvl="0"/>
            <a:r>
              <a:rPr/>
              <a:t>Operating Systems</a:t>
            </a:r>
          </a:p>
          <a:p>
            <a:pPr lvl="0"/>
            <a:r>
              <a:rPr/>
              <a:t>Introduction to Internet (IP, Port etc.)</a:t>
            </a:r>
          </a:p>
          <a:p>
            <a:pPr lvl="0"/>
            <a:r>
              <a:rPr/>
              <a:t>Windows Helper Utilities</a:t>
            </a:r>
          </a:p>
          <a:p>
            <a:pPr lvl="0"/>
            <a:r>
              <a:rPr/>
              <a:t>Shortcuts</a:t>
            </a:r>
          </a:p>
          <a:p>
            <a:pPr lvl="0"/>
            <a:r>
              <a:rPr/>
              <a:t>Command-Line Interface and Usefull Commands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Domain Name Server (DNS)?</a:t>
            </a:r>
          </a:p>
        </p:txBody>
      </p:sp>
      <p:pic>
        <p:nvPicPr>
          <p:cNvPr descr="fig:  assets/2022-01-09-22-51-49-image.png" id="0" name="Picture 1"/>
          <p:cNvPicPr>
            <a:picLocks noGrp="1" noChangeAspect="1"/>
          </p:cNvPicPr>
          <p:nvPr/>
        </p:nvPicPr>
        <p:blipFill>
          <a:blip r:embed="rId2"/>
          <a:stretch>
            <a:fillRect/>
          </a:stretch>
        </p:blipFill>
        <p:spPr bwMode="auto">
          <a:xfrm>
            <a:off x="3568700" y="647700"/>
            <a:ext cx="5105400" cy="2984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The Submarine Cable Map</a:t>
            </a:r>
          </a:p>
        </p:txBody>
      </p:sp>
      <p:pic>
        <p:nvPicPr>
          <p:cNvPr descr="fig:  assets/2022-01-09-22-52-15-image.png" id="0" name="Picture 1"/>
          <p:cNvPicPr>
            <a:picLocks noGrp="1" noChangeAspect="1"/>
          </p:cNvPicPr>
          <p:nvPr/>
        </p:nvPicPr>
        <p:blipFill>
          <a:blip r:embed="rId2"/>
          <a:stretch>
            <a:fillRect/>
          </a:stretch>
        </p:blipFill>
        <p:spPr bwMode="auto">
          <a:xfrm>
            <a:off x="3568700" y="825500"/>
            <a:ext cx="5105400" cy="2628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https://www.submarinecablemap.com/</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Shortcuts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Before starting to do anything, if there are shortcuts, try to learn them.</m:t>
                      </m:r>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Microsoft Helper Toolkits</a:t>
            </a:r>
          </a:p>
          <a:p>
            <a:pPr lvl="0"/>
            <a:r>
              <a:rPr/>
              <a:t>Install Power Toys Utility</a:t>
            </a:r>
          </a:p>
          <a:p>
            <a:pPr lvl="1"/>
            <a:r>
              <a:rPr/>
              <a:t>https://learn.microsoft.com/en-us/windows/powertoys/</a:t>
            </a:r>
          </a:p>
          <a:p>
            <a:pPr lvl="0"/>
            <a:r>
              <a:rPr/>
              <a:t>Download Sysinternals Suite (Toolkit)</a:t>
            </a:r>
          </a:p>
          <a:p>
            <a:pPr lvl="1"/>
            <a:r>
              <a:rPr/>
              <a:t>https://learn.microsoft.com/en-us/sysinternals/downloads/sysinternals-suite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Copy</a:t>
            </a:r>
            <a:r>
              <a:rPr/>
              <a:t>: </a:t>
            </a:r>
            <a:r>
              <a:rPr>
                <a:latin typeface="Courier"/>
              </a:rPr>
              <a:t>Ctrl+C</a:t>
            </a:r>
          </a:p>
          <a:p>
            <a:pPr lvl="0"/>
            <a:r>
              <a:rPr b="1"/>
              <a:t>Cut</a:t>
            </a:r>
            <a:r>
              <a:rPr/>
              <a:t>: </a:t>
            </a:r>
            <a:r>
              <a:rPr>
                <a:latin typeface="Courier"/>
              </a:rPr>
              <a:t>Ctrl+X</a:t>
            </a:r>
          </a:p>
          <a:p>
            <a:pPr lvl="0"/>
            <a:r>
              <a:rPr b="1"/>
              <a:t>Paste</a:t>
            </a:r>
            <a:r>
              <a:rPr/>
              <a:t>: </a:t>
            </a:r>
            <a:r>
              <a:rPr>
                <a:latin typeface="Courier"/>
              </a:rPr>
              <a:t>Ctrl+V</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Snipping Tool</a:t>
            </a:r>
            <a:r>
              <a:rPr/>
              <a:t>: </a:t>
            </a:r>
            <a:r>
              <a:rPr>
                <a:latin typeface="Courier"/>
              </a:rPr>
              <a:t>Win+Shift+S</a:t>
            </a:r>
          </a:p>
          <a:p>
            <a:pPr lvl="0"/>
            <a:r>
              <a:rPr/>
              <a:t>Depending on your hardware </a:t>
            </a:r>
            <a:r>
              <a:rPr b="1"/>
              <a:t>take a screenshot</a:t>
            </a:r>
          </a:p>
          <a:p>
            <a:pPr lvl="1"/>
            <a:r>
              <a:rPr>
                <a:latin typeface="Courier"/>
              </a:rPr>
              <a:t>Win+PrtScn</a:t>
            </a:r>
          </a:p>
          <a:p>
            <a:pPr lvl="1"/>
            <a:r>
              <a:rPr>
                <a:latin typeface="Courier"/>
              </a:rPr>
              <a:t>Fn+Win+Space</a:t>
            </a:r>
            <a:r>
              <a:rPr/>
              <a: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 (Power Toys)</a:t>
            </a:r>
          </a:p>
          <a:p>
            <a:pPr lvl="0"/>
            <a:r>
              <a:rPr b="1"/>
              <a:t>Power Toys Run</a:t>
            </a:r>
            <a:r>
              <a:rPr/>
              <a:t>: </a:t>
            </a:r>
            <a:r>
              <a:rPr>
                <a:latin typeface="Courier"/>
              </a:rPr>
              <a:t>Alt+Space</a:t>
            </a:r>
          </a:p>
          <a:p>
            <a:pPr lvl="0"/>
            <a:r>
              <a:rPr b="1"/>
              <a:t>Always-on-Top</a:t>
            </a:r>
            <a:r>
              <a:rPr/>
              <a:t>: </a:t>
            </a:r>
            <a:r>
              <a:rPr>
                <a:latin typeface="Courier"/>
              </a:rPr>
              <a:t>Win+Ctrl+T</a:t>
            </a:r>
          </a:p>
          <a:p>
            <a:pPr lvl="0"/>
            <a:r>
              <a:rPr b="1"/>
              <a:t>Color Picker</a:t>
            </a:r>
            <a:r>
              <a:rPr/>
              <a:t> : </a:t>
            </a:r>
            <a:r>
              <a:rPr>
                <a:latin typeface="Courier"/>
              </a:rPr>
              <a:t>Win+Shift+C</a:t>
            </a:r>
          </a:p>
          <a:p>
            <a:pPr lvl="0"/>
            <a:r>
              <a:rPr b="1"/>
              <a:t>Screen Ruler</a:t>
            </a:r>
            <a:r>
              <a:rPr/>
              <a:t> : </a:t>
            </a:r>
            <a:r>
              <a:rPr>
                <a:latin typeface="Courier"/>
              </a:rPr>
              <a:t>Win+Shift+T</a:t>
            </a:r>
          </a:p>
          <a:p>
            <a:pPr lvl="0"/>
            <a:r>
              <a:rPr b="1"/>
              <a:t>Video Conf. Mute</a:t>
            </a:r>
            <a:r>
              <a:rPr/>
              <a:t> : </a:t>
            </a:r>
            <a:r>
              <a:rPr>
                <a:latin typeface="Courier"/>
              </a:rPr>
              <a:t>Win+Shift+Q</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Maximize Window</a:t>
            </a:r>
            <a:r>
              <a:rPr/>
              <a:t>: </a:t>
            </a:r>
            <a:r>
              <a:rPr>
                <a:latin typeface="Courier"/>
              </a:rPr>
              <a:t>F11</a:t>
            </a:r>
            <a:r>
              <a:rPr/>
              <a:t> or </a:t>
            </a:r>
            <a:r>
              <a:rPr>
                <a:latin typeface="Courier"/>
              </a:rPr>
              <a:t>Win+UpArrow</a:t>
            </a:r>
          </a:p>
          <a:p>
            <a:pPr lvl="0"/>
            <a:r>
              <a:rPr b="1"/>
              <a:t>Open Task View</a:t>
            </a:r>
            <a:r>
              <a:rPr/>
              <a:t>: </a:t>
            </a:r>
            <a:r>
              <a:rPr>
                <a:latin typeface="Courier"/>
              </a:rPr>
              <a:t>Win+Tab</a:t>
            </a:r>
          </a:p>
          <a:p>
            <a:pPr lvl="0"/>
            <a:r>
              <a:rPr b="1"/>
              <a:t>Display and hide the desktop</a:t>
            </a:r>
            <a:r>
              <a:rPr/>
              <a:t>: </a:t>
            </a:r>
            <a:r>
              <a:rPr>
                <a:latin typeface="Courier"/>
              </a:rPr>
              <a:t>Win+D</a:t>
            </a:r>
          </a:p>
          <a:p>
            <a:pPr lvl="0"/>
            <a:r>
              <a:rPr b="1"/>
              <a:t>Switch between open apps</a:t>
            </a:r>
            <a:r>
              <a:rPr/>
              <a:t>: </a:t>
            </a:r>
            <a:r>
              <a:rPr>
                <a:latin typeface="Courier"/>
              </a:rPr>
              <a:t>Alt+Tab</a:t>
            </a:r>
          </a:p>
          <a:p>
            <a:pPr lvl="0"/>
            <a:r>
              <a:rPr b="1"/>
              <a:t>Open the Quick Link menu</a:t>
            </a:r>
            <a:r>
              <a:rPr/>
              <a:t>: </a:t>
            </a:r>
            <a:r>
              <a:rPr>
                <a:latin typeface="Courier"/>
              </a:rPr>
              <a:t>Win+X</a:t>
            </a:r>
          </a:p>
          <a:p>
            <a:pPr lvl="0"/>
            <a:r>
              <a:rPr b="1"/>
              <a:t>Lock your PC</a:t>
            </a:r>
            <a:r>
              <a:rPr/>
              <a:t>: </a:t>
            </a:r>
            <a:r>
              <a:rPr>
                <a:latin typeface="Courier"/>
              </a:rPr>
              <a:t>Win+L</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command line interface</a:t>
            </a:r>
          </a:p>
        </p:txBody>
      </p:sp>
      <p:sp>
        <p:nvSpPr>
          <p:cNvPr id="3" name="Content Placeholder 2"/>
          <p:cNvSpPr>
            <a:spLocks noGrp="1"/>
          </p:cNvSpPr>
          <p:nvPr>
            <p:ph idx="1"/>
          </p:nvPr>
        </p:nvSpPr>
        <p:spPr/>
        <p:txBody>
          <a:bodyPr/>
          <a:lstStyle/>
          <a:p>
            <a:pPr lvl="0"/>
            <a:r>
              <a:rPr/>
              <a:t>Reference Books</a:t>
            </a:r>
          </a:p>
          <a:p>
            <a:pPr lvl="1"/>
            <a:r>
              <a:rPr>
                <a:hlinkClick r:id="rId2"/>
              </a:rPr>
              <a:t>Bash Notes For Professionals</a:t>
            </a:r>
          </a:p>
          <a:p>
            <a:pPr lvl="1"/>
            <a:r>
              <a:rPr>
                <a:hlinkClick r:id="rId3"/>
              </a:rPr>
              <a:t>Linux Notes For Professionals</a:t>
            </a:r>
          </a:p>
          <a:p>
            <a:pPr lvl="1"/>
            <a:r>
              <a:rPr>
                <a:hlinkClick r:id="rId4"/>
              </a:rPr>
              <a:t>PowerShell Notes For Professionals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342900" marL="342900">
              <a:buAutoNum type="arabicPeriod"/>
            </a:pPr>
            <a:r>
              <a:rPr/>
              <a:t>Course Plan and Communication</a:t>
            </a:r>
          </a:p>
          <a:p>
            <a:pPr lvl="0" indent="-342900" marL="342900">
              <a:buAutoNum type="arabicPeriod"/>
            </a:pPr>
            <a:r>
              <a:rPr/>
              <a:t>Grading System, Homework,s and Exams</a:t>
            </a:r>
          </a:p>
          <a:p>
            <a:pPr lvl="0" indent="0" marL="0">
              <a:buNone/>
            </a:pPr>
            <a:r>
              <a:rPr/>
              <a:t>please read the syllabus carefully.</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the command line?</a:t>
            </a:r>
          </a:p>
          <a:p>
            <a:pPr lvl="0" indent="0" marL="0">
              <a:buNone/>
            </a:pPr>
            <a:r>
              <a:rPr/>
              <a:t>The window, which is usually called the </a:t>
            </a:r>
            <a:r>
              <a:rPr b="1"/>
              <a:t>command line</a:t>
            </a:r>
            <a:r>
              <a:rPr/>
              <a:t> or </a:t>
            </a:r>
            <a:r>
              <a:rPr b="1"/>
              <a:t>command-line interface</a:t>
            </a:r>
            <a:r>
              <a:rPr/>
              <a:t>, is a text-based application for viewing, handling, and manipulating files on your computer. It’s much like Windows Explorer or Finder on the Mac, but without the graphical interface. Other names for the command line are:</a:t>
            </a:r>
          </a:p>
          <a:p>
            <a:pPr lvl="0" indent="0" marL="0">
              <a:buNone/>
            </a:pPr>
            <a:r>
              <a:rPr>
                <a:latin typeface="Courier"/>
              </a:rPr>
              <a:t>cmd, CLI, prompt, console or terminal</a:t>
            </a:r>
          </a:p>
          <a:p>
            <a:pPr lvl="0" indent="0" marL="0">
              <a:buNone/>
            </a:pPr>
            <a:r>
              <a:rPr/>
              <a:t>While there are many commands you can use with CLI, they all fall into two categories:</a:t>
            </a:r>
          </a:p>
          <a:p>
            <a:pPr lvl="0"/>
            <a:r>
              <a:rPr/>
              <a:t>The commands that handle the processes</a:t>
            </a:r>
          </a:p>
          <a:p>
            <a:pPr lvl="0"/>
            <a:r>
              <a:rPr/>
              <a:t>The commands that handle the files</a:t>
            </a:r>
          </a:p>
          <a:p>
            <a:pPr lvl="0" indent="0" marL="0">
              <a:buNone/>
            </a:pPr>
            <a:r>
              <a:rPr>
                <a:hlinkClick r:id="rId2"/>
              </a:rPr>
              <a:t>reference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Less Resource</a:t>
            </a:r>
            <a:r>
              <a:rPr/>
              <a:t> It is not a secret that the text-based program needs very little resources of your computer. This means that with CLI you can do similar tasks with minimum resources.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High Precision</a:t>
            </a:r>
            <a:r>
              <a:rPr/>
              <a:t> You can use a specific command to target specific destinations with ease. As long as you don’t type the wrong command, it will work like a charm. Once you learn the basics, writing syntax is not as hard as you might think.</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Repetitive Tasks Friendly</a:t>
            </a:r>
            <a:r>
              <a:rPr/>
              <a:t> GUI has developed well over the years. But, the operating system may not give you all the menus and buttons to perform all tasks. One of the reasons is safety. This leaves you overwhelmed if you have to do repetitive tasks. For example, when you have to handle hundreds of files within a folder, CLI enables you to use a single command to do automate the repetition easily.</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Powerful</a:t>
            </a:r>
            <a:r>
              <a:rPr/>
              <a:t> Most operating systems today prevent you from messing up the system’s core process. Windows has system protection and MacOS has SIP (System Integrity Protection). You won’t be able to perform certain tasks which are system protected. However, with CLI, you will have full control over your system.</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Open the command-line interface (Windows)</a:t>
            </a:r>
          </a:p>
          <a:p>
            <a:pPr lvl="0"/>
            <a:r>
              <a:rPr/>
              <a:t>Go to the Start menu or screen, and enter </a:t>
            </a:r>
            <a:r>
              <a:rPr>
                <a:latin typeface="Courier"/>
              </a:rPr>
              <a:t>Command Prompt</a:t>
            </a:r>
            <a:r>
              <a:rPr/>
              <a:t> in the search field.</a:t>
            </a:r>
          </a:p>
          <a:p>
            <a:pPr lvl="0"/>
            <a:r>
              <a:rPr/>
              <a:t>Go to </a:t>
            </a:r>
            <a:r>
              <a:rPr>
                <a:latin typeface="Courier"/>
              </a:rPr>
              <a:t>Start menu → Windows System → Command Prompt</a:t>
            </a:r>
            <a:r>
              <a:rPr/>
              <a:t>.</a:t>
            </a:r>
          </a:p>
          <a:p>
            <a:pPr lvl="0"/>
            <a:r>
              <a:rPr/>
              <a:t>Go to </a:t>
            </a:r>
            <a:r>
              <a:rPr>
                <a:latin typeface="Courier"/>
              </a:rPr>
              <a:t>Start Menu → All Programs → Accessories → Command Prompt</a:t>
            </a:r>
            <a:r>
              <a:rPr/>
              <a:t>.</a:t>
            </a:r>
          </a:p>
          <a:p>
            <a:pPr lvl="0"/>
            <a:r>
              <a:rPr/>
              <a:t>Go to the Start screen, hover your mouse in the lower-left corner of the screen, and click the down arrow that appears (on a touch screen, instead flick up from the bottom of the screen). The Apps page should open. Click on Command Prompt in the Windows System section.</a:t>
            </a:r>
          </a:p>
          <a:p>
            <a:pPr lvl="0"/>
            <a:r>
              <a:rPr/>
              <a:t>Hold the special Windows key on your keyboard and press the “X” key. Choose “Command Prompt” from the pop-up menu.</a:t>
            </a:r>
          </a:p>
          <a:p>
            <a:pPr lvl="0"/>
            <a:r>
              <a:rPr/>
              <a:t>Hold the Windows key and press the “R” key to get a “Run” window. Type “cmd” in the box, and click the OK key.</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01-image.png" id="0" name="Picture 1"/>
          <p:cNvPicPr>
            <a:picLocks noGrp="1" noChangeAspect="1"/>
          </p:cNvPicPr>
          <p:nvPr/>
        </p:nvPicPr>
        <p:blipFill>
          <a:blip r:embed="rId2"/>
          <a:stretch>
            <a:fillRect/>
          </a:stretch>
        </p:blipFill>
        <p:spPr bwMode="auto">
          <a:xfrm>
            <a:off x="5283200" y="203200"/>
            <a:ext cx="16764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12-image.png" id="0" name="Picture 1"/>
          <p:cNvPicPr>
            <a:picLocks noGrp="1" noChangeAspect="1"/>
          </p:cNvPicPr>
          <p:nvPr/>
        </p:nvPicPr>
        <p:blipFill>
          <a:blip r:embed="rId2"/>
          <a:stretch>
            <a:fillRect/>
          </a:stretch>
        </p:blipFill>
        <p:spPr bwMode="auto">
          <a:xfrm>
            <a:off x="3568700" y="635000"/>
            <a:ext cx="5105400" cy="2997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22-image.png" id="0" name="Picture 1"/>
          <p:cNvPicPr>
            <a:picLocks noGrp="1" noChangeAspect="1"/>
          </p:cNvPicPr>
          <p:nvPr/>
        </p:nvPicPr>
        <p:blipFill>
          <a:blip r:embed="rId2"/>
          <a:stretch>
            <a:fillRect/>
          </a:stretch>
        </p:blipFill>
        <p:spPr bwMode="auto">
          <a:xfrm>
            <a:off x="3873500" y="203200"/>
            <a:ext cx="4483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31-image.png" id="0" name="Picture 1"/>
          <p:cNvPicPr>
            <a:picLocks noGrp="1" noChangeAspect="1"/>
          </p:cNvPicPr>
          <p:nvPr/>
        </p:nvPicPr>
        <p:blipFill>
          <a:blip r:embed="rId2"/>
          <a:stretch>
            <a:fillRect/>
          </a:stretch>
        </p:blipFill>
        <p:spPr bwMode="auto">
          <a:xfrm>
            <a:off x="3568700" y="1104900"/>
            <a:ext cx="5105400" cy="208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Roles</a:t>
            </a:r>
          </a:p>
        </p:txBody>
      </p:sp>
      <p:sp>
        <p:nvSpPr>
          <p:cNvPr id="3" name="Content Placeholder 2"/>
          <p:cNvSpPr>
            <a:spLocks noGrp="1"/>
          </p:cNvSpPr>
          <p:nvPr>
            <p:ph idx="1"/>
          </p:nvPr>
        </p:nvSpPr>
        <p:spPr/>
        <p:txBody>
          <a:bodyPr/>
          <a:lstStyle/>
          <a:p>
            <a:pPr lvl="0"/>
            <a:r>
              <a:rPr/>
              <a:t>Software Development</a:t>
            </a:r>
          </a:p>
          <a:p>
            <a:pPr lvl="0"/>
            <a:r>
              <a:rPr/>
              <a:t>Hardware Development</a:t>
            </a:r>
          </a:p>
          <a:p>
            <a:pPr lvl="0"/>
            <a:r>
              <a:rPr/>
              <a:t>Network Organization and Management</a:t>
            </a:r>
          </a:p>
          <a:p>
            <a:pPr lvl="0"/>
            <a:r>
              <a:rPr/>
              <a:t>Database Organization and Management</a:t>
            </a:r>
          </a:p>
          <a:p>
            <a:pPr lvl="0"/>
            <a:r>
              <a:rPr/>
              <a:t>Hardware and Software Testing</a:t>
            </a:r>
          </a:p>
          <a:p>
            <a:pPr lvl="0"/>
            <a:r>
              <a:rPr/>
              <a:t>Audit (Cyber Security, Policy etc.)</a:t>
            </a:r>
          </a:p>
          <a:p>
            <a:pPr lvl="0"/>
            <a:r>
              <a:rPr/>
              <a:t>Etc.</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40-image.png" id="0" name="Picture 1"/>
          <p:cNvPicPr>
            <a:picLocks noGrp="1" noChangeAspect="1"/>
          </p:cNvPicPr>
          <p:nvPr/>
        </p:nvPicPr>
        <p:blipFill>
          <a:blip r:embed="rId2"/>
          <a:stretch>
            <a:fillRect/>
          </a:stretch>
        </p:blipFill>
        <p:spPr bwMode="auto">
          <a:xfrm>
            <a:off x="3568700" y="1397000"/>
            <a:ext cx="5105400" cy="148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Open the command-line interface (Linux)</a:t>
            </a:r>
          </a:p>
          <a:p>
            <a:pPr lvl="0" indent="0" marL="0">
              <a:buNone/>
            </a:pPr>
            <a:r>
              <a:rPr/>
              <a:t>It’s probably under</a:t>
            </a:r>
          </a:p>
          <a:p>
            <a:pPr lvl="0"/>
            <a:r>
              <a:rPr/>
              <a:t>Applications → Accessories → Terminal,</a:t>
            </a:r>
            <a:br/>
            <a:r>
              <a:rPr/>
              <a:t>or</a:t>
            </a:r>
          </a:p>
          <a:p>
            <a:pPr lvl="0"/>
            <a:r>
              <a:rPr/>
              <a:t>Applications → System → Terminal, but that may depend on your system. If it’s not there, you can try to Google it.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(Linux)</a:t>
            </a:r>
          </a:p>
        </p:txBody>
      </p:sp>
      <p:pic>
        <p:nvPicPr>
          <p:cNvPr descr="fig:  assets/2022-01-11-17-57-10-image.png" id="0" name="Picture 1"/>
          <p:cNvPicPr>
            <a:picLocks noGrp="1" noChangeAspect="1"/>
          </p:cNvPicPr>
          <p:nvPr/>
        </p:nvPicPr>
        <p:blipFill>
          <a:blip r:embed="rId2"/>
          <a:stretch>
            <a:fillRect/>
          </a:stretch>
        </p:blipFill>
        <p:spPr bwMode="auto">
          <a:xfrm>
            <a:off x="3568700" y="787400"/>
            <a:ext cx="5105400" cy="2705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(MacOS)</a:t>
            </a:r>
          </a:p>
          <a:p>
            <a:pPr lvl="0"/>
            <a:r>
              <a:rPr/>
              <a:t>Go to Applications → Utilities → Terminal</a:t>
            </a:r>
          </a:p>
        </p:txBody>
      </p:sp>
      <p:pic>
        <p:nvPicPr>
          <p:cNvPr descr="fig:  assets/2022-01-11-17-58-47-image.png" id="0" name="Picture 1"/>
          <p:cNvPicPr>
            <a:picLocks noGrp="1" noChangeAspect="1"/>
          </p:cNvPicPr>
          <p:nvPr/>
        </p:nvPicPr>
        <p:blipFill>
          <a:blip r:embed="rId2"/>
          <a:stretch>
            <a:fillRect/>
          </a:stretch>
        </p:blipFill>
        <p:spPr bwMode="auto">
          <a:xfrm>
            <a:off x="3568700" y="495300"/>
            <a:ext cx="5105400" cy="3289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Command Basics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 whoami (hit enter)</a:t>
            </a:r>
          </a:p>
          <a:p>
            <a:pPr lvl="0"/>
            <a:r>
              <a:rPr/>
              <a:t>Result: laptop-rqnns9ig.coruh</a:t>
            </a:r>
          </a:p>
          <a:p>
            <a:pPr lvl="1"/>
            <a:r>
              <a:rPr/>
              <a:t>Computer will print username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 pwd </a:t>
            </a:r>
          </a:p>
          <a:p>
            <a:pPr lvl="0"/>
            <a:r>
              <a:rPr/>
              <a:t>Result: /Users/ugur.coruh</a:t>
            </a:r>
          </a:p>
          <a:p>
            <a:pPr lvl="1"/>
            <a:r>
              <a:rPr/>
              <a:t>Current Working Directory for Linux and OS X</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&gt;cd</a:t>
            </a:r>
          </a:p>
          <a:p>
            <a:pPr lvl="0"/>
            <a:r>
              <a:rPr/>
              <a:t>Result: C:.coruh</a:t>
            </a:r>
          </a:p>
          <a:p>
            <a:pPr lvl="1"/>
            <a:r>
              <a:rPr/>
              <a:t>Current Working Directory for Windows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 Command Details in Linux and OS X</a:t>
            </a:r>
          </a:p>
          <a:p>
            <a:pPr lvl="0" indent="0">
              <a:buNone/>
            </a:pPr>
            <a:r>
              <a:rPr>
                <a:latin typeface="Courier"/>
              </a:rPr>
              <a:t>&gt;man &lt;command_name&gt;</a:t>
            </a:r>
          </a:p>
          <a:p>
            <a:pPr lvl="0" indent="0" marL="0">
              <a:buNone/>
            </a:pPr>
            <a:r>
              <a:rPr/>
              <a:t>Sample</a:t>
            </a:r>
          </a:p>
          <a:p>
            <a:pPr lvl="0" indent="0">
              <a:buNone/>
            </a:pPr>
            <a:r>
              <a:rPr>
                <a:latin typeface="Courier"/>
              </a:rPr>
              <a:t>&gt;man pwd</a:t>
            </a:r>
          </a:p>
          <a:p>
            <a:pPr lvl="0"/>
            <a:r>
              <a:rPr/>
              <a:t>OS X and Linux have a man command,which gives you help on commands</a:t>
            </a:r>
          </a:p>
          <a:p>
            <a:pPr lvl="0"/>
            <a:r>
              <a:rPr/>
              <a:t>Use the </a:t>
            </a:r>
            <a:r>
              <a:rPr>
                <a:latin typeface="Courier"/>
              </a:rPr>
              <a:t>space</a:t>
            </a:r>
            <a:r>
              <a:rPr/>
              <a:t> bar to move to the next page, and </a:t>
            </a:r>
            <a:r>
              <a:rPr>
                <a:latin typeface="Courier"/>
              </a:rPr>
              <a:t>q</a:t>
            </a:r>
            <a:r>
              <a:rPr/>
              <a:t> to quit looking at the help</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 Command Details in Window</a:t>
            </a:r>
          </a:p>
          <a:p>
            <a:pPr lvl="0"/>
            <a:r>
              <a:rPr/>
              <a:t>Adding a </a:t>
            </a:r>
            <a:r>
              <a:rPr>
                <a:latin typeface="Courier"/>
              </a:rPr>
              <a:t>/?</a:t>
            </a:r>
            <a:r>
              <a:rPr/>
              <a:t> suffix to most commands will print the help page</a:t>
            </a:r>
          </a:p>
          <a:p>
            <a:pPr lvl="0"/>
            <a:r>
              <a:rPr/>
              <a:t>Sample</a:t>
            </a:r>
          </a:p>
          <a:p>
            <a:pPr lvl="0" indent="0">
              <a:buNone/>
            </a:pPr>
            <a:r>
              <a:rPr>
                <a:latin typeface="Courier"/>
              </a:rPr>
              <a:t>&gt;cd /?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Areas</a:t>
            </a:r>
          </a:p>
        </p:txBody>
      </p:sp>
      <p:sp>
        <p:nvSpPr>
          <p:cNvPr id="3" name="Content Placeholder 2"/>
          <p:cNvSpPr>
            <a:spLocks noGrp="1"/>
          </p:cNvSpPr>
          <p:nvPr>
            <p:ph idx="1"/>
          </p:nvPr>
        </p:nvSpPr>
        <p:spPr/>
        <p:txBody>
          <a:bodyPr/>
          <a:lstStyle/>
          <a:p>
            <a:pPr lvl="0"/>
            <a:r>
              <a:rPr/>
              <a:t>Computer Vision</a:t>
            </a:r>
          </a:p>
          <a:p>
            <a:pPr lvl="0"/>
            <a:r>
              <a:rPr/>
              <a:t>Social</a:t>
            </a:r>
          </a:p>
          <a:p>
            <a:pPr lvl="0"/>
            <a:r>
              <a:rPr/>
              <a:t>Analytics</a:t>
            </a:r>
          </a:p>
          <a:p>
            <a:pPr lvl="0"/>
            <a:r>
              <a:rPr/>
              <a:t>Mobility</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a:t>
            </a:r>
          </a:p>
          <a:p>
            <a:pPr lvl="0"/>
            <a:r>
              <a:rPr/>
              <a:t>Applications</a:t>
            </a:r>
          </a:p>
          <a:p>
            <a:pPr lvl="0"/>
            <a:r>
              <a:rPr/>
              <a:t>Desktop</a:t>
            </a:r>
          </a:p>
          <a:p>
            <a:pPr lvl="0"/>
            <a:r>
              <a:rPr/>
              <a:t>Downloads</a:t>
            </a:r>
          </a:p>
          <a:p>
            <a:pPr lvl="0"/>
            <a:r>
              <a:rPr/>
              <a:t>Music</a:t>
            </a:r>
          </a:p>
          <a:p>
            <a:pPr lvl="0"/>
            <a:r>
              <a:rPr/>
              <a: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-R</a:t>
            </a:r>
          </a:p>
          <a:p>
            <a:pPr lvl="0"/>
            <a:r>
              <a:rPr/>
              <a:t>will list all the files in the sub-directories as well</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-a</a:t>
            </a:r>
          </a:p>
          <a:p>
            <a:pPr lvl="0"/>
            <a:r>
              <a:rPr/>
              <a:t>will show the hidden files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-al</a:t>
            </a:r>
          </a:p>
          <a:p>
            <a:pPr lvl="0"/>
            <a:r>
              <a:rPr/>
              <a:t>will list the files and directories with detailed information like the permissions, size,owner, etc.</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Windows</a:t>
            </a:r>
          </a:p>
          <a:p>
            <a:pPr lvl="0" indent="0">
              <a:buNone/>
            </a:pPr>
            <a:r>
              <a:rPr>
                <a:latin typeface="Courier"/>
              </a:rPr>
              <a:t>&gt;dir</a:t>
            </a:r>
          </a:p>
          <a:p>
            <a:pPr lvl="0" indent="0" marL="0">
              <a:buNone/>
            </a:pPr>
            <a:r>
              <a:rPr/>
              <a:t>Result:</a:t>
            </a:r>
          </a:p>
          <a:p>
            <a:pPr lvl="0" indent="0">
              <a:buNone/>
            </a:pPr>
            <a:r>
              <a:rPr>
                <a:latin typeface="Courier"/>
              </a:rPr>
              <a:t>Volume in drive C is Windows
Volume Serial Number is 8C3C-8F8C
Directory of C:\Users\ugur.coruh
10/14/2020  09:57 AM    &lt;DIR&gt;          .
10/14/2020  09:57 AM    &lt;DIR&gt;          ..
08/15/2020  11:00 PM    &lt;DIR&gt;          .android
06/28/2020  03:02 AM    &lt;DIR&gt;          AndroidStudio4.0
</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OS X</a:t>
            </a:r>
          </a:p>
          <a:p>
            <a:pPr lvl="0"/>
            <a:r>
              <a:rPr/>
              <a:t>you should install with </a:t>
            </a:r>
            <a:r>
              <a:rPr>
                <a:latin typeface="Courier"/>
              </a:rPr>
              <a:t>brew install tree</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Windows</a:t>
            </a:r>
          </a:p>
          <a:p>
            <a:pPr lvl="0" indent="0">
              <a:buNone/>
            </a:pPr>
            <a:r>
              <a:rPr>
                <a:latin typeface="Courier"/>
              </a:rPr>
              <a:t>&gt; tree</a:t>
            </a:r>
          </a:p>
          <a:p>
            <a:pPr lvl="0" indent="0" marL="0">
              <a:buNone/>
            </a:pPr>
            <a:r>
              <a:rPr/>
              <a:t>Result:</a:t>
            </a:r>
          </a:p>
          <a:p>
            <a:pPr lvl="0" indent="0">
              <a:buNone/>
            </a:pPr>
            <a:r>
              <a:rPr>
                <a:latin typeface="Courier"/>
              </a:rPr>
              <a:t>C:\Users\ugur.coruh\Desktop\Samples&gt;tree
Folder PATH listing for volume Windows
Volume serial number is 8C3C-8F8C
       C:.
       ├───C
       │   └───HelloWorld
       │       └───.vscode
       ├───Cpp
       ├───Csharp
       └───Java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indent="0">
              <a:buNone/>
            </a:pPr>
            <a:r>
              <a:rPr>
                <a:latin typeface="Courier"/>
              </a:rPr>
              <a:t>&gt;cd &lt;path&gt;</a:t>
            </a:r>
          </a:p>
          <a:p>
            <a:pPr lvl="0" indent="0">
              <a:buNone/>
            </a:pPr>
            <a:r>
              <a:rPr>
                <a:latin typeface="Courier"/>
              </a:rPr>
              <a:t>cd Desktop </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a:r>
              <a:rPr/>
              <a:t>print case-sensitive prefix of targer folder and use </a:t>
            </a:r>
            <a:r>
              <a:rPr>
                <a:latin typeface="Courier"/>
              </a:rPr>
              <a:t>tab</a:t>
            </a:r>
            <a:r>
              <a:rPr/>
              <a:t> to complete or find correct folder</a:t>
            </a:r>
          </a:p>
          <a:p>
            <a:pPr lvl="0" indent="0">
              <a:buNone/>
            </a:pPr>
            <a:r>
              <a:rPr>
                <a:latin typeface="Courier"/>
              </a:rPr>
              <a:t>&gt; cd ..</a:t>
            </a:r>
          </a:p>
          <a:p>
            <a:pPr lvl="0"/>
            <a:r>
              <a:rPr/>
              <a:t>This command moves current working directory to parent directory.</a:t>
            </a:r>
          </a:p>
          <a:p>
            <a:pPr lvl="0"/>
            <a:r>
              <a:rPr/>
              <a:t>You can use </a:t>
            </a:r>
            <a:r>
              <a:rPr>
                <a:latin typeface="Courier"/>
              </a:rPr>
              <a:t>cd ..\..\..</a:t>
            </a:r>
            <a:r>
              <a:rPr/>
              <a:t> to go 3 level up.</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a:r>
              <a:rPr/>
              <a:t>Also you can change relative path such as</a:t>
            </a:r>
          </a:p>
          <a:p>
            <a:pPr lvl="1"/>
            <a:r>
              <a:rPr>
                <a:latin typeface="Courier"/>
              </a:rPr>
              <a:t>cd ..\..\target\child</a:t>
            </a:r>
          </a:p>
          <a:p>
            <a:pPr lvl="2"/>
            <a:r>
              <a:rPr/>
              <a:t>go 2 level up and then go to target and child folders.</a:t>
            </a:r>
          </a:p>
          <a:p>
            <a:pPr lvl="0"/>
            <a:r>
              <a:rPr/>
              <a:t>To directly go to folder write full path of file </a:t>
            </a:r>
            <a:r>
              <a:rPr>
                <a:latin typeface="Courier"/>
              </a:rPr>
              <a:t>cd C:\temp\build\target\child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IoT</a:t>
            </a:r>
          </a:p>
          <a:p>
            <a:pPr lvl="0"/>
            <a:r>
              <a:rPr/>
              <a:t>Security</a:t>
            </a:r>
          </a:p>
          <a:p>
            <a:pPr lvl="0"/>
            <a:r>
              <a:rPr/>
              <a:t>Web-Scale IT</a:t>
            </a:r>
          </a:p>
          <a:p>
            <a:pPr lvl="0"/>
            <a:r>
              <a:rPr/>
              <a:t>Cloud</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indent="0" marL="0">
              <a:buNone/>
            </a:pPr>
            <a:r>
              <a:rPr>
                <a:latin typeface="Courier"/>
              </a:rPr>
              <a:t>&gt;cd-</a:t>
            </a:r>
            <a:r>
              <a:rPr/>
              <a:t> (with a hyphen) to move to your previous directory</a:t>
            </a:r>
          </a:p>
          <a:p>
            <a:pPr lvl="0"/>
            <a:r>
              <a:rPr/>
              <a:t>We will use this feature with CMAKE!</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indent="0">
              <a:buNone/>
            </a:pPr>
            <a:r>
              <a:rPr>
                <a:latin typeface="Courier"/>
              </a:rPr>
              <a:t>&gt; mkdir folder_name</a:t>
            </a:r>
          </a:p>
          <a:p>
            <a:pPr lvl="0"/>
            <a:r>
              <a:rPr/>
              <a:t>To generate a new directory inside another directory, use this Linux basic command </a:t>
            </a:r>
            <a:r>
              <a:rPr>
                <a:latin typeface="Courier"/>
              </a:rPr>
              <a:t>mkdir Music/Newfile</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a:r>
              <a:rPr/>
              <a:t>use the </a:t>
            </a:r>
            <a:r>
              <a:rPr>
                <a:latin typeface="Courier"/>
              </a:rPr>
              <a:t>p</a:t>
            </a:r>
            <a:r>
              <a:rPr/>
              <a:t> (parents) option to create a directory in between two existing directories.</a:t>
            </a:r>
          </a:p>
          <a:p>
            <a:pPr lvl="0"/>
            <a:r>
              <a:rPr/>
              <a:t>For example, </a:t>
            </a:r>
            <a:r>
              <a:rPr>
                <a:latin typeface="Courier"/>
              </a:rPr>
              <a:t>mkdir -p Music/2020/Newfile</a:t>
            </a:r>
            <a:r>
              <a:rPr/>
              <a:t> will create the new “2020” file.</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a:r>
              <a:rPr/>
              <a:t>Check folder creation is succeed with list commands</a:t>
            </a:r>
          </a:p>
          <a:p>
            <a:pPr lvl="0"/>
            <a:r>
              <a:rPr/>
              <a:t>Linux,OS X -&gt; </a:t>
            </a:r>
            <a:r>
              <a:rPr>
                <a:latin typeface="Courier"/>
              </a:rPr>
              <a:t>ls</a:t>
            </a:r>
          </a:p>
          <a:p>
            <a:pPr lvl="0"/>
            <a:r>
              <a:rPr/>
              <a:t>Windows -&gt; </a:t>
            </a:r>
            <a:r>
              <a:rPr>
                <a:latin typeface="Courier"/>
              </a:rPr>
              <a:t>dir</a:t>
            </a:r>
            <a:r>
              <a:rPr/>
              <a:t> or </a:t>
            </a:r>
            <a:r>
              <a:rPr>
                <a:latin typeface="Courier"/>
              </a:rPr>
              <a:t>tree</a:t>
            </a:r>
          </a:p>
          <a:p>
            <a:pPr lvl="0" indent="0">
              <a:buNone/>
            </a:pPr>
            <a:r>
              <a:rPr>
                <a:latin typeface="Courier"/>
              </a:rPr>
              <a:t>&gt; dir</a:t>
            </a:r>
          </a:p>
          <a:p>
            <a:pPr lvl="0"/>
            <a:r>
              <a:rPr/>
              <a:t>Use cd folder_name from current directory for going to created folder</a:t>
            </a:r>
          </a:p>
          <a:p>
            <a:pPr lvl="0" indent="0">
              <a:buNone/>
            </a:pPr>
            <a:r>
              <a:rPr>
                <a:latin typeface="Courier"/>
              </a:rPr>
              <a:t>&gt; cd folder_name</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Remove Directory in Windows Powershell, OS X and Linux</a:t>
            </a:r>
          </a:p>
          <a:p>
            <a:pPr lvl="0" indent="0">
              <a:buNone/>
            </a:pPr>
            <a:r>
              <a:rPr>
                <a:latin typeface="Courier"/>
              </a:rPr>
              <a:t>&gt; rm –r  folder_path</a:t>
            </a:r>
          </a:p>
          <a:p>
            <a:pPr lvl="0" indent="0">
              <a:buNone/>
            </a:pPr>
            <a:r>
              <a:rPr>
                <a:latin typeface="Courier"/>
              </a:rPr>
              <a:t>&gt;rmdir</a:t>
            </a:r>
          </a:p>
          <a:p>
            <a:pPr lvl="0"/>
            <a:r>
              <a:rPr>
                <a:latin typeface="Courier"/>
              </a:rPr>
              <a:t>-r</a:t>
            </a:r>
            <a:r>
              <a:rPr/>
              <a:t> is used for recursive deletion of folders.</a:t>
            </a:r>
          </a:p>
          <a:p>
            <a:pPr lvl="0"/>
            <a:r>
              <a:rPr/>
              <a:t>However, </a:t>
            </a:r>
            <a:r>
              <a:rPr>
                <a:latin typeface="Courier"/>
              </a:rPr>
              <a:t>rmdir</a:t>
            </a:r>
            <a:r>
              <a:rPr/>
              <a:t> only allows you to delete empty directories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Remove Directory in Windows Powershell</a:t>
            </a:r>
          </a:p>
          <a:p>
            <a:pPr lvl="0" indent="0">
              <a:buNone/>
            </a:pPr>
            <a:r>
              <a:rPr>
                <a:latin typeface="Courier"/>
              </a:rPr>
              <a:t>&gt; rmdir /S folder_path</a:t>
            </a:r>
          </a:p>
          <a:p>
            <a:pPr lvl="0" indent="0">
              <a:buNone/>
            </a:pPr>
            <a:r>
              <a:rPr>
                <a:latin typeface="Courier"/>
              </a:rPr>
              <a:t>folder_path, Are you sure
&lt;Y/N&gt;? Y</a:t>
            </a:r>
          </a:p>
          <a:p>
            <a:pPr lvl="0"/>
            <a:r>
              <a:rPr/>
              <a:t>Check deletion with folder listing commands.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(Delete File) in Windows</a:t>
            </a:r>
          </a:p>
          <a:p>
            <a:pPr lvl="0" indent="0">
              <a:buNone/>
            </a:pPr>
            <a:r>
              <a:rPr>
                <a:latin typeface="Courier"/>
              </a:rPr>
              <a:t>&gt;DEL /F untitled.txt*</a:t>
            </a:r>
          </a:p>
          <a:p>
            <a:pPr lvl="0"/>
            <a:r>
              <a:rPr/>
              <a:t>If you want to add the options like force deletion, you can add it before the file name</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Linux</a:t>
            </a:r>
          </a:p>
          <a:p>
            <a:pPr lvl="0"/>
            <a:r>
              <a:rPr/>
              <a:t>Use the </a:t>
            </a:r>
            <a:r>
              <a:rPr>
                <a:latin typeface="Courier"/>
              </a:rPr>
              <a:t>cp</a:t>
            </a:r>
            <a:r>
              <a:rPr/>
              <a:t> command to copy files from the current directory to a different directory.</a:t>
            </a:r>
          </a:p>
          <a:p>
            <a:pPr lvl="0"/>
            <a:r>
              <a:rPr/>
              <a:t>For instance, the command </a:t>
            </a:r>
            <a:r>
              <a:rPr>
                <a:latin typeface="Courier"/>
              </a:rPr>
              <a:t>cp scenery.jpg /home/username/Pictures</a:t>
            </a:r>
            <a:r>
              <a:rPr/>
              <a:t> would create a copy of </a:t>
            </a:r>
            <a:r>
              <a:rPr>
                <a:latin typeface="Courier"/>
              </a:rPr>
              <a:t>scenery.jpg</a:t>
            </a:r>
            <a:r>
              <a:rPr/>
              <a:t> (from your current directory) into the </a:t>
            </a:r>
            <a:r>
              <a:rPr>
                <a:latin typeface="Courier"/>
              </a:rPr>
              <a:t>Pictures</a:t>
            </a:r>
            <a:r>
              <a:rPr/>
              <a:t> directory.</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latin typeface="Courier"/>
              </a:rPr>
              <a:t>cd-</a:t>
            </a:r>
            <a:r>
              <a:rPr/>
              <a:t> (with a hyphen) to move to your previous directoryCopy a file in the current folder</a:t>
            </a:r>
          </a:p>
          <a:p>
            <a:pPr lvl="0" indent="0">
              <a:buNone/>
            </a:pPr>
            <a:r>
              <a:rPr>
                <a:latin typeface="Courier"/>
              </a:rPr>
              <a:t>&gt;COPY source_file.doc newfile.doc</a:t>
            </a:r>
          </a:p>
          <a:p>
            <a:pPr lvl="0"/>
            <a:r>
              <a:rPr/>
              <a:t>Copy from a different </a:t>
            </a:r>
            <a:r>
              <a:rPr>
                <a:latin typeface="Courier"/>
              </a:rPr>
              <a:t>folder/directory:</a:t>
            </a:r>
          </a:p>
          <a:p>
            <a:pPr lvl="0" indent="0">
              <a:buNone/>
            </a:pPr>
            <a:r>
              <a:rPr>
                <a:latin typeface="Courier"/>
              </a:rPr>
              <a:t>&gt;COPY "C:\my work\some file.doc" "D:\New docs\newfile.doc"</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t>Specify the source only, with a wildcard will copy all the files into the current directory:*</a:t>
            </a:r>
          </a:p>
          <a:p>
            <a:pPr lvl="0" indent="0">
              <a:buNone/>
            </a:pPr>
            <a:r>
              <a:rPr>
                <a:latin typeface="Courier"/>
              </a:rPr>
              <a:t>&gt;COPY "C:\my work\*.doc"</a:t>
            </a:r>
          </a:p>
          <a:p>
            <a:pPr lvl="0"/>
            <a:r>
              <a:rPr/>
              <a:t>Specify the source with a wildcard and the destination as a single file, this is generally only useful with plain text files.</a:t>
            </a:r>
          </a:p>
          <a:p>
            <a:pPr lvl="0" indent="0">
              <a:buNone/>
            </a:pPr>
            <a:r>
              <a:rPr>
                <a:latin typeface="Courier"/>
              </a:rPr>
              <a:t>&gt;COPY "C:\my work\*.txt" "D:\New docs\combined.txt"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Smart Machines</a:t>
            </a:r>
          </a:p>
          <a:p>
            <a:pPr lvl="0"/>
            <a:r>
              <a:rPr/>
              <a:t>Pervasive</a:t>
            </a:r>
          </a:p>
          <a:p>
            <a:pPr lvl="0"/>
            <a:r>
              <a:rPr/>
              <a:t>Fintech</a:t>
            </a:r>
          </a:p>
          <a:p>
            <a:pPr lvl="0"/>
            <a:r>
              <a:rPr/>
              <a:t>Etc.</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t>Quiet copy (no feedback on screen)*</a:t>
            </a:r>
          </a:p>
          <a:p>
            <a:pPr lvl="0" indent="0">
              <a:buNone/>
            </a:pPr>
            <a:r>
              <a:rPr>
                <a:latin typeface="Courier"/>
              </a:rPr>
              <a:t>COPY source_file.doc newfile.doc &gt;nul</a:t>
            </a:r>
          </a:p>
          <a:p>
            <a:pPr lvl="0"/>
            <a:r>
              <a:rPr/>
              <a:t>Copy a file, but do not overwrite if the destination file already exists, this technique only works for a single file, no wildcards:</a:t>
            </a:r>
          </a:p>
          <a:p>
            <a:pPr lvl="0" indent="0">
              <a:buNone/>
            </a:pPr>
            <a:r>
              <a:rPr>
                <a:latin typeface="Courier"/>
              </a:rPr>
              <a:t>Echo n|COPY /-y c:\demo\source_file.txt c:\dir\dest.txt</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Renaming File in Windows</a:t>
            </a:r>
          </a:p>
          <a:p>
            <a:pPr lvl="0" indent="0">
              <a:buNone/>
            </a:pPr>
            <a:r>
              <a:rPr>
                <a:latin typeface="Courier"/>
              </a:rPr>
              <a:t>&gt;REN d:untitled.txt untitled1.txt*</a:t>
            </a:r>
          </a:p>
          <a:p>
            <a:pPr lvl="0"/>
            <a:r>
              <a:rPr/>
              <a:t>To rename a file within a specific folder, use</a:t>
            </a:r>
          </a:p>
          <a:p>
            <a:pPr lvl="0" indent="0">
              <a:buNone/>
            </a:pPr>
            <a:r>
              <a:rPr>
                <a:latin typeface="Courier"/>
              </a:rPr>
              <a:t>REN [drive:][path] [source] [target]</a:t>
            </a:r>
          </a:p>
          <a:p>
            <a:pPr lvl="0"/>
            <a:r>
              <a:rPr/>
              <a:t>If you mention the location, that means the renamed file will be saved in the same folder</a:t>
            </a:r>
          </a:p>
          <a:p>
            <a:pPr lvl="0" indent="0">
              <a:buNone/>
            </a:pPr>
            <a:r>
              <a:rPr>
                <a:latin typeface="Courier"/>
              </a:rPr>
              <a:t>&gt;REN d:untitled.txt ..\..\folder\untitled1.txt*</a:t>
            </a:r>
          </a:p>
          <a:p>
            <a:pPr lvl="0" indent="0">
              <a:buNone/>
            </a:pPr>
            <a:r>
              <a:rPr>
                <a:latin typeface="Courier"/>
              </a:rPr>
              <a:t>&gt;REN d:untitled.txt C:\folder\untitled1.txt</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Renaming File in Linux and OS X</a:t>
            </a:r>
          </a:p>
          <a:p>
            <a:pPr lvl="0" indent="0">
              <a:buNone/>
            </a:pPr>
            <a:r>
              <a:rPr>
                <a:latin typeface="Courier"/>
              </a:rPr>
              <a:t>&gt;mv [OPTIONS] source destination*</a:t>
            </a:r>
          </a:p>
          <a:p>
            <a:pPr lvl="0" indent="0">
              <a:buNone/>
            </a:pPr>
            <a:r>
              <a:rPr>
                <a:latin typeface="Courier"/>
              </a:rPr>
              <a:t>&gt;mv file1.txt file2.txt*</a:t>
            </a:r>
          </a:p>
          <a:p>
            <a:pPr lvl="0"/>
            <a:r>
              <a:rPr/>
              <a:t>Optional </a:t>
            </a:r>
            <a:r>
              <a:rPr>
                <a:latin typeface="Courier"/>
              </a:rPr>
              <a:t>sudo apt install rename</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Windows</a:t>
            </a:r>
          </a:p>
          <a:p>
            <a:pPr lvl="0"/>
            <a:r>
              <a:rPr/>
              <a:t>In the current folder</a:t>
            </a:r>
          </a:p>
          <a:p>
            <a:pPr lvl="0" indent="0">
              <a:buNone/>
            </a:pPr>
            <a:r>
              <a:rPr>
                <a:latin typeface="Courier"/>
              </a:rPr>
              <a:t>&gt;MOVE oldfile.wp newfile.doc</a:t>
            </a:r>
          </a:p>
          <a:p>
            <a:pPr lvl="0"/>
            <a:r>
              <a:rPr/>
              <a:t>Full path specified</a:t>
            </a:r>
          </a:p>
          <a:p>
            <a:pPr lvl="0" indent="0">
              <a:buNone/>
            </a:pPr>
            <a:r>
              <a:rPr>
                <a:latin typeface="Courier"/>
              </a:rPr>
              <a:t>&gt;MOVE g:\department\oldfile.wp "c:\Files to
Convert\newfile.doc"</a:t>
            </a:r>
          </a:p>
          <a:p>
            <a:pPr lvl="0"/>
            <a:r>
              <a:rPr/>
              <a:t>Specify the drive and filename (assumes the current folder on both drives is correct)</a:t>
            </a:r>
          </a:p>
          <a:p>
            <a:pPr lvl="0" indent="0">
              <a:buNone/>
            </a:pPr>
            <a:r>
              <a:rPr>
                <a:latin typeface="Courier"/>
              </a:rPr>
              <a:t>&gt;MOVE a:oldfile.wp c:newfile.doc</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Windows</a:t>
            </a:r>
          </a:p>
          <a:p>
            <a:pPr lvl="0"/>
            <a:r>
              <a:rPr/>
              <a:t>Specify source only (will copy the file to current folder, keeping the same filename)</a:t>
            </a:r>
          </a:p>
          <a:p>
            <a:pPr lvl="0" indent="0">
              <a:buNone/>
            </a:pPr>
            <a:r>
              <a:rPr>
                <a:latin typeface="Courier"/>
              </a:rPr>
              <a:t>&gt;MOVE g:\department\oldfile.wp</a:t>
            </a:r>
          </a:p>
          <a:p>
            <a:pPr lvl="0"/>
            <a:r>
              <a:rPr/>
              <a:t>Quiet move (no feedback on screen)</a:t>
            </a:r>
          </a:p>
          <a:p>
            <a:pPr lvl="0" indent="0">
              <a:buNone/>
            </a:pPr>
            <a:r>
              <a:rPr>
                <a:latin typeface="Courier"/>
              </a:rPr>
              <a:t>&gt;MOVE oldfile.wp newfile.doc &gt;nul</a:t>
            </a:r>
          </a:p>
          <a:p>
            <a:pPr lvl="0"/>
            <a:r>
              <a:rPr/>
              <a:t>Move a file, but do not overwrite if the destination file already exists, this technique only works for a single file, no wildcards</a:t>
            </a:r>
          </a:p>
          <a:p>
            <a:pPr lvl="0"/>
            <a:r>
              <a:rPr/>
              <a:t>( /-y is required):</a:t>
            </a:r>
          </a:p>
          <a:p>
            <a:pPr lvl="0" indent="0">
              <a:buNone/>
            </a:pPr>
            <a:r>
              <a:rPr>
                <a:latin typeface="Courier"/>
              </a:rPr>
              <a:t>&gt;Echo n|MOVE /-y c:\file1.txt c:\dir\file1.txt</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Linux and OS X</a:t>
            </a:r>
          </a:p>
          <a:p>
            <a:pPr lvl="0"/>
            <a:r>
              <a:rPr/>
              <a:t>Check </a:t>
            </a:r>
            <a:r>
              <a:rPr>
                <a:latin typeface="Courier"/>
              </a:rPr>
              <a:t>mv</a:t>
            </a:r>
            <a:r>
              <a:rPr/>
              <a:t> command</a:t>
            </a:r>
          </a:p>
          <a:p>
            <a:pPr lvl="0"/>
            <a:r>
              <a:rPr/>
              <a:t>For example: </a:t>
            </a:r>
            <a:r>
              <a:rPr>
                <a:latin typeface="Courier"/>
              </a:rPr>
              <a:t>mv file.txt /home/username/Documents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(Renaming a Volume Disk) in Windows</a:t>
            </a:r>
          </a:p>
          <a:p>
            <a:pPr lvl="0" indent="0">
              <a:buNone/>
            </a:pPr>
            <a:r>
              <a:rPr>
                <a:latin typeface="Courier"/>
              </a:rPr>
              <a:t>D:\ &gt; LABEL d:MyData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Measure Processing Time in Windows Powershell</a:t>
            </a:r>
          </a:p>
          <a:p>
            <a:pPr lvl="0" indent="0">
              <a:buNone/>
            </a:pPr>
            <a:r>
              <a:rPr>
                <a:latin typeface="Courier"/>
              </a:rPr>
              <a:t>&gt; Measure-Command {echo hi}</a:t>
            </a:r>
          </a:p>
          <a:p>
            <a:pPr lvl="0" indent="0">
              <a:buNone/>
            </a:pPr>
            <a:r>
              <a:rPr>
                <a:latin typeface="Courier"/>
              </a:rPr>
              <a:t>Days  : 0
Hours : 0
Minutes    : 0
Seconds    : 0
Milliseconds     : 0
Ticks  : 1318
TotalDays : 1.52546296296296E-09
TotalHours       : 3.66111111111111E-08
TotalMinutes   : 2.19666666666667E-06
TotalSeconds    : 0.0001318
TotalMilliseconds : 0.1318
</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Measure Processing Time in Windows Command Prompt</a:t>
            </a:r>
          </a:p>
          <a:p>
            <a:pPr lvl="0" indent="0">
              <a:buNone/>
            </a:pPr>
            <a:r>
              <a:rPr>
                <a:latin typeface="Courier"/>
              </a:rPr>
              <a:t>&gt; powershell -Command "Measure-Command {echo hi}"</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indent="0" marL="0">
              <a:buNone/>
            </a:pPr>
            <a:r>
              <a:rPr b="1"/>
              <a:t>timecmd.bat</a:t>
            </a:r>
          </a:p>
          <a:p>
            <a:pPr lvl="0" indent="0">
              <a:buNone/>
            </a:pPr>
            <a:r>
              <a:rPr>
                <a:latin typeface="Courier"/>
              </a:rPr>
              <a:t>@echo off
@setlocal
set start=%time%
:: Runs your command
cmd /c %*
set end=%time%
set options="tokens=1-4 delims=:.,"
for /f %options% %%a in ("%start%") do set start_h=%%a&amp;set /a start_m=100%%b %% 100&amp;set /a start_s=100%%c %% 100&amp;set /a start_ms=100%%d %% 100
for /f %options% %%a in ("%end%") do set end_h=%%a&amp;set /a end_m=100%%b %% 100&amp;set /a end_s=100%%c %% 100&amp;set /a end_ms=100%%d %% 100
set /a hours=%end_h%-%start_h%
set /a mins=%end_m%-%start_m%
set /a secs=%end_s%-%start_s%
set /a ms=%end_ms%-%start_ms%
if %ms% lss 0 set /a secs = %secs% - 1 &amp; set /a ms = 100%ms%
if %secs% lss 0 set /a mins = %mins% - 1 &amp; set /a secs = 60%secs%
if %mins% lss 0 set /a hours = %hours% - 1 &amp; set /a mins = 60%mins%
if %hours% lss 0 set /a hours = 24%hours%
if 1%ms% lss 100 set ms=0%ms%
:: Mission accomplished
set /a totalsecs = %hours%*3600 + %mins%*60 + %secs%
echo command took %hours%:%mins%:%secs%.%ms% (%totalsecs%.%ms%s total)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Eray TURAN</dc:creator>
  <cp:keywords/>
  <dcterms:created xsi:type="dcterms:W3CDTF">2022-10-18T13:12:23Z</dcterms:created>
  <dcterms:modified xsi:type="dcterms:W3CDTF">2022-10-18T13:12:23Z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Week-1</vt:lpwstr>
  </property>
  <property fmtid="{D5CDD505-2E9C-101B-9397-08002B2CF9AE}" pid="8" name="footer-center">
    <vt:lpwstr>License: WTFPL</vt:lpwstr>
  </property>
  <property fmtid="{D5CDD505-2E9C-101B-9397-08002B2CF9AE}" pid="9" name="footer-left">
    <vt:lpwstr>Eray TURAN</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mathjax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