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2"/>
  </p:notesMasterIdLst>
  <p:sldIdLst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D907E9-8AD1-4C96-BE63-C700C64B5EAD}">
          <p14:sldIdLst>
            <p14:sldId id="266"/>
            <p14:sldId id="267"/>
            <p14:sldId id="268"/>
          </p14:sldIdLst>
        </p14:section>
        <p14:section name="Building steps" id="{5BC9D062-A9F7-4239-B196-F840AF5314D5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4A15-5D56-452A-8A88-1086FCEF08CC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C7D8B-4ABD-4D6C-8BA7-F7D77555C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9216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17730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33927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323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775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486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766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70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52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9119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4483281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277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orient="horz" pos="768">
          <p15:clr>
            <a:srgbClr val="FBAE40"/>
          </p15:clr>
        </p15:guide>
        <p15:guide id="5" orient="horz" pos="3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1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3888-52C6-48A5-B06A-E32212579B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1CC4-171F-45A3-88D2-873709EC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6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94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6" r:id="rId7"/>
    <p:sldLayoutId id="2147483688" r:id="rId8"/>
    <p:sldLayoutId id="2147483689" r:id="rId9"/>
    <p:sldLayoutId id="2147483691" r:id="rId10"/>
    <p:sldLayoutId id="2147483693" r:id="rId11"/>
    <p:sldLayoutId id="2147483694" r:id="rId1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hyperlink" Target="https://learn.microsoft.com/en-us/azure/virtual-network/create-peering-different-subscriptions?tabs=create-peering-portal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hyperlink" Target="https://learn.microsoft.com/en-us/azure/peering-service/abou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hyperlink" Target="https://learn.microsoft.com/en-us/azure/virtual-network/network-security-group-how-it-works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hyperlink" Target="https://learn.microsoft.com/en-us/azure/virtual-network/tutorial-restrict-network-access-to-resourc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learn.microsoft.com/en-us/azure/virtual-network/virtual-network-peering-overview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hyperlink" Target="https://learn.microsoft.com/en-us/azure/api-management/" TargetMode="External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3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9.svg"/><Relationship Id="rId5" Type="http://schemas.openxmlformats.org/officeDocument/2006/relationships/image" Target="../media/image5.sv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9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4D71F34-51E5-4935-8099-8623509A7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Exposing Azure OpenAI service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35CF08D-FA3E-4926-9BA7-275BF2371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multiple </a:t>
            </a:r>
            <a:r>
              <a:rPr lang="en-US"/>
              <a:t>Azure Subscriptions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42B8B-A2D1-8CE3-D3ED-50856B833C46}"/>
              </a:ext>
            </a:extLst>
          </p:cNvPr>
          <p:cNvSpPr/>
          <p:nvPr/>
        </p:nvSpPr>
        <p:spPr>
          <a:xfrm>
            <a:off x="820882" y="1059873"/>
            <a:ext cx="703573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E381D6-61AB-B68E-4F12-23E97136ADDE}"/>
              </a:ext>
            </a:extLst>
          </p:cNvPr>
          <p:cNvGrpSpPr/>
          <p:nvPr/>
        </p:nvGrpSpPr>
        <p:grpSpPr>
          <a:xfrm>
            <a:off x="947484" y="5656123"/>
            <a:ext cx="2062010" cy="284008"/>
            <a:chOff x="2120638" y="5535390"/>
            <a:chExt cx="2062010" cy="28400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6CA6AD-C918-0193-7F33-98BB9D77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D3CC67-381C-3D76-61B2-6C9AEF494FAB}"/>
                </a:ext>
              </a:extLst>
            </p:cNvPr>
            <p:cNvSpPr txBox="1"/>
            <p:nvPr/>
          </p:nvSpPr>
          <p:spPr>
            <a:xfrm>
              <a:off x="2327653" y="5535390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 for tenant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8C09040-DB3A-A9EA-AC3D-ADB77CBA8E65}"/>
              </a:ext>
            </a:extLst>
          </p:cNvPr>
          <p:cNvSpPr/>
          <p:nvPr/>
        </p:nvSpPr>
        <p:spPr>
          <a:xfrm>
            <a:off x="1350818" y="1600200"/>
            <a:ext cx="6384389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D1CA37-212D-1A7A-12A0-9F0676E61B42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D9915CC-8004-BAE9-96C2-944D2F7D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A0DFB-1EC0-787A-12BC-5598F1619A61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C8484-E4CE-AAA7-AA73-FDF0D4DFFAAE}"/>
              </a:ext>
            </a:extLst>
          </p:cNvPr>
          <p:cNvSpPr/>
          <p:nvPr/>
        </p:nvSpPr>
        <p:spPr>
          <a:xfrm>
            <a:off x="1662545" y="2213264"/>
            <a:ext cx="276649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9F5156-C355-6A32-70D8-F7353DC3937E}"/>
              </a:ext>
            </a:extLst>
          </p:cNvPr>
          <p:cNvSpPr/>
          <p:nvPr/>
        </p:nvSpPr>
        <p:spPr>
          <a:xfrm>
            <a:off x="4774051" y="2213264"/>
            <a:ext cx="1452292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777A-039F-0C91-D821-CE531E18B75E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CB7E5E8-19E4-0BD1-157D-57854AD0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C7C837-CE3E-64DA-A569-42826B31812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6F334-5428-AED3-364A-E3E3F5E308AE}"/>
              </a:ext>
            </a:extLst>
          </p:cNvPr>
          <p:cNvGrpSpPr/>
          <p:nvPr/>
        </p:nvGrpSpPr>
        <p:grpSpPr>
          <a:xfrm>
            <a:off x="4897707" y="2349452"/>
            <a:ext cx="873313" cy="276999"/>
            <a:chOff x="2787878" y="2056951"/>
            <a:chExt cx="873313" cy="27699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F4300F5-84B5-EBB0-665E-E5963B0F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F28B13-DCA1-B0CF-EE4B-C6A7E7DDE74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1C38-3B31-6687-05B5-D58B3E00A18D}"/>
              </a:ext>
            </a:extLst>
          </p:cNvPr>
          <p:cNvSpPr/>
          <p:nvPr/>
        </p:nvSpPr>
        <p:spPr>
          <a:xfrm>
            <a:off x="2060412" y="2759927"/>
            <a:ext cx="1900870" cy="1449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 code exposing an endpoint for authorization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61A079-DA6D-B49D-D24C-1F7C58014199}"/>
              </a:ext>
            </a:extLst>
          </p:cNvPr>
          <p:cNvGrpSpPr/>
          <p:nvPr/>
        </p:nvGrpSpPr>
        <p:grpSpPr>
          <a:xfrm>
            <a:off x="1916797" y="3449299"/>
            <a:ext cx="143615" cy="71061"/>
            <a:chOff x="1916797" y="3449299"/>
            <a:chExt cx="143615" cy="710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C56501-4FAA-9288-4951-20019AD660AD}"/>
                </a:ext>
              </a:extLst>
            </p:cNvPr>
            <p:cNvSpPr/>
            <p:nvPr/>
          </p:nvSpPr>
          <p:spPr>
            <a:xfrm>
              <a:off x="1916797" y="3449299"/>
              <a:ext cx="66939" cy="710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4F15E5-A43F-51EB-EB0B-FB6D2A2456EA}"/>
                </a:ext>
              </a:extLst>
            </p:cNvPr>
            <p:cNvCxnSpPr>
              <a:cxnSpLocks/>
              <a:stCxn id="21" idx="6"/>
              <a:endCxn id="20" idx="1"/>
            </p:cNvCxnSpPr>
            <p:nvPr/>
          </p:nvCxnSpPr>
          <p:spPr>
            <a:xfrm>
              <a:off x="1983736" y="3484830"/>
              <a:ext cx="766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2F48F5F1-2C61-796D-BF9E-E062F5117F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5975" y="4620143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F83B84-7896-413F-541C-1B75A199D517}"/>
              </a:ext>
            </a:extLst>
          </p:cNvPr>
          <p:cNvSpPr txBox="1"/>
          <p:nvPr/>
        </p:nvSpPr>
        <p:spPr>
          <a:xfrm>
            <a:off x="4607416" y="462879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Network Security Group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1EE969-FF23-9AA3-EE3B-27E093258029}"/>
              </a:ext>
            </a:extLst>
          </p:cNvPr>
          <p:cNvGrpSpPr/>
          <p:nvPr/>
        </p:nvGrpSpPr>
        <p:grpSpPr>
          <a:xfrm>
            <a:off x="4971735" y="2804245"/>
            <a:ext cx="1065195" cy="274320"/>
            <a:chOff x="5129979" y="2855927"/>
            <a:chExt cx="1065195" cy="27432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3208572-13E1-D59F-A0BD-BE211E82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4A82C0-768C-B461-1FE6-06756C8A8C5D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29DA5E-1E56-644A-F152-5E890909B581}"/>
              </a:ext>
            </a:extLst>
          </p:cNvPr>
          <p:cNvGrpSpPr/>
          <p:nvPr/>
        </p:nvGrpSpPr>
        <p:grpSpPr>
          <a:xfrm>
            <a:off x="4981354" y="3712999"/>
            <a:ext cx="1065195" cy="274320"/>
            <a:chOff x="5129979" y="2855927"/>
            <a:chExt cx="1065195" cy="27432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53F2FE79-CA08-B727-AE76-A929E45F0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E258B7-86B3-79FC-8BA4-78D2600210A8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A343A3-E2C4-C299-956F-D41B6ABFE7A4}"/>
              </a:ext>
            </a:extLst>
          </p:cNvPr>
          <p:cNvGrpSpPr/>
          <p:nvPr/>
        </p:nvGrpSpPr>
        <p:grpSpPr>
          <a:xfrm>
            <a:off x="303821" y="649047"/>
            <a:ext cx="4387947" cy="274990"/>
            <a:chOff x="673164" y="643549"/>
            <a:chExt cx="4387947" cy="274990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CACFFA9-EED5-B987-6A9D-4F9CC7355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164" y="643549"/>
              <a:ext cx="274320" cy="27432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5D7616-9138-CA7D-EF40-675D7E458911}"/>
                </a:ext>
              </a:extLst>
            </p:cNvPr>
            <p:cNvSpPr txBox="1"/>
            <p:nvPr/>
          </p:nvSpPr>
          <p:spPr>
            <a:xfrm>
              <a:off x="947484" y="656929"/>
              <a:ext cx="41136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 Peering to another VNET on forwarding subscription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CE7CC6-210A-17F4-4496-E60004417E98}"/>
              </a:ext>
            </a:extLst>
          </p:cNvPr>
          <p:cNvCxnSpPr/>
          <p:nvPr/>
        </p:nvCxnSpPr>
        <p:spPr>
          <a:xfrm>
            <a:off x="1221804" y="982214"/>
            <a:ext cx="221985" cy="60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785ACA-5052-58EF-CB5A-5E2F36C9BE56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69106" y="3484829"/>
            <a:ext cx="14476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BC185A8-77E1-FDC7-09B8-8D68A18A91AB}"/>
              </a:ext>
            </a:extLst>
          </p:cNvPr>
          <p:cNvSpPr txBox="1"/>
          <p:nvPr/>
        </p:nvSpPr>
        <p:spPr>
          <a:xfrm>
            <a:off x="85701" y="322957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Service call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51B06F-BDA9-53E3-5893-4AEFA0F29F3E}"/>
              </a:ext>
            </a:extLst>
          </p:cNvPr>
          <p:cNvSpPr txBox="1"/>
          <p:nvPr/>
        </p:nvSpPr>
        <p:spPr>
          <a:xfrm>
            <a:off x="271787" y="993956"/>
            <a:ext cx="33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u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4BFE8B-4145-6AC0-2892-BBA7585E509F}"/>
              </a:ext>
            </a:extLst>
          </p:cNvPr>
          <p:cNvSpPr txBox="1"/>
          <p:nvPr/>
        </p:nvSpPr>
        <p:spPr>
          <a:xfrm>
            <a:off x="2760309" y="1720332"/>
            <a:ext cx="43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v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069525-F542-1FC7-3F08-E6689A89DC11}"/>
              </a:ext>
            </a:extLst>
          </p:cNvPr>
          <p:cNvSpPr txBox="1"/>
          <p:nvPr/>
        </p:nvSpPr>
        <p:spPr>
          <a:xfrm>
            <a:off x="3986358" y="4525311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w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3B742B-DBFD-B65D-1E30-5BF8FCB30BE4}"/>
              </a:ext>
            </a:extLst>
          </p:cNvPr>
          <p:cNvGrpSpPr/>
          <p:nvPr/>
        </p:nvGrpSpPr>
        <p:grpSpPr>
          <a:xfrm>
            <a:off x="6525349" y="3711920"/>
            <a:ext cx="1209858" cy="280882"/>
            <a:chOff x="6619119" y="2332809"/>
            <a:chExt cx="1209858" cy="280882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6B900A2-18F3-CC3D-DC57-118F50525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19119" y="2339371"/>
              <a:ext cx="274320" cy="27432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B4B3B4-8010-DF4F-E277-19F506225E5D}"/>
                </a:ext>
              </a:extLst>
            </p:cNvPr>
            <p:cNvSpPr txBox="1"/>
            <p:nvPr/>
          </p:nvSpPr>
          <p:spPr>
            <a:xfrm>
              <a:off x="6852428" y="2332809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OpenAI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E19D32-76BD-8DFF-2B17-B51838A861CA}"/>
              </a:ext>
            </a:extLst>
          </p:cNvPr>
          <p:cNvCxnSpPr>
            <a:cxnSpLocks/>
          </p:cNvCxnSpPr>
          <p:nvPr/>
        </p:nvCxnSpPr>
        <p:spPr>
          <a:xfrm>
            <a:off x="5500197" y="3165439"/>
            <a:ext cx="0" cy="45606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04A9FD-FF92-D550-1805-F6143A92A17A}"/>
              </a:ext>
            </a:extLst>
          </p:cNvPr>
          <p:cNvGrpSpPr/>
          <p:nvPr/>
        </p:nvGrpSpPr>
        <p:grpSpPr>
          <a:xfrm>
            <a:off x="2182744" y="3850159"/>
            <a:ext cx="1401535" cy="274320"/>
            <a:chOff x="2182744" y="3850159"/>
            <a:chExt cx="1401535" cy="274320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5DB3D932-30AA-4633-E3EF-91D62FC8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2744" y="3850159"/>
              <a:ext cx="274320" cy="27432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672411-FE86-2150-2AED-E31F3194666A}"/>
                </a:ext>
              </a:extLst>
            </p:cNvPr>
            <p:cNvSpPr txBox="1"/>
            <p:nvPr/>
          </p:nvSpPr>
          <p:spPr>
            <a:xfrm>
              <a:off x="2389721" y="3859944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Managed identity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C921F34-FECC-91A1-7259-CCF78EDDA317}"/>
              </a:ext>
            </a:extLst>
          </p:cNvPr>
          <p:cNvSpPr txBox="1"/>
          <p:nvPr/>
        </p:nvSpPr>
        <p:spPr>
          <a:xfrm>
            <a:off x="5891442" y="2615253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x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9FB6340-F81B-9514-A07A-2EE6E7A46ED8}"/>
              </a:ext>
            </a:extLst>
          </p:cNvPr>
          <p:cNvGrpSpPr/>
          <p:nvPr/>
        </p:nvGrpSpPr>
        <p:grpSpPr>
          <a:xfrm>
            <a:off x="6534530" y="2803416"/>
            <a:ext cx="958187" cy="274416"/>
            <a:chOff x="6534530" y="2761304"/>
            <a:chExt cx="958187" cy="274416"/>
          </a:xfrm>
        </p:grpSpPr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68C0FA2-462F-16E4-55B4-91DC845E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34530" y="2761400"/>
              <a:ext cx="274320" cy="27432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2ED6EC1-8E00-6AB9-52BF-C763614C5DEB}"/>
                </a:ext>
              </a:extLst>
            </p:cNvPr>
            <p:cNvSpPr txBox="1"/>
            <p:nvPr/>
          </p:nvSpPr>
          <p:spPr>
            <a:xfrm>
              <a:off x="6767839" y="2761304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Key Vault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6D2AF6-A022-9F39-8133-ADE91C40E283}"/>
              </a:ext>
            </a:extLst>
          </p:cNvPr>
          <p:cNvCxnSpPr>
            <a:stCxn id="31" idx="3"/>
            <a:endCxn id="78" idx="1"/>
          </p:cNvCxnSpPr>
          <p:nvPr/>
        </p:nvCxnSpPr>
        <p:spPr>
          <a:xfrm flipV="1">
            <a:off x="6036930" y="2940672"/>
            <a:ext cx="497600" cy="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AEDF72-B061-066D-62E0-2B5A0AC35A0A}"/>
              </a:ext>
            </a:extLst>
          </p:cNvPr>
          <p:cNvCxnSpPr>
            <a:stCxn id="35" idx="3"/>
            <a:endCxn id="63" idx="1"/>
          </p:cNvCxnSpPr>
          <p:nvPr/>
        </p:nvCxnSpPr>
        <p:spPr>
          <a:xfrm>
            <a:off x="6046549" y="3850159"/>
            <a:ext cx="478800" cy="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F1C1269-4707-54BF-FB38-7E51883A09C9}"/>
              </a:ext>
            </a:extLst>
          </p:cNvPr>
          <p:cNvSpPr txBox="1"/>
          <p:nvPr/>
        </p:nvSpPr>
        <p:spPr>
          <a:xfrm>
            <a:off x="5901662" y="3427871"/>
            <a:ext cx="40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y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8D55E75-5A66-3C74-7BB2-6C6DEFC61CF3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3961282" y="2941405"/>
            <a:ext cx="1010453" cy="5434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5E6DC10-901A-8035-792F-0406B5B8E147}"/>
              </a:ext>
            </a:extLst>
          </p:cNvPr>
          <p:cNvCxnSpPr>
            <a:stCxn id="20" idx="3"/>
            <a:endCxn id="34" idx="1"/>
          </p:cNvCxnSpPr>
          <p:nvPr/>
        </p:nvCxnSpPr>
        <p:spPr>
          <a:xfrm>
            <a:off x="3961282" y="3484830"/>
            <a:ext cx="1020072" cy="3653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D6FDF23-CAC0-DB24-E3D0-2FEE6D6ACF9C}"/>
              </a:ext>
            </a:extLst>
          </p:cNvPr>
          <p:cNvSpPr txBox="1"/>
          <p:nvPr/>
        </p:nvSpPr>
        <p:spPr>
          <a:xfrm>
            <a:off x="185280" y="2961275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z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F626D3-1B1E-39D0-2817-E1A2BA862396}"/>
              </a:ext>
            </a:extLst>
          </p:cNvPr>
          <p:cNvSpPr txBox="1"/>
          <p:nvPr/>
        </p:nvSpPr>
        <p:spPr>
          <a:xfrm>
            <a:off x="2007556" y="3053698"/>
            <a:ext cx="38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{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8AB1D-C9BD-9D38-A8E8-8C5F30716D60}"/>
              </a:ext>
            </a:extLst>
          </p:cNvPr>
          <p:cNvSpPr txBox="1"/>
          <p:nvPr/>
        </p:nvSpPr>
        <p:spPr>
          <a:xfrm>
            <a:off x="4420412" y="2624300"/>
            <a:ext cx="37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|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8FB521-7B99-0A07-0D6D-124B93BBEBB6}"/>
              </a:ext>
            </a:extLst>
          </p:cNvPr>
          <p:cNvSpPr txBox="1"/>
          <p:nvPr/>
        </p:nvSpPr>
        <p:spPr>
          <a:xfrm>
            <a:off x="8087661" y="917858"/>
            <a:ext cx="40100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a tenant specific subscription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 “forwarding” Azure Subscription that has Azure API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Virtual Network is </a:t>
            </a:r>
            <a:r>
              <a:rPr lang="en-US" sz="1400" dirty="0">
                <a:hlinkClick r:id="rId20"/>
              </a:rPr>
              <a:t>peered</a:t>
            </a:r>
            <a:r>
              <a:rPr lang="en-US" sz="1400" dirty="0"/>
              <a:t> with the Virtual Network in “forwarding” Azure Subscription. </a:t>
            </a:r>
            <a:r>
              <a:rPr lang="en-US" sz="1400" dirty="0">
                <a:hlinkClick r:id="rId21"/>
              </a:rPr>
              <a:t>Example configuration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22"/>
              </a:rPr>
              <a:t>Restrict network traffic </a:t>
            </a:r>
            <a:r>
              <a:rPr lang="en-US" sz="1400" dirty="0"/>
              <a:t>with </a:t>
            </a:r>
            <a:r>
              <a:rPr lang="en-US" sz="1400" dirty="0">
                <a:hlinkClick r:id="rId23"/>
              </a:rPr>
              <a:t>Network Security Groups </a:t>
            </a:r>
            <a:r>
              <a:rPr lang="en-US" sz="1400" dirty="0"/>
              <a:t>between subnets.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Key Vault service secures the Azure OpenAI API key(s) and exposed on a private link (not open to internet)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Azure OpenAI is accessed over a private 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Service is called from the API management on the front end Azure subscription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code is running under a managed identity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code accesses the Key Vault to get the secret, using the MI as the identity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Code accesses the Azure OpenAI service using the API key received from the Key Vault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034EEF9-6258-4971-B704-FBC4AE77378C}"/>
              </a:ext>
            </a:extLst>
          </p:cNvPr>
          <p:cNvSpPr txBox="1"/>
          <p:nvPr/>
        </p:nvSpPr>
        <p:spPr>
          <a:xfrm>
            <a:off x="4407792" y="3551565"/>
            <a:ext cx="38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0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0765E840-192B-F41F-47FF-B2BDF74A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61" y="3659605"/>
            <a:ext cx="3244169" cy="226786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663E249-2105-67FE-21F4-F8B71E25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20" y="3659605"/>
            <a:ext cx="3244169" cy="22678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446D337-6FAF-CF3F-BB9A-A551DD7F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756" y="3659605"/>
            <a:ext cx="3244169" cy="2267867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FF298011-7228-5AB6-960C-0D1808F9BE2A}"/>
              </a:ext>
            </a:extLst>
          </p:cNvPr>
          <p:cNvSpPr/>
          <p:nvPr/>
        </p:nvSpPr>
        <p:spPr>
          <a:xfrm>
            <a:off x="2165898" y="601579"/>
            <a:ext cx="4615489" cy="246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A9102B-FE16-C0F9-777C-C41A142D30BE}"/>
              </a:ext>
            </a:extLst>
          </p:cNvPr>
          <p:cNvGrpSpPr/>
          <p:nvPr/>
        </p:nvGrpSpPr>
        <p:grpSpPr>
          <a:xfrm>
            <a:off x="2309649" y="670129"/>
            <a:ext cx="2010714" cy="284008"/>
            <a:chOff x="2120638" y="5535390"/>
            <a:chExt cx="2010714" cy="284008"/>
          </a:xfrm>
        </p:grpSpPr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5ABE11D8-0B87-D992-4704-F5AF43FF6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A9F1A07-17F6-9EC7-3BB4-17A044EECA65}"/>
                </a:ext>
              </a:extLst>
            </p:cNvPr>
            <p:cNvSpPr txBox="1"/>
            <p:nvPr/>
          </p:nvSpPr>
          <p:spPr>
            <a:xfrm>
              <a:off x="2327653" y="5535390"/>
              <a:ext cx="18036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Frontend Azure subscription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7EA169-7B5E-8F37-DD35-2EACD334938B}"/>
              </a:ext>
            </a:extLst>
          </p:cNvPr>
          <p:cNvSpPr/>
          <p:nvPr/>
        </p:nvSpPr>
        <p:spPr>
          <a:xfrm>
            <a:off x="2496766" y="1173080"/>
            <a:ext cx="4024564" cy="1534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E49AD2-4EB6-EFCD-42E9-CF3FC2EFD245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1329489" y="2707106"/>
            <a:ext cx="3179559" cy="916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DA8A27-FDA6-165E-887E-0FF8396D6880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509048" y="2707106"/>
            <a:ext cx="448905" cy="1012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BAA277-0EF9-8D72-7263-ACD2377FDF33}"/>
              </a:ext>
            </a:extLst>
          </p:cNvPr>
          <p:cNvCxnSpPr>
            <a:cxnSpLocks/>
            <a:stCxn id="126" idx="2"/>
          </p:cNvCxnSpPr>
          <p:nvPr/>
        </p:nvCxnSpPr>
        <p:spPr>
          <a:xfrm>
            <a:off x="4509048" y="2707106"/>
            <a:ext cx="3932831" cy="952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>
            <a:extLst>
              <a:ext uri="{FF2B5EF4-FFF2-40B4-BE49-F238E27FC236}">
                <a16:creationId xmlns:a16="http://schemas.microsoft.com/office/drawing/2014/main" id="{59168BC5-EC5C-D621-E715-17B193AC4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9462" y="1790284"/>
            <a:ext cx="365760" cy="36576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EE067A33-ACB0-F77B-DA9F-F91C9C161B9D}"/>
              </a:ext>
            </a:extLst>
          </p:cNvPr>
          <p:cNvSpPr/>
          <p:nvPr/>
        </p:nvSpPr>
        <p:spPr>
          <a:xfrm>
            <a:off x="2808705" y="1411688"/>
            <a:ext cx="1511658" cy="1151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8BCEB4D-DECA-36F4-D928-CDD1D2BC4DD6}"/>
              </a:ext>
            </a:extLst>
          </p:cNvPr>
          <p:cNvGrpSpPr/>
          <p:nvPr/>
        </p:nvGrpSpPr>
        <p:grpSpPr>
          <a:xfrm>
            <a:off x="2837873" y="1450873"/>
            <a:ext cx="873313" cy="276999"/>
            <a:chOff x="2787878" y="2056951"/>
            <a:chExt cx="873313" cy="276999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7BB66221-D6EB-3077-AF24-C0473B49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BCE5A9E-229D-DD2A-634D-FACDECCB3A60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62C76E-3DC5-20E1-911F-6D340D0717BC}"/>
              </a:ext>
            </a:extLst>
          </p:cNvPr>
          <p:cNvSpPr/>
          <p:nvPr/>
        </p:nvSpPr>
        <p:spPr>
          <a:xfrm>
            <a:off x="4589606" y="1409883"/>
            <a:ext cx="1511658" cy="1151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07E18B0-9AB9-40F6-759B-9B725815BDA1}"/>
              </a:ext>
            </a:extLst>
          </p:cNvPr>
          <p:cNvGrpSpPr/>
          <p:nvPr/>
        </p:nvGrpSpPr>
        <p:grpSpPr>
          <a:xfrm>
            <a:off x="4632302" y="1445715"/>
            <a:ext cx="873313" cy="276999"/>
            <a:chOff x="2787878" y="2056951"/>
            <a:chExt cx="873313" cy="276999"/>
          </a:xfrm>
        </p:grpSpPr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C2A51BEC-352F-FA37-B456-328C0B39C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C1D5EEF-DA7F-95C5-8718-CEB8AA9EC6EC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C6B80F5-C6E0-2D86-5A0C-D3D656F57268}"/>
              </a:ext>
            </a:extLst>
          </p:cNvPr>
          <p:cNvSpPr/>
          <p:nvPr/>
        </p:nvSpPr>
        <p:spPr>
          <a:xfrm>
            <a:off x="3050428" y="1801594"/>
            <a:ext cx="1119112" cy="664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Firewall Premium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3CD11C8-5A44-28F5-F6D6-E0FECD5CFB7F}"/>
              </a:ext>
            </a:extLst>
          </p:cNvPr>
          <p:cNvSpPr/>
          <p:nvPr/>
        </p:nvSpPr>
        <p:spPr>
          <a:xfrm>
            <a:off x="4769462" y="1801593"/>
            <a:ext cx="1119112" cy="664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Management service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FE99C4-C8D3-D608-1DB3-564A3DBFF903}"/>
              </a:ext>
            </a:extLst>
          </p:cNvPr>
          <p:cNvSpPr txBox="1"/>
          <p:nvPr/>
        </p:nvSpPr>
        <p:spPr>
          <a:xfrm>
            <a:off x="387235" y="1943368"/>
            <a:ext cx="33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u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786E7FE-6B4B-A1BB-F270-BA1C216A10D7}"/>
              </a:ext>
            </a:extLst>
          </p:cNvPr>
          <p:cNvSpPr txBox="1"/>
          <p:nvPr/>
        </p:nvSpPr>
        <p:spPr>
          <a:xfrm>
            <a:off x="3844488" y="1738671"/>
            <a:ext cx="43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v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F354C28-96FF-E78D-89B7-FF74A6D446D8}"/>
              </a:ext>
            </a:extLst>
          </p:cNvPr>
          <p:cNvSpPr txBox="1"/>
          <p:nvPr/>
        </p:nvSpPr>
        <p:spPr>
          <a:xfrm>
            <a:off x="5558585" y="1755427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w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3911E1-039E-A829-96C9-093DE0DCE83C}"/>
              </a:ext>
            </a:extLst>
          </p:cNvPr>
          <p:cNvSpPr txBox="1"/>
          <p:nvPr/>
        </p:nvSpPr>
        <p:spPr>
          <a:xfrm>
            <a:off x="4387325" y="3123076"/>
            <a:ext cx="4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x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49F9DAD-64CC-A0C8-1608-0E9188A8543B}"/>
              </a:ext>
            </a:extLst>
          </p:cNvPr>
          <p:cNvSpPr txBox="1"/>
          <p:nvPr/>
        </p:nvSpPr>
        <p:spPr>
          <a:xfrm>
            <a:off x="752682" y="6279520"/>
            <a:ext cx="40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Wingdings 2" panose="05020102010507070707" pitchFamily="18" charset="2"/>
              </a:rPr>
              <a:t>y</a:t>
            </a:r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D2B0AEE-8EB5-FE53-4088-F03135CA0AAD}"/>
              </a:ext>
            </a:extLst>
          </p:cNvPr>
          <p:cNvSpPr/>
          <p:nvPr/>
        </p:nvSpPr>
        <p:spPr>
          <a:xfrm>
            <a:off x="739372" y="1923337"/>
            <a:ext cx="66939" cy="710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1E01325-24BE-89AF-578F-65A937E0A1B5}"/>
              </a:ext>
            </a:extLst>
          </p:cNvPr>
          <p:cNvCxnSpPr>
            <a:cxnSpLocks/>
            <a:stCxn id="155" idx="6"/>
          </p:cNvCxnSpPr>
          <p:nvPr/>
        </p:nvCxnSpPr>
        <p:spPr>
          <a:xfrm flipV="1">
            <a:off x="806311" y="1958867"/>
            <a:ext cx="224411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62">
            <a:extLst>
              <a:ext uri="{FF2B5EF4-FFF2-40B4-BE49-F238E27FC236}">
                <a16:creationId xmlns:a16="http://schemas.microsoft.com/office/drawing/2014/main" id="{4746C00F-2640-5E08-C66E-4BEBD528C5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0686" y="6061108"/>
            <a:ext cx="365760" cy="365760"/>
          </a:xfrm>
          <a:prstGeom prst="rect">
            <a:avLst/>
          </a:prstGeom>
        </p:spPr>
      </p:pic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0B048DB-3D49-C8EA-5639-71072B784A9A}"/>
              </a:ext>
            </a:extLst>
          </p:cNvPr>
          <p:cNvCxnSpPr>
            <a:cxnSpLocks/>
            <a:stCxn id="163" idx="3"/>
            <a:endCxn id="122" idx="1"/>
          </p:cNvCxnSpPr>
          <p:nvPr/>
        </p:nvCxnSpPr>
        <p:spPr>
          <a:xfrm flipV="1">
            <a:off x="876446" y="1834816"/>
            <a:ext cx="1289452" cy="4409172"/>
          </a:xfrm>
          <a:prstGeom prst="bentConnector3">
            <a:avLst>
              <a:gd name="adj1" fmla="val 216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63DBDFCF-52F1-0407-5EE2-EFCD728DE1AF}"/>
              </a:ext>
            </a:extLst>
          </p:cNvPr>
          <p:cNvCxnSpPr>
            <a:cxnSpLocks/>
            <a:stCxn id="163" idx="3"/>
            <a:endCxn id="59" idx="2"/>
          </p:cNvCxnSpPr>
          <p:nvPr/>
        </p:nvCxnSpPr>
        <p:spPr>
          <a:xfrm flipV="1">
            <a:off x="876446" y="5927472"/>
            <a:ext cx="1904400" cy="316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6F63638-6546-F064-DB3D-B5A530F9FC7D}"/>
              </a:ext>
            </a:extLst>
          </p:cNvPr>
          <p:cNvCxnSpPr>
            <a:cxnSpLocks/>
            <a:stCxn id="163" idx="3"/>
            <a:endCxn id="60" idx="2"/>
          </p:cNvCxnSpPr>
          <p:nvPr/>
        </p:nvCxnSpPr>
        <p:spPr>
          <a:xfrm flipV="1">
            <a:off x="876446" y="5927472"/>
            <a:ext cx="5545959" cy="316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2061D2E6-C12F-E161-B0C0-D9B8A78F1742}"/>
              </a:ext>
            </a:extLst>
          </p:cNvPr>
          <p:cNvCxnSpPr>
            <a:cxnSpLocks/>
            <a:stCxn id="163" idx="3"/>
            <a:endCxn id="61" idx="2"/>
          </p:cNvCxnSpPr>
          <p:nvPr/>
        </p:nvCxnSpPr>
        <p:spPr>
          <a:xfrm flipV="1">
            <a:off x="876446" y="5927472"/>
            <a:ext cx="9141395" cy="316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D5F818F-8AE5-01EB-D49C-ECA2C3D1CE88}"/>
              </a:ext>
            </a:extLst>
          </p:cNvPr>
          <p:cNvSpPr txBox="1"/>
          <p:nvPr/>
        </p:nvSpPr>
        <p:spPr>
          <a:xfrm>
            <a:off x="7958890" y="634597"/>
            <a:ext cx="3681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API endpoint is exposed to the other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An optional next generation firewall such as Azure Firewall Premium allows network level controls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11"/>
              </a:rPr>
              <a:t>API Management </a:t>
            </a:r>
            <a:r>
              <a:rPr lang="en-US" sz="1400" dirty="0"/>
              <a:t>enables security controls at the API level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VNETs are </a:t>
            </a:r>
            <a:r>
              <a:rPr lang="en-US" sz="1400" dirty="0">
                <a:hlinkClick r:id="rId12"/>
              </a:rPr>
              <a:t>peered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Azure Active Directory controls access to all Azure resources for control plane, i.e. adding/deleting/updating Azure resources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CDD4F4-A8D6-593B-1F47-FFBD6F631D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94546" y="2142147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42B8B-A2D1-8CE3-D3ED-50856B833C46}"/>
              </a:ext>
            </a:extLst>
          </p:cNvPr>
          <p:cNvSpPr/>
          <p:nvPr/>
        </p:nvSpPr>
        <p:spPr>
          <a:xfrm>
            <a:off x="820882" y="1059873"/>
            <a:ext cx="703573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E381D6-61AB-B68E-4F12-23E97136ADDE}"/>
              </a:ext>
            </a:extLst>
          </p:cNvPr>
          <p:cNvGrpSpPr/>
          <p:nvPr/>
        </p:nvGrpSpPr>
        <p:grpSpPr>
          <a:xfrm>
            <a:off x="947484" y="5656123"/>
            <a:ext cx="2062010" cy="284008"/>
            <a:chOff x="2120638" y="5535390"/>
            <a:chExt cx="2062010" cy="28400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6CA6AD-C918-0193-7F33-98BB9D77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D3CC67-381C-3D76-61B2-6C9AEF494FAB}"/>
                </a:ext>
              </a:extLst>
            </p:cNvPr>
            <p:cNvSpPr txBox="1"/>
            <p:nvPr/>
          </p:nvSpPr>
          <p:spPr>
            <a:xfrm>
              <a:off x="2327653" y="5535390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 for tenant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8C09040-DB3A-A9EA-AC3D-ADB77CBA8E65}"/>
              </a:ext>
            </a:extLst>
          </p:cNvPr>
          <p:cNvSpPr/>
          <p:nvPr/>
        </p:nvSpPr>
        <p:spPr>
          <a:xfrm>
            <a:off x="1350818" y="1600200"/>
            <a:ext cx="6384389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D1CA37-212D-1A7A-12A0-9F0676E61B42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D9915CC-8004-BAE9-96C2-944D2F7D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1A0DFB-1EC0-787A-12BC-5598F1619A61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C8484-E4CE-AAA7-AA73-FDF0D4DFFAAE}"/>
              </a:ext>
            </a:extLst>
          </p:cNvPr>
          <p:cNvSpPr/>
          <p:nvPr/>
        </p:nvSpPr>
        <p:spPr>
          <a:xfrm>
            <a:off x="1662545" y="2213264"/>
            <a:ext cx="276649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9F5156-C355-6A32-70D8-F7353DC3937E}"/>
              </a:ext>
            </a:extLst>
          </p:cNvPr>
          <p:cNvSpPr/>
          <p:nvPr/>
        </p:nvSpPr>
        <p:spPr>
          <a:xfrm>
            <a:off x="4774051" y="2213264"/>
            <a:ext cx="239075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777A-039F-0C91-D821-CE531E18B75E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CB7E5E8-19E4-0BD1-157D-57854AD0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C7C837-CE3E-64DA-A569-42826B31812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6F334-5428-AED3-364A-E3E3F5E308AE}"/>
              </a:ext>
            </a:extLst>
          </p:cNvPr>
          <p:cNvGrpSpPr/>
          <p:nvPr/>
        </p:nvGrpSpPr>
        <p:grpSpPr>
          <a:xfrm>
            <a:off x="4897707" y="2349452"/>
            <a:ext cx="873313" cy="276999"/>
            <a:chOff x="2787878" y="2056951"/>
            <a:chExt cx="873313" cy="27699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F4300F5-84B5-EBB0-665E-E5963B0F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F28B13-DCA1-B0CF-EE4B-C6A7E7DDE74B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DE8987-8489-052B-7FC8-17EBFF1FCC83}"/>
              </a:ext>
            </a:extLst>
          </p:cNvPr>
          <p:cNvSpPr txBox="1"/>
          <p:nvPr/>
        </p:nvSpPr>
        <p:spPr>
          <a:xfrm>
            <a:off x="1846846" y="3845813"/>
            <a:ext cx="134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code</a:t>
            </a:r>
          </a:p>
          <a:p>
            <a:r>
              <a:rPr lang="en-US" sz="1400" dirty="0"/>
              <a:t>10.0.0.0/24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12E98-98E0-A3B6-ED3C-9DF85A36BFC1}"/>
              </a:ext>
            </a:extLst>
          </p:cNvPr>
          <p:cNvSpPr txBox="1"/>
          <p:nvPr/>
        </p:nvSpPr>
        <p:spPr>
          <a:xfrm>
            <a:off x="4740766" y="3899055"/>
            <a:ext cx="227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private endpoints</a:t>
            </a:r>
          </a:p>
          <a:p>
            <a:r>
              <a:rPr lang="en-US" sz="1400" dirty="0"/>
              <a:t>10.0.1.0/24</a:t>
            </a:r>
          </a:p>
        </p:txBody>
      </p:sp>
    </p:spTree>
    <p:extLst>
      <p:ext uri="{BB962C8B-B14F-4D97-AF65-F5344CB8AC3E}">
        <p14:creationId xmlns:p14="http://schemas.microsoft.com/office/powerpoint/2010/main" val="129400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32141-4121-6B84-B12C-14382EAFB193}"/>
              </a:ext>
            </a:extLst>
          </p:cNvPr>
          <p:cNvSpPr/>
          <p:nvPr/>
        </p:nvSpPr>
        <p:spPr>
          <a:xfrm>
            <a:off x="820882" y="1059873"/>
            <a:ext cx="1021661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B80AF-F791-2198-FA5F-E3522FCB1A26}"/>
              </a:ext>
            </a:extLst>
          </p:cNvPr>
          <p:cNvGrpSpPr/>
          <p:nvPr/>
        </p:nvGrpSpPr>
        <p:grpSpPr>
          <a:xfrm>
            <a:off x="947484" y="5656123"/>
            <a:ext cx="2062010" cy="284008"/>
            <a:chOff x="2120638" y="5535390"/>
            <a:chExt cx="2062010" cy="28400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D22EBDC-E540-CEC3-7386-F6ABCC819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EF4BD2-79FD-CE94-F698-AE0A12DF6D2F}"/>
                </a:ext>
              </a:extLst>
            </p:cNvPr>
            <p:cNvSpPr txBox="1"/>
            <p:nvPr/>
          </p:nvSpPr>
          <p:spPr>
            <a:xfrm>
              <a:off x="2327653" y="5535390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 for tenant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58B225E-56BA-BD0D-E0ED-3913D503BCE5}"/>
              </a:ext>
            </a:extLst>
          </p:cNvPr>
          <p:cNvSpPr/>
          <p:nvPr/>
        </p:nvSpPr>
        <p:spPr>
          <a:xfrm>
            <a:off x="1350818" y="1600200"/>
            <a:ext cx="8833626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9BA6B0-BEEA-7C2C-D3BA-3B824A10D661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12F7044-5AAC-1D2F-39B5-75FA75952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31C01-0C3A-8A07-46AE-8163084DFA38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12248E-71DB-5AB7-6C9F-824CB4E397D3}"/>
              </a:ext>
            </a:extLst>
          </p:cNvPr>
          <p:cNvSpPr/>
          <p:nvPr/>
        </p:nvSpPr>
        <p:spPr>
          <a:xfrm>
            <a:off x="1662544" y="2213264"/>
            <a:ext cx="3498937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E8339-C091-C6DC-E3B1-6BC876910AFF}"/>
              </a:ext>
            </a:extLst>
          </p:cNvPr>
          <p:cNvSpPr/>
          <p:nvPr/>
        </p:nvSpPr>
        <p:spPr>
          <a:xfrm>
            <a:off x="5489930" y="2213264"/>
            <a:ext cx="239075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5F0D3-77CD-47A3-277C-B50F62BFB374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38C9419-5227-F12D-4C9E-421F9F3B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35EB12-3487-D8C3-5AAE-4B7708D81D72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B91D6A-CBA9-DC9F-8B90-18439DB23D2C}"/>
              </a:ext>
            </a:extLst>
          </p:cNvPr>
          <p:cNvGrpSpPr/>
          <p:nvPr/>
        </p:nvGrpSpPr>
        <p:grpSpPr>
          <a:xfrm>
            <a:off x="5613586" y="2349452"/>
            <a:ext cx="873313" cy="276999"/>
            <a:chOff x="2787878" y="2056951"/>
            <a:chExt cx="873313" cy="27699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AE96E18-D4A6-2D5A-C8C5-EDB75B47A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686A9-89F3-3448-5F42-904942A1C0CF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3B805CA-99EF-ED2A-7C51-6F3975D65F4B}"/>
              </a:ext>
            </a:extLst>
          </p:cNvPr>
          <p:cNvSpPr txBox="1"/>
          <p:nvPr/>
        </p:nvSpPr>
        <p:spPr>
          <a:xfrm>
            <a:off x="1846846" y="3845813"/>
            <a:ext cx="134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code</a:t>
            </a:r>
          </a:p>
          <a:p>
            <a:r>
              <a:rPr lang="en-US" sz="1400" dirty="0"/>
              <a:t>10.0.0.0/24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6C6D-B410-7A84-AB56-16F07F660918}"/>
              </a:ext>
            </a:extLst>
          </p:cNvPr>
          <p:cNvSpPr txBox="1"/>
          <p:nvPr/>
        </p:nvSpPr>
        <p:spPr>
          <a:xfrm>
            <a:off x="5456645" y="3899055"/>
            <a:ext cx="227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private endpoints</a:t>
            </a:r>
          </a:p>
          <a:p>
            <a:r>
              <a:rPr lang="en-US" sz="1400" dirty="0"/>
              <a:t>10.0.1.0/24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987387-AC6D-E029-F184-BEBB2D3BE6D5}"/>
              </a:ext>
            </a:extLst>
          </p:cNvPr>
          <p:cNvGrpSpPr/>
          <p:nvPr/>
        </p:nvGrpSpPr>
        <p:grpSpPr>
          <a:xfrm>
            <a:off x="6001726" y="2804075"/>
            <a:ext cx="1065195" cy="274320"/>
            <a:chOff x="5129979" y="2855927"/>
            <a:chExt cx="1065195" cy="27432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720B5BB-4BDB-D47E-3B9C-F7C07B2C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D04BF-86BF-E391-42FB-86FE4D733842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B25380-1168-BDAE-1038-69C284E8FB6F}"/>
              </a:ext>
            </a:extLst>
          </p:cNvPr>
          <p:cNvGrpSpPr/>
          <p:nvPr/>
        </p:nvGrpSpPr>
        <p:grpSpPr>
          <a:xfrm>
            <a:off x="8330086" y="2804027"/>
            <a:ext cx="958187" cy="274416"/>
            <a:chOff x="6534530" y="2761304"/>
            <a:chExt cx="958187" cy="274416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ABDF628-2AD5-6900-D7F7-F5B2B04F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4530" y="2761400"/>
              <a:ext cx="274320" cy="2743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C1F2D9-E933-5EDA-2032-39A16818FC4B}"/>
                </a:ext>
              </a:extLst>
            </p:cNvPr>
            <p:cNvSpPr txBox="1"/>
            <p:nvPr/>
          </p:nvSpPr>
          <p:spPr>
            <a:xfrm>
              <a:off x="6767839" y="2761304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Key Vault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28530-C639-D370-BAF7-34EFF735A01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066921" y="2941235"/>
            <a:ext cx="1263165" cy="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CB4A4D-7E5C-7049-5F34-214501D024A8}"/>
              </a:ext>
            </a:extLst>
          </p:cNvPr>
          <p:cNvGrpSpPr/>
          <p:nvPr/>
        </p:nvGrpSpPr>
        <p:grpSpPr>
          <a:xfrm>
            <a:off x="6001726" y="3426034"/>
            <a:ext cx="1065195" cy="274320"/>
            <a:chOff x="5129979" y="2855927"/>
            <a:chExt cx="1065195" cy="27432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83744338-ADDE-9F74-40C7-55FBA5C8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338F74-0DD0-DA8A-54ED-6D2A3D5D187A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832CF-529D-8073-EDA1-533F49C300EC}"/>
              </a:ext>
            </a:extLst>
          </p:cNvPr>
          <p:cNvGrpSpPr/>
          <p:nvPr/>
        </p:nvGrpSpPr>
        <p:grpSpPr>
          <a:xfrm>
            <a:off x="8330086" y="3422753"/>
            <a:ext cx="1209858" cy="280882"/>
            <a:chOff x="6619119" y="2332809"/>
            <a:chExt cx="1209858" cy="280882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13E5E5A-0D1E-6FFF-4A72-DFF4332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19119" y="2339371"/>
              <a:ext cx="274320" cy="2743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F54EEC-53D8-F5D9-83CE-E5321C58C301}"/>
                </a:ext>
              </a:extLst>
            </p:cNvPr>
            <p:cNvSpPr txBox="1"/>
            <p:nvPr/>
          </p:nvSpPr>
          <p:spPr>
            <a:xfrm>
              <a:off x="6852428" y="2332809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OpenAI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91647-43D6-5604-E667-1C7B97A0EBE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066921" y="3563194"/>
            <a:ext cx="1263165" cy="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32141-4121-6B84-B12C-14382EAFB193}"/>
              </a:ext>
            </a:extLst>
          </p:cNvPr>
          <p:cNvSpPr/>
          <p:nvPr/>
        </p:nvSpPr>
        <p:spPr>
          <a:xfrm>
            <a:off x="820882" y="1059873"/>
            <a:ext cx="10216619" cy="5018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B80AF-F791-2198-FA5F-E3522FCB1A26}"/>
              </a:ext>
            </a:extLst>
          </p:cNvPr>
          <p:cNvGrpSpPr/>
          <p:nvPr/>
        </p:nvGrpSpPr>
        <p:grpSpPr>
          <a:xfrm>
            <a:off x="947484" y="5656123"/>
            <a:ext cx="2062010" cy="284008"/>
            <a:chOff x="2120638" y="5535390"/>
            <a:chExt cx="2062010" cy="28400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D22EBDC-E540-CEC3-7386-F6ABCC819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638" y="5545078"/>
              <a:ext cx="274320" cy="2743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EF4BD2-79FD-CE94-F698-AE0A12DF6D2F}"/>
                </a:ext>
              </a:extLst>
            </p:cNvPr>
            <p:cNvSpPr txBox="1"/>
            <p:nvPr/>
          </p:nvSpPr>
          <p:spPr>
            <a:xfrm>
              <a:off x="2327653" y="5535390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subscription for tenant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58B225E-56BA-BD0D-E0ED-3913D503BCE5}"/>
              </a:ext>
            </a:extLst>
          </p:cNvPr>
          <p:cNvSpPr/>
          <p:nvPr/>
        </p:nvSpPr>
        <p:spPr>
          <a:xfrm>
            <a:off x="1350818" y="1600200"/>
            <a:ext cx="8833626" cy="343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9BA6B0-BEEA-7C2C-D3BA-3B824A10D661}"/>
              </a:ext>
            </a:extLst>
          </p:cNvPr>
          <p:cNvGrpSpPr/>
          <p:nvPr/>
        </p:nvGrpSpPr>
        <p:grpSpPr>
          <a:xfrm>
            <a:off x="1520681" y="1746761"/>
            <a:ext cx="1399949" cy="274320"/>
            <a:chOff x="2518147" y="648762"/>
            <a:chExt cx="1399949" cy="27432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12F7044-5AAC-1D2F-39B5-75FA75952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8147" y="648762"/>
              <a:ext cx="274320" cy="2743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131C01-0C3A-8A07-46AE-8163084DFA38}"/>
                </a:ext>
              </a:extLst>
            </p:cNvPr>
            <p:cNvSpPr txBox="1"/>
            <p:nvPr/>
          </p:nvSpPr>
          <p:spPr>
            <a:xfrm>
              <a:off x="2792467" y="655117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Virtual Network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412248E-71DB-5AB7-6C9F-824CB4E397D3}"/>
              </a:ext>
            </a:extLst>
          </p:cNvPr>
          <p:cNvSpPr/>
          <p:nvPr/>
        </p:nvSpPr>
        <p:spPr>
          <a:xfrm>
            <a:off x="1662544" y="2213264"/>
            <a:ext cx="3498937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CE8339-C091-C6DC-E3B1-6BC876910AFF}"/>
              </a:ext>
            </a:extLst>
          </p:cNvPr>
          <p:cNvSpPr/>
          <p:nvPr/>
        </p:nvSpPr>
        <p:spPr>
          <a:xfrm>
            <a:off x="5489930" y="2213264"/>
            <a:ext cx="2390754" cy="220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5F0D3-77CD-47A3-277C-B50F62BFB374}"/>
              </a:ext>
            </a:extLst>
          </p:cNvPr>
          <p:cNvGrpSpPr/>
          <p:nvPr/>
        </p:nvGrpSpPr>
        <p:grpSpPr>
          <a:xfrm>
            <a:off x="1795001" y="2350791"/>
            <a:ext cx="873313" cy="276999"/>
            <a:chOff x="2787878" y="2056951"/>
            <a:chExt cx="873313" cy="27699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38C9419-5227-F12D-4C9E-421F9F3B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35EB12-3487-D8C3-5AAE-4B7708D81D72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B91D6A-CBA9-DC9F-8B90-18439DB23D2C}"/>
              </a:ext>
            </a:extLst>
          </p:cNvPr>
          <p:cNvGrpSpPr/>
          <p:nvPr/>
        </p:nvGrpSpPr>
        <p:grpSpPr>
          <a:xfrm>
            <a:off x="5613586" y="2349452"/>
            <a:ext cx="873313" cy="276999"/>
            <a:chOff x="2787878" y="2056951"/>
            <a:chExt cx="873313" cy="27699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AE96E18-D4A6-2D5A-C8C5-EDB75B47A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7878" y="2058291"/>
              <a:ext cx="274320" cy="27432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686A9-89F3-3448-5F42-904942A1C0CF}"/>
                </a:ext>
              </a:extLst>
            </p:cNvPr>
            <p:cNvSpPr txBox="1"/>
            <p:nvPr/>
          </p:nvSpPr>
          <p:spPr>
            <a:xfrm>
              <a:off x="3000433" y="2056951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Subnet</a:t>
              </a:r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3B805CA-99EF-ED2A-7C51-6F3975D65F4B}"/>
              </a:ext>
            </a:extLst>
          </p:cNvPr>
          <p:cNvSpPr txBox="1"/>
          <p:nvPr/>
        </p:nvSpPr>
        <p:spPr>
          <a:xfrm>
            <a:off x="1846846" y="3845813"/>
            <a:ext cx="134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code</a:t>
            </a:r>
          </a:p>
          <a:p>
            <a:r>
              <a:rPr lang="en-US" sz="1400" dirty="0"/>
              <a:t>10.0.0.0/24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96C6D-B410-7A84-AB56-16F07F660918}"/>
              </a:ext>
            </a:extLst>
          </p:cNvPr>
          <p:cNvSpPr txBox="1"/>
          <p:nvPr/>
        </p:nvSpPr>
        <p:spPr>
          <a:xfrm>
            <a:off x="5456645" y="3899055"/>
            <a:ext cx="227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Subnet for private endpoints</a:t>
            </a:r>
          </a:p>
          <a:p>
            <a:r>
              <a:rPr lang="en-US" sz="1400" dirty="0"/>
              <a:t>10.0.1.0/24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987387-AC6D-E029-F184-BEBB2D3BE6D5}"/>
              </a:ext>
            </a:extLst>
          </p:cNvPr>
          <p:cNvGrpSpPr/>
          <p:nvPr/>
        </p:nvGrpSpPr>
        <p:grpSpPr>
          <a:xfrm>
            <a:off x="6001726" y="2804075"/>
            <a:ext cx="1065195" cy="274320"/>
            <a:chOff x="5129979" y="2855927"/>
            <a:chExt cx="1065195" cy="27432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720B5BB-4BDB-D47E-3B9C-F7C07B2C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D04BF-86BF-E391-42FB-86FE4D733842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B25380-1168-BDAE-1038-69C284E8FB6F}"/>
              </a:ext>
            </a:extLst>
          </p:cNvPr>
          <p:cNvGrpSpPr/>
          <p:nvPr/>
        </p:nvGrpSpPr>
        <p:grpSpPr>
          <a:xfrm>
            <a:off x="8330086" y="2804027"/>
            <a:ext cx="958187" cy="274416"/>
            <a:chOff x="6534530" y="2761304"/>
            <a:chExt cx="958187" cy="274416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ABDF628-2AD5-6900-D7F7-F5B2B04F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4530" y="2761400"/>
              <a:ext cx="274320" cy="2743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C1F2D9-E933-5EDA-2032-39A16818FC4B}"/>
                </a:ext>
              </a:extLst>
            </p:cNvPr>
            <p:cNvSpPr txBox="1"/>
            <p:nvPr/>
          </p:nvSpPr>
          <p:spPr>
            <a:xfrm>
              <a:off x="6767839" y="2761304"/>
              <a:ext cx="7248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Key Vault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28530-C639-D370-BAF7-34EFF735A01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066921" y="2941235"/>
            <a:ext cx="1263165" cy="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CB4A4D-7E5C-7049-5F34-214501D024A8}"/>
              </a:ext>
            </a:extLst>
          </p:cNvPr>
          <p:cNvGrpSpPr/>
          <p:nvPr/>
        </p:nvGrpSpPr>
        <p:grpSpPr>
          <a:xfrm>
            <a:off x="6001726" y="3426034"/>
            <a:ext cx="1065195" cy="274320"/>
            <a:chOff x="5129979" y="2855927"/>
            <a:chExt cx="1065195" cy="27432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83744338-ADDE-9F74-40C7-55FBA5C8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9979" y="2855927"/>
              <a:ext cx="274320" cy="27432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338F74-0DD0-DA8A-54ED-6D2A3D5D187A}"/>
                </a:ext>
              </a:extLst>
            </p:cNvPr>
            <p:cNvSpPr txBox="1"/>
            <p:nvPr/>
          </p:nvSpPr>
          <p:spPr>
            <a:xfrm>
              <a:off x="5346865" y="2862282"/>
              <a:ext cx="8483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Private Link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832CF-529D-8073-EDA1-533F49C300EC}"/>
              </a:ext>
            </a:extLst>
          </p:cNvPr>
          <p:cNvGrpSpPr/>
          <p:nvPr/>
        </p:nvGrpSpPr>
        <p:grpSpPr>
          <a:xfrm>
            <a:off x="8330086" y="3422753"/>
            <a:ext cx="1209858" cy="280882"/>
            <a:chOff x="6619119" y="2332809"/>
            <a:chExt cx="1209858" cy="280882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13E5E5A-0D1E-6FFF-4A72-DFF4332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19119" y="2339371"/>
              <a:ext cx="274320" cy="27432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F54EEC-53D8-F5D9-83CE-E5321C58C301}"/>
                </a:ext>
              </a:extLst>
            </p:cNvPr>
            <p:cNvSpPr txBox="1"/>
            <p:nvPr/>
          </p:nvSpPr>
          <p:spPr>
            <a:xfrm>
              <a:off x="6852428" y="2332809"/>
              <a:ext cx="976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Azure OpenAI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91647-43D6-5604-E667-1C7B97A0EBE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066921" y="3563194"/>
            <a:ext cx="1263165" cy="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C782F-079F-986D-57E7-38BD350550AD}"/>
              </a:ext>
            </a:extLst>
          </p:cNvPr>
          <p:cNvSpPr/>
          <p:nvPr/>
        </p:nvSpPr>
        <p:spPr>
          <a:xfrm>
            <a:off x="2388268" y="2857500"/>
            <a:ext cx="2248605" cy="842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 Machine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8F9B0B-4282-9DCA-317F-B208BE5B4EBB}"/>
              </a:ext>
            </a:extLst>
          </p:cNvPr>
          <p:cNvGrpSpPr/>
          <p:nvPr/>
        </p:nvGrpSpPr>
        <p:grpSpPr>
          <a:xfrm>
            <a:off x="3321483" y="3429315"/>
            <a:ext cx="1401535" cy="274320"/>
            <a:chOff x="2182744" y="3850159"/>
            <a:chExt cx="1401535" cy="27432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047E7D1-CE05-B0BC-0278-6C475B16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82744" y="3850159"/>
              <a:ext cx="274320" cy="27432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F4382A-8EE0-AC43-B7D4-8A584C9B0567}"/>
                </a:ext>
              </a:extLst>
            </p:cNvPr>
            <p:cNvSpPr txBox="1"/>
            <p:nvPr/>
          </p:nvSpPr>
          <p:spPr>
            <a:xfrm>
              <a:off x="2389721" y="3859944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Managed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126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rcenk dark template.potx" id="{E82C7FA3-D363-429B-92C7-2BFC28248F3F}" vid="{2E65289F-04F9-443C-90F5-9396C5CC1B6B}"/>
    </a:ext>
  </a:extLst>
</a:theme>
</file>

<file path=ppt/theme/theme2.xml><?xml version="1.0" encoding="utf-8"?>
<a:theme xmlns:a="http://schemas.openxmlformats.org/drawingml/2006/main" name="9-51052_Microsoft_Inspire_Template_Dark">
  <a:themeElements>
    <a:clrScheme name="Inspire + Ready Da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9BF00B"/>
      </a:accent3>
      <a:accent4>
        <a:srgbClr val="FFB900"/>
      </a:accent4>
      <a:accent5>
        <a:srgbClr val="D2D2D2"/>
      </a:accent5>
      <a:accent6>
        <a:srgbClr val="505050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rcenk dark template.potx" id="{E82C7FA3-D363-429B-92C7-2BFC28248F3F}" vid="{9DBDF0BF-F392-4ABB-B540-1385442016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6b5 xmlns="4b37d27f-04de-49ab-b625-99097993372a" xsi:nil="true"/>
    <_ip_UnifiedCompliancePolicyUIAction xmlns="http://schemas.microsoft.com/sharepoint/v3" xsi:nil="true"/>
    <lcf76f155ced4ddcb4097134ff3c332f xmlns="4b37d27f-04de-49ab-b625-99097993372a">
      <Terms xmlns="http://schemas.microsoft.com/office/infopath/2007/PartnerControls"/>
    </lcf76f155ced4ddcb4097134ff3c332f>
    <p1um xmlns="4b37d27f-04de-49ab-b625-99097993372a" xsi:nil="true"/>
    <jkri xmlns="4b37d27f-04de-49ab-b625-99097993372a" xsi:nil="true"/>
    <_ip_UnifiedCompliancePolicyProperties xmlns="http://schemas.microsoft.com/sharepoint/v3" xsi:nil="true"/>
    <kall xmlns="4b37d27f-04de-49ab-b625-99097993372a" xsi:nil="true"/>
    <Comments xmlns="4b37d27f-04de-49ab-b625-99097993372a" xsi:nil="true"/>
    <cwpa xmlns="4b37d27f-04de-49ab-b625-99097993372a" xsi:nil="true"/>
    <MediaServiceKeyPoints xmlns="4b37d27f-04de-49ab-b625-99097993372a" xsi:nil="true"/>
    <metalabel xmlns="4b37d27f-04de-49ab-b625-99097993372a" xsi:nil="true"/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C305B5519F8F4AB928CF57A84B349E" ma:contentTypeVersion="29" ma:contentTypeDescription="Create a new document." ma:contentTypeScope="" ma:versionID="c51bc8c15f34923bbba686b7c15d1489">
  <xsd:schema xmlns:xsd="http://www.w3.org/2001/XMLSchema" xmlns:xs="http://www.w3.org/2001/XMLSchema" xmlns:p="http://schemas.microsoft.com/office/2006/metadata/properties" xmlns:ns1="http://schemas.microsoft.com/sharepoint/v3" xmlns:ns2="4b37d27f-04de-49ab-b625-99097993372a" xmlns:ns3="7c27f64a-1197-45bc-a880-4c560dcc443f" xmlns:ns4="230e9df3-be65-4c73-a93b-d1236ebd677e" targetNamespace="http://schemas.microsoft.com/office/2006/metadata/properties" ma:root="true" ma:fieldsID="71fc07554d1256bca68226d49120fe32" ns1:_="" ns2:_="" ns3:_="" ns4:_="">
    <xsd:import namespace="http://schemas.microsoft.com/sharepoint/v3"/>
    <xsd:import namespace="4b37d27f-04de-49ab-b625-99097993372a"/>
    <xsd:import namespace="7c27f64a-1197-45bc-a880-4c560dcc443f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kall" minOccurs="0"/>
                <xsd:element ref="ns2:p1um" minOccurs="0"/>
                <xsd:element ref="ns2:m6b5" minOccurs="0"/>
                <xsd:element ref="ns2:Comments" minOccurs="0"/>
                <xsd:element ref="ns2:cwpa" minOccurs="0"/>
                <xsd:element ref="ns2:jkri" minOccurs="0"/>
                <xsd:element ref="ns2:metalabel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7d27f-04de-49ab-b625-9909799337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kall" ma:index="19" nillable="true" ma:displayName="CRM ID" ma:internalName="kall">
      <xsd:simpleType>
        <xsd:restriction base="dms:Number"/>
      </xsd:simpleType>
    </xsd:element>
    <xsd:element name="p1um" ma:index="20" nillable="true" ma:displayName="Industry" ma:internalName="p1um">
      <xsd:simpleType>
        <xsd:restriction base="dms:Text"/>
      </xsd:simpleType>
    </xsd:element>
    <xsd:element name="m6b5" ma:index="21" nillable="true" ma:displayName="Location" ma:internalName="m6b5">
      <xsd:simpleType>
        <xsd:restriction base="dms:Text"/>
      </xsd:simpleType>
    </xsd:element>
    <xsd:element name="Comments" ma:index="22" nillable="true" ma:displayName="Comments" ma:internalName="Comments">
      <xsd:simpleType>
        <xsd:restriction base="dms:Note">
          <xsd:maxLength value="255"/>
        </xsd:restriction>
      </xsd:simpleType>
    </xsd:element>
    <xsd:element name="cwpa" ma:index="23" nillable="true" ma:displayName="Assigned Resource" ma:internalName="cwpa">
      <xsd:simpleType>
        <xsd:restriction base="dms:Text"/>
      </xsd:simpleType>
    </xsd:element>
    <xsd:element name="jkri" ma:index="24" nillable="true" ma:displayName="Status" ma:internalName="jkri">
      <xsd:simpleType>
        <xsd:restriction base="dms:Text"/>
      </xsd:simpleType>
    </xsd:element>
    <xsd:element name="metalabel" ma:index="25" nillable="true" ma:displayName="metalabel" ma:format="Dropdown" ma:internalName="metalabel">
      <xsd:simpleType>
        <xsd:restriction base="dms:Text">
          <xsd:maxLength value="255"/>
        </xsd:restriction>
      </xsd:simpleType>
    </xsd:element>
    <xsd:element name="MediaLengthInSeconds" ma:index="2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3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7f64a-1197-45bc-a880-4c560dcc4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1" nillable="true" ma:displayName="Taxonomy Catch All Column" ma:hidden="true" ma:list="{d4bf15ee-7fab-48fc-819c-22540750b287}" ma:internalName="TaxCatchAll" ma:showField="CatchAllData" ma:web="7c27f64a-1197-45bc-a880-4c560dcc44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565898-D8D9-4B03-9085-5D1CE65D785F}">
  <ds:schemaRefs>
    <ds:schemaRef ds:uri="http://schemas.microsoft.com/office/2006/metadata/properties"/>
    <ds:schemaRef ds:uri="http://schemas.microsoft.com/office/infopath/2007/PartnerControls"/>
    <ds:schemaRef ds:uri="4b37d27f-04de-49ab-b625-99097993372a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08F0CA-1B2E-4CCB-AB3F-92E487874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b37d27f-04de-49ab-b625-99097993372a"/>
    <ds:schemaRef ds:uri="7c27f64a-1197-45bc-a880-4c560dcc443f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FAEA12-F492-4124-9952-82BDB1058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Ercenk dark template</Template>
  <TotalTime>1702</TotalTime>
  <Words>333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Semibold</vt:lpstr>
      <vt:lpstr>Wingdings</vt:lpstr>
      <vt:lpstr>Wingdings 2</vt:lpstr>
      <vt:lpstr>1_Office Theme</vt:lpstr>
      <vt:lpstr>9-51052_Microsoft_Inspire_Template_Dark</vt:lpstr>
      <vt:lpstr>Exposing Azure OpenAI service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Exposing Azure OpenAI service</dc:title>
  <dc:creator>Ercenk Keresteci</dc:creator>
  <cp:lastModifiedBy>Ercenk Keresteci</cp:lastModifiedBy>
  <cp:revision>4</cp:revision>
  <dcterms:created xsi:type="dcterms:W3CDTF">2023-07-27T19:25:30Z</dcterms:created>
  <dcterms:modified xsi:type="dcterms:W3CDTF">2023-08-15T23:54:02Z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0x01010063C305B5519F8F4AB928CF57A84B349E</vt:lpwstr>
  </property>
  <property fmtid="{D5CDD505-2E9C-101B-9397-08002B2CF9AE}" pid="3" name="MediaServiceImageTags">
    <vt:lpwstr/>
  </property>
</Properties>
</file>