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0"/>
  </p:notesMasterIdLst>
  <p:sldIdLst>
    <p:sldId id="319" r:id="rId4"/>
    <p:sldId id="278" r:id="rId5"/>
    <p:sldId id="351" r:id="rId6"/>
    <p:sldId id="352" r:id="rId7"/>
    <p:sldId id="283" r:id="rId8"/>
    <p:sldId id="353" r:id="rId9"/>
    <p:sldId id="355" r:id="rId10"/>
    <p:sldId id="362" r:id="rId11"/>
    <p:sldId id="354" r:id="rId12"/>
    <p:sldId id="357" r:id="rId13"/>
    <p:sldId id="359" r:id="rId14"/>
    <p:sldId id="360" r:id="rId15"/>
    <p:sldId id="350" r:id="rId16"/>
    <p:sldId id="341" r:id="rId17"/>
    <p:sldId id="342"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CC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69" d="100"/>
          <a:sy n="69" d="100"/>
        </p:scale>
        <p:origin x="960" y="60"/>
      </p:cViewPr>
      <p:guideLst>
        <p:guide orient="horz" pos="235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300" dirty="0">
                <a:latin typeface="Times New Roman" panose="02020603050405020304" pitchFamily="18" charset="0"/>
                <a:cs typeface="Times New Roman" panose="02020603050405020304" pitchFamily="18" charset="0"/>
              </a:rPr>
              <a:t>Example</a:t>
            </a:r>
            <a:r>
              <a:rPr lang="en-US" sz="1300" baseline="0" dirty="0">
                <a:latin typeface="Times New Roman" panose="02020603050405020304" pitchFamily="18" charset="0"/>
                <a:cs typeface="Times New Roman" panose="02020603050405020304" pitchFamily="18" charset="0"/>
              </a:rPr>
              <a:t> </a:t>
            </a:r>
            <a:r>
              <a:rPr lang="en-US" sz="1300" baseline="0" dirty="0" err="1">
                <a:latin typeface="Times New Roman" panose="02020603050405020304" pitchFamily="18" charset="0"/>
                <a:cs typeface="Times New Roman" panose="02020603050405020304" pitchFamily="18" charset="0"/>
              </a:rPr>
              <a:t>Grafik</a:t>
            </a:r>
            <a:endParaRPr lang="id-ID" sz="13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Acc_X</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Sheet1!$J$5:$J$24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Sheet1!$L$5:$L$24</c:f>
              <c:numCache>
                <c:formatCode>0.00</c:formatCode>
                <c:ptCount val="20"/>
                <c:pt idx="0">
                  <c:v>-0.69</c:v>
                </c:pt>
                <c:pt idx="1">
                  <c:v>-0.76</c:v>
                </c:pt>
                <c:pt idx="2">
                  <c:v>-0.69</c:v>
                </c:pt>
                <c:pt idx="3">
                  <c:v>-0.68</c:v>
                </c:pt>
                <c:pt idx="4">
                  <c:v>-0.67</c:v>
                </c:pt>
                <c:pt idx="5">
                  <c:v>-0.66</c:v>
                </c:pt>
                <c:pt idx="6">
                  <c:v>-0.67</c:v>
                </c:pt>
                <c:pt idx="7">
                  <c:v>-0.68</c:v>
                </c:pt>
                <c:pt idx="8">
                  <c:v>-0.64</c:v>
                </c:pt>
                <c:pt idx="9">
                  <c:v>-0.66</c:v>
                </c:pt>
                <c:pt idx="10">
                  <c:v>-0.66</c:v>
                </c:pt>
                <c:pt idx="11">
                  <c:v>-0.62</c:v>
                </c:pt>
                <c:pt idx="12">
                  <c:v>-0.71</c:v>
                </c:pt>
                <c:pt idx="13">
                  <c:v>-0.65</c:v>
                </c:pt>
                <c:pt idx="14">
                  <c:v>-0.64</c:v>
                </c:pt>
                <c:pt idx="15">
                  <c:v>-0.67</c:v>
                </c:pt>
                <c:pt idx="16">
                  <c:v>-0.66</c:v>
                </c:pt>
                <c:pt idx="17">
                  <c:v>-0.68</c:v>
                </c:pt>
                <c:pt idx="18">
                  <c:v>-0.66</c:v>
                </c:pt>
                <c:pt idx="19">
                  <c:v>-0.72</c:v>
                </c:pt>
              </c:numCache>
            </c:numRef>
          </c:yVal>
          <c:smooth val="1"/>
          <c:extLst>
            <c:ext xmlns:c16="http://schemas.microsoft.com/office/drawing/2014/chart" uri="{C3380CC4-5D6E-409C-BE32-E72D297353CC}">
              <c16:uniqueId val="{00000000-AEF9-423D-86F8-C648D30448AD}"/>
            </c:ext>
          </c:extLst>
        </c:ser>
        <c:ser>
          <c:idx val="1"/>
          <c:order val="1"/>
          <c:tx>
            <c:v>Acc_Y</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Sheet1!$J$5:$J$24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Sheet1!$M$5:$M$24</c:f>
              <c:numCache>
                <c:formatCode>General</c:formatCode>
                <c:ptCount val="20"/>
                <c:pt idx="0">
                  <c:v>-2.37</c:v>
                </c:pt>
                <c:pt idx="1">
                  <c:v>-2.4</c:v>
                </c:pt>
                <c:pt idx="2">
                  <c:v>-2.39</c:v>
                </c:pt>
                <c:pt idx="3">
                  <c:v>-2.4300000000000002</c:v>
                </c:pt>
                <c:pt idx="4">
                  <c:v>-2.4300000000000002</c:v>
                </c:pt>
                <c:pt idx="5">
                  <c:v>-2.41</c:v>
                </c:pt>
                <c:pt idx="6">
                  <c:v>-2.4</c:v>
                </c:pt>
                <c:pt idx="7">
                  <c:v>-2.4</c:v>
                </c:pt>
                <c:pt idx="8">
                  <c:v>-2.39</c:v>
                </c:pt>
                <c:pt idx="9">
                  <c:v>-2.39</c:v>
                </c:pt>
                <c:pt idx="10">
                  <c:v>-2.42</c:v>
                </c:pt>
                <c:pt idx="11">
                  <c:v>-2.4500000000000002</c:v>
                </c:pt>
                <c:pt idx="12">
                  <c:v>-2.37</c:v>
                </c:pt>
                <c:pt idx="13">
                  <c:v>-2.4</c:v>
                </c:pt>
                <c:pt idx="14">
                  <c:v>-2.41</c:v>
                </c:pt>
                <c:pt idx="15">
                  <c:v>-2.42</c:v>
                </c:pt>
                <c:pt idx="16">
                  <c:v>-2.41</c:v>
                </c:pt>
                <c:pt idx="17">
                  <c:v>-2.42</c:v>
                </c:pt>
                <c:pt idx="18">
                  <c:v>-2.41</c:v>
                </c:pt>
                <c:pt idx="19">
                  <c:v>-2.42</c:v>
                </c:pt>
              </c:numCache>
            </c:numRef>
          </c:yVal>
          <c:smooth val="1"/>
          <c:extLst>
            <c:ext xmlns:c16="http://schemas.microsoft.com/office/drawing/2014/chart" uri="{C3380CC4-5D6E-409C-BE32-E72D297353CC}">
              <c16:uniqueId val="{00000001-AEF9-423D-86F8-C648D30448AD}"/>
            </c:ext>
          </c:extLst>
        </c:ser>
        <c:ser>
          <c:idx val="2"/>
          <c:order val="2"/>
          <c:tx>
            <c:v>Acc_Z</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Sheet1!$J$5:$J$24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Sheet1!$N$5:$N$24</c:f>
              <c:numCache>
                <c:formatCode>General</c:formatCode>
                <c:ptCount val="20"/>
                <c:pt idx="0">
                  <c:v>9.8699999999999992</c:v>
                </c:pt>
                <c:pt idx="1">
                  <c:v>10.02</c:v>
                </c:pt>
                <c:pt idx="2">
                  <c:v>10</c:v>
                </c:pt>
                <c:pt idx="3">
                  <c:v>9.9499999999999993</c:v>
                </c:pt>
                <c:pt idx="4">
                  <c:v>9.9499999999999993</c:v>
                </c:pt>
                <c:pt idx="5">
                  <c:v>9.94</c:v>
                </c:pt>
                <c:pt idx="6">
                  <c:v>9.89</c:v>
                </c:pt>
                <c:pt idx="7">
                  <c:v>10.01</c:v>
                </c:pt>
                <c:pt idx="8">
                  <c:v>9.9700000000000006</c:v>
                </c:pt>
                <c:pt idx="9">
                  <c:v>9.9700000000000006</c:v>
                </c:pt>
                <c:pt idx="10">
                  <c:v>9.91</c:v>
                </c:pt>
                <c:pt idx="11">
                  <c:v>9.98</c:v>
                </c:pt>
                <c:pt idx="12">
                  <c:v>9.98</c:v>
                </c:pt>
                <c:pt idx="13">
                  <c:v>10</c:v>
                </c:pt>
                <c:pt idx="14">
                  <c:v>10.01</c:v>
                </c:pt>
                <c:pt idx="15">
                  <c:v>9.9</c:v>
                </c:pt>
                <c:pt idx="16">
                  <c:v>9.9</c:v>
                </c:pt>
                <c:pt idx="17">
                  <c:v>9.93</c:v>
                </c:pt>
                <c:pt idx="18">
                  <c:v>9.94</c:v>
                </c:pt>
                <c:pt idx="19">
                  <c:v>10</c:v>
                </c:pt>
              </c:numCache>
            </c:numRef>
          </c:yVal>
          <c:smooth val="1"/>
          <c:extLst>
            <c:ext xmlns:c16="http://schemas.microsoft.com/office/drawing/2014/chart" uri="{C3380CC4-5D6E-409C-BE32-E72D297353CC}">
              <c16:uniqueId val="{00000002-AEF9-423D-86F8-C648D30448AD}"/>
            </c:ext>
          </c:extLst>
        </c:ser>
        <c:dLbls>
          <c:showLegendKey val="0"/>
          <c:showVal val="0"/>
          <c:showCatName val="0"/>
          <c:showSerName val="0"/>
          <c:showPercent val="0"/>
          <c:showBubbleSize val="0"/>
        </c:dLbls>
        <c:axId val="347229976"/>
        <c:axId val="347230368"/>
      </c:scatterChart>
      <c:valAx>
        <c:axId val="347229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230368"/>
        <c:crosses val="autoZero"/>
        <c:crossBetween val="midCat"/>
      </c:valAx>
      <c:valAx>
        <c:axId val="347230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2299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d-ID" sz="1300">
                <a:latin typeface="Times New Roman" panose="02020603050405020304" pitchFamily="18" charset="0"/>
                <a:cs typeface="Times New Roman" panose="02020603050405020304" pitchFamily="18" charset="0"/>
              </a:rPr>
              <a:t>Grafik</a:t>
            </a:r>
            <a:r>
              <a:rPr lang="id-ID" sz="1300" baseline="0">
                <a:latin typeface="Times New Roman" panose="02020603050405020304" pitchFamily="18" charset="0"/>
                <a:cs typeface="Times New Roman" panose="02020603050405020304" pitchFamily="18" charset="0"/>
              </a:rPr>
              <a:t> Objek Bergerak</a:t>
            </a:r>
            <a:endParaRPr lang="id-ID" sz="13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Acc_X</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Sheet1!$P$5:$P$24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Sheet1!$I$49:$I$68</c:f>
              <c:numCache>
                <c:formatCode>0.00</c:formatCode>
                <c:ptCount val="20"/>
                <c:pt idx="0">
                  <c:v>-0.96</c:v>
                </c:pt>
                <c:pt idx="1">
                  <c:v>-0.7</c:v>
                </c:pt>
                <c:pt idx="2">
                  <c:v>-0.98</c:v>
                </c:pt>
                <c:pt idx="3">
                  <c:v>-0.11</c:v>
                </c:pt>
                <c:pt idx="4">
                  <c:v>-0.82</c:v>
                </c:pt>
                <c:pt idx="5">
                  <c:v>-5.71</c:v>
                </c:pt>
                <c:pt idx="6">
                  <c:v>0.33</c:v>
                </c:pt>
                <c:pt idx="7">
                  <c:v>-0.9</c:v>
                </c:pt>
                <c:pt idx="8">
                  <c:v>-0.78</c:v>
                </c:pt>
                <c:pt idx="9">
                  <c:v>-3.01</c:v>
                </c:pt>
                <c:pt idx="10">
                  <c:v>-0.61</c:v>
                </c:pt>
                <c:pt idx="11">
                  <c:v>-6.91</c:v>
                </c:pt>
                <c:pt idx="12">
                  <c:v>-0.94</c:v>
                </c:pt>
                <c:pt idx="13">
                  <c:v>0.19</c:v>
                </c:pt>
                <c:pt idx="14">
                  <c:v>-5.69</c:v>
                </c:pt>
                <c:pt idx="15">
                  <c:v>2.68</c:v>
                </c:pt>
                <c:pt idx="16">
                  <c:v>-0.88</c:v>
                </c:pt>
                <c:pt idx="17">
                  <c:v>-0.86</c:v>
                </c:pt>
                <c:pt idx="18">
                  <c:v>-2.4300000000000002</c:v>
                </c:pt>
                <c:pt idx="19">
                  <c:v>-0.88</c:v>
                </c:pt>
              </c:numCache>
            </c:numRef>
          </c:yVal>
          <c:smooth val="1"/>
          <c:extLst>
            <c:ext xmlns:c16="http://schemas.microsoft.com/office/drawing/2014/chart" uri="{C3380CC4-5D6E-409C-BE32-E72D297353CC}">
              <c16:uniqueId val="{00000000-C2F6-4167-98D7-A7A796A2DEFC}"/>
            </c:ext>
          </c:extLst>
        </c:ser>
        <c:ser>
          <c:idx val="1"/>
          <c:order val="1"/>
          <c:tx>
            <c:v>Acc_Y</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Sheet1!$P$5:$P$24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Sheet1!$J$49:$J$68</c:f>
              <c:numCache>
                <c:formatCode>General</c:formatCode>
                <c:ptCount val="20"/>
                <c:pt idx="0">
                  <c:v>-2.16</c:v>
                </c:pt>
                <c:pt idx="1">
                  <c:v>-1.74</c:v>
                </c:pt>
                <c:pt idx="2">
                  <c:v>-2.15</c:v>
                </c:pt>
                <c:pt idx="3">
                  <c:v>-6.51</c:v>
                </c:pt>
                <c:pt idx="4">
                  <c:v>-2.17</c:v>
                </c:pt>
                <c:pt idx="5">
                  <c:v>3.32</c:v>
                </c:pt>
                <c:pt idx="6">
                  <c:v>-2.4700000000000002</c:v>
                </c:pt>
                <c:pt idx="7">
                  <c:v>-2.78</c:v>
                </c:pt>
                <c:pt idx="8">
                  <c:v>-2.17</c:v>
                </c:pt>
                <c:pt idx="9">
                  <c:v>-3.08</c:v>
                </c:pt>
                <c:pt idx="10">
                  <c:v>-2.85</c:v>
                </c:pt>
                <c:pt idx="11">
                  <c:v>-2.66</c:v>
                </c:pt>
                <c:pt idx="12">
                  <c:v>-2.0499999999999998</c:v>
                </c:pt>
                <c:pt idx="13">
                  <c:v>-6.02</c:v>
                </c:pt>
                <c:pt idx="14">
                  <c:v>-3.22</c:v>
                </c:pt>
                <c:pt idx="15">
                  <c:v>1.01</c:v>
                </c:pt>
                <c:pt idx="16">
                  <c:v>-2.15</c:v>
                </c:pt>
                <c:pt idx="17">
                  <c:v>-2.2000000000000002</c:v>
                </c:pt>
                <c:pt idx="18">
                  <c:v>-3.12</c:v>
                </c:pt>
                <c:pt idx="19">
                  <c:v>-2.16</c:v>
                </c:pt>
              </c:numCache>
            </c:numRef>
          </c:yVal>
          <c:smooth val="1"/>
          <c:extLst>
            <c:ext xmlns:c16="http://schemas.microsoft.com/office/drawing/2014/chart" uri="{C3380CC4-5D6E-409C-BE32-E72D297353CC}">
              <c16:uniqueId val="{00000001-C2F6-4167-98D7-A7A796A2DEFC}"/>
            </c:ext>
          </c:extLst>
        </c:ser>
        <c:ser>
          <c:idx val="2"/>
          <c:order val="2"/>
          <c:tx>
            <c:v>Acc_Z</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Sheet1!$P$5:$P$24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Sheet1!$K$49:$K$68</c:f>
              <c:numCache>
                <c:formatCode>General</c:formatCode>
                <c:ptCount val="20"/>
                <c:pt idx="0">
                  <c:v>9.9700000000000006</c:v>
                </c:pt>
                <c:pt idx="1">
                  <c:v>9.9499999999999993</c:v>
                </c:pt>
                <c:pt idx="2">
                  <c:v>9.9600000000000009</c:v>
                </c:pt>
                <c:pt idx="3">
                  <c:v>9.7799999999999994</c:v>
                </c:pt>
                <c:pt idx="4">
                  <c:v>9.9600000000000009</c:v>
                </c:pt>
                <c:pt idx="5">
                  <c:v>12.23</c:v>
                </c:pt>
                <c:pt idx="6">
                  <c:v>9.73</c:v>
                </c:pt>
                <c:pt idx="7">
                  <c:v>10.29</c:v>
                </c:pt>
                <c:pt idx="8">
                  <c:v>9.9499999999999993</c:v>
                </c:pt>
                <c:pt idx="9">
                  <c:v>9.7100000000000009</c:v>
                </c:pt>
                <c:pt idx="10">
                  <c:v>10.4</c:v>
                </c:pt>
                <c:pt idx="11">
                  <c:v>8.61</c:v>
                </c:pt>
                <c:pt idx="12">
                  <c:v>9.98</c:v>
                </c:pt>
                <c:pt idx="13">
                  <c:v>9.3000000000000007</c:v>
                </c:pt>
                <c:pt idx="14">
                  <c:v>10.24</c:v>
                </c:pt>
                <c:pt idx="15">
                  <c:v>8.85</c:v>
                </c:pt>
                <c:pt idx="16">
                  <c:v>9.93</c:v>
                </c:pt>
                <c:pt idx="17">
                  <c:v>9.92</c:v>
                </c:pt>
                <c:pt idx="18">
                  <c:v>9.73</c:v>
                </c:pt>
                <c:pt idx="19">
                  <c:v>10</c:v>
                </c:pt>
              </c:numCache>
            </c:numRef>
          </c:yVal>
          <c:smooth val="1"/>
          <c:extLst>
            <c:ext xmlns:c16="http://schemas.microsoft.com/office/drawing/2014/chart" uri="{C3380CC4-5D6E-409C-BE32-E72D297353CC}">
              <c16:uniqueId val="{00000002-C2F6-4167-98D7-A7A796A2DEFC}"/>
            </c:ext>
          </c:extLst>
        </c:ser>
        <c:dLbls>
          <c:showLegendKey val="0"/>
          <c:showVal val="0"/>
          <c:showCatName val="0"/>
          <c:showSerName val="0"/>
          <c:showPercent val="0"/>
          <c:showBubbleSize val="0"/>
        </c:dLbls>
        <c:axId val="497980368"/>
        <c:axId val="497990168"/>
      </c:scatterChart>
      <c:valAx>
        <c:axId val="497980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990168"/>
        <c:crosses val="autoZero"/>
        <c:crossBetween val="midCat"/>
      </c:valAx>
      <c:valAx>
        <c:axId val="4979901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9803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d-ID">
                <a:latin typeface="Times New Roman" panose="02020603050405020304" pitchFamily="18" charset="0"/>
                <a:cs typeface="Times New Roman" panose="02020603050405020304" pitchFamily="18" charset="0"/>
              </a:rPr>
              <a:t>Error Data Berdasarkan</a:t>
            </a:r>
            <a:r>
              <a:rPr lang="id-ID" baseline="0">
                <a:latin typeface="Times New Roman" panose="02020603050405020304" pitchFamily="18" charset="0"/>
                <a:cs typeface="Times New Roman" panose="02020603050405020304" pitchFamily="18" charset="0"/>
              </a:rPr>
              <a:t> Nilai Gain</a:t>
            </a:r>
            <a:endParaRPr lang="id-ID">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K=2.5</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Sheet1!$H$60:$H$69</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Sheet1!$I$60:$I$69</c:f>
              <c:numCache>
                <c:formatCode>General</c:formatCode>
                <c:ptCount val="10"/>
                <c:pt idx="0">
                  <c:v>1.8663270999999999E-2</c:v>
                </c:pt>
                <c:pt idx="1">
                  <c:v>1.8662254E-2</c:v>
                </c:pt>
                <c:pt idx="2">
                  <c:v>1.8661917E-2</c:v>
                </c:pt>
                <c:pt idx="3">
                  <c:v>1.8661836000000001E-2</c:v>
                </c:pt>
                <c:pt idx="4">
                  <c:v>1.8661852E-2</c:v>
                </c:pt>
                <c:pt idx="5">
                  <c:v>1.8662092000000002E-2</c:v>
                </c:pt>
                <c:pt idx="6">
                  <c:v>1.8664440000000001E-2</c:v>
                </c:pt>
                <c:pt idx="7">
                  <c:v>1.8670744999999999E-2</c:v>
                </c:pt>
                <c:pt idx="8">
                  <c:v>1.9537094000000001E-2</c:v>
                </c:pt>
                <c:pt idx="9">
                  <c:v>1.9566586E-2</c:v>
                </c:pt>
              </c:numCache>
            </c:numRef>
          </c:yVal>
          <c:smooth val="1"/>
          <c:extLst>
            <c:ext xmlns:c16="http://schemas.microsoft.com/office/drawing/2014/chart" uri="{C3380CC4-5D6E-409C-BE32-E72D297353CC}">
              <c16:uniqueId val="{00000000-1615-4CF9-BCC3-6F932B76BC0D}"/>
            </c:ext>
          </c:extLst>
        </c:ser>
        <c:ser>
          <c:idx val="1"/>
          <c:order val="1"/>
          <c:tx>
            <c:v>K= 10</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Sheet1!$H$60:$H$69</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Sheet1!$J$60:$J$69</c:f>
              <c:numCache>
                <c:formatCode>General</c:formatCode>
                <c:ptCount val="10"/>
                <c:pt idx="0">
                  <c:v>1.3982111E-2</c:v>
                </c:pt>
                <c:pt idx="1">
                  <c:v>1.4037733E-2</c:v>
                </c:pt>
                <c:pt idx="2">
                  <c:v>1.3431301E-2</c:v>
                </c:pt>
                <c:pt idx="3">
                  <c:v>1.4116393E-2</c:v>
                </c:pt>
                <c:pt idx="4">
                  <c:v>1.3480791000000001E-2</c:v>
                </c:pt>
                <c:pt idx="5">
                  <c:v>1.3480791000000001E-2</c:v>
                </c:pt>
                <c:pt idx="6">
                  <c:v>1.3480791000000001E-2</c:v>
                </c:pt>
                <c:pt idx="7">
                  <c:v>1.3455704000000001E-2</c:v>
                </c:pt>
                <c:pt idx="8">
                  <c:v>1.3418899999999999E-2</c:v>
                </c:pt>
                <c:pt idx="9">
                  <c:v>1.3369717999999999E-2</c:v>
                </c:pt>
              </c:numCache>
            </c:numRef>
          </c:yVal>
          <c:smooth val="1"/>
          <c:extLst>
            <c:ext xmlns:c16="http://schemas.microsoft.com/office/drawing/2014/chart" uri="{C3380CC4-5D6E-409C-BE32-E72D297353CC}">
              <c16:uniqueId val="{00000001-1615-4CF9-BCC3-6F932B76BC0D}"/>
            </c:ext>
          </c:extLst>
        </c:ser>
        <c:ser>
          <c:idx val="2"/>
          <c:order val="2"/>
          <c:tx>
            <c:v>K=25</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Sheet1!$H$60:$H$69</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Sheet1!$K$60:$K$69</c:f>
              <c:numCache>
                <c:formatCode>General</c:formatCode>
                <c:ptCount val="10"/>
                <c:pt idx="0">
                  <c:v>3.3580540000000001E-3</c:v>
                </c:pt>
                <c:pt idx="1">
                  <c:v>3.3554370000000002E-3</c:v>
                </c:pt>
                <c:pt idx="2">
                  <c:v>3.3554370000000002E-3</c:v>
                </c:pt>
                <c:pt idx="3">
                  <c:v>3.3708499999999999E-3</c:v>
                </c:pt>
                <c:pt idx="4">
                  <c:v>4.2240289999999998E-3</c:v>
                </c:pt>
                <c:pt idx="5">
                  <c:v>4.2301220000000002E-3</c:v>
                </c:pt>
                <c:pt idx="6">
                  <c:v>4.2521970000000001E-3</c:v>
                </c:pt>
                <c:pt idx="7">
                  <c:v>4.260911E-3</c:v>
                </c:pt>
                <c:pt idx="8">
                  <c:v>4.2655119999999999E-3</c:v>
                </c:pt>
                <c:pt idx="9">
                  <c:v>4.260911E-3</c:v>
                </c:pt>
              </c:numCache>
            </c:numRef>
          </c:yVal>
          <c:smooth val="1"/>
          <c:extLst>
            <c:ext xmlns:c16="http://schemas.microsoft.com/office/drawing/2014/chart" uri="{C3380CC4-5D6E-409C-BE32-E72D297353CC}">
              <c16:uniqueId val="{00000002-1615-4CF9-BCC3-6F932B76BC0D}"/>
            </c:ext>
          </c:extLst>
        </c:ser>
        <c:dLbls>
          <c:showLegendKey val="0"/>
          <c:showVal val="0"/>
          <c:showCatName val="0"/>
          <c:showSerName val="0"/>
          <c:showPercent val="0"/>
          <c:showBubbleSize val="0"/>
        </c:dLbls>
        <c:axId val="347919304"/>
        <c:axId val="347923616"/>
      </c:scatterChart>
      <c:valAx>
        <c:axId val="347919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d-ID" sz="1100">
                    <a:latin typeface="Times New Roman" panose="02020603050405020304" pitchFamily="18" charset="0"/>
                    <a:cs typeface="Times New Roman" panose="02020603050405020304" pitchFamily="18" charset="0"/>
                  </a:rPr>
                  <a:t>Pengujian</a:t>
                </a:r>
                <a:r>
                  <a:rPr lang="id-ID" sz="1100" baseline="0">
                    <a:latin typeface="Times New Roman" panose="02020603050405020304" pitchFamily="18" charset="0"/>
                    <a:cs typeface="Times New Roman" panose="02020603050405020304" pitchFamily="18" charset="0"/>
                  </a:rPr>
                  <a:t> ke -</a:t>
                </a:r>
                <a:endParaRPr lang="id-ID" sz="11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923616"/>
        <c:crosses val="autoZero"/>
        <c:crossBetween val="midCat"/>
      </c:valAx>
      <c:valAx>
        <c:axId val="347923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d-ID">
                    <a:latin typeface="Times New Roman" panose="02020603050405020304" pitchFamily="18" charset="0"/>
                    <a:cs typeface="Times New Roman" panose="02020603050405020304" pitchFamily="18" charset="0"/>
                  </a:rPr>
                  <a:t>Error</a:t>
                </a:r>
                <a:r>
                  <a:rPr lang="id-ID" baseline="0">
                    <a:latin typeface="Times New Roman" panose="02020603050405020304" pitchFamily="18" charset="0"/>
                    <a:cs typeface="Times New Roman" panose="02020603050405020304" pitchFamily="18" charset="0"/>
                  </a:rPr>
                  <a:t> </a:t>
                </a:r>
                <a:r>
                  <a:rPr lang="id-ID" sz="1100" baseline="0">
                    <a:latin typeface="Times New Roman" panose="02020603050405020304" pitchFamily="18" charset="0"/>
                    <a:cs typeface="Times New Roman" panose="02020603050405020304" pitchFamily="18" charset="0"/>
                  </a:rPr>
                  <a:t>(</a:t>
                </a:r>
                <a:r>
                  <a:rPr lang="id-ID" baseline="0">
                    <a:latin typeface="Times New Roman" panose="02020603050405020304" pitchFamily="18" charset="0"/>
                    <a:cs typeface="Times New Roman" panose="02020603050405020304" pitchFamily="18" charset="0"/>
                  </a:rPr>
                  <a:t>Km)</a:t>
                </a:r>
                <a:endParaRPr lang="id-ID">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91930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268C6-367B-4E46-9B35-0C29F792E6C0}" type="datetimeFigureOut">
              <a:rPr lang="en-ID" smtClean="0"/>
              <a:t>21/06/2024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24799-C52F-407A-A3CA-41046AEC45EE}" type="slidenum">
              <a:rPr lang="en-ID" smtClean="0"/>
              <a:t>‹#›</a:t>
            </a:fld>
            <a:endParaRPr lang="en-ID"/>
          </a:p>
        </p:txBody>
      </p:sp>
    </p:spTree>
    <p:extLst>
      <p:ext uri="{BB962C8B-B14F-4D97-AF65-F5344CB8AC3E}">
        <p14:creationId xmlns:p14="http://schemas.microsoft.com/office/powerpoint/2010/main" val="340669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034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80" r:id="rId14"/>
    <p:sldLayoutId id="214748367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B753C9B-8AB1-4F60-A333-9A055A1358E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241" r="1241"/>
          <a:stretch>
            <a:fillRect/>
          </a:stretch>
        </p:blipFill>
        <p:spPr/>
      </p:pic>
      <p:sp>
        <p:nvSpPr>
          <p:cNvPr id="14" name="TextBox 13">
            <a:extLst>
              <a:ext uri="{FF2B5EF4-FFF2-40B4-BE49-F238E27FC236}">
                <a16:creationId xmlns:a16="http://schemas.microsoft.com/office/drawing/2014/main" id="{3A0F0CE4-1AA4-4781-A459-F01954AE5FAA}"/>
              </a:ext>
            </a:extLst>
          </p:cNvPr>
          <p:cNvSpPr txBox="1">
            <a:spLocks/>
          </p:cNvSpPr>
          <p:nvPr/>
        </p:nvSpPr>
        <p:spPr>
          <a:xfrm>
            <a:off x="5142067" y="2830479"/>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a:extLst>
              <a:ext uri="{FF2B5EF4-FFF2-40B4-BE49-F238E27FC236}">
                <a16:creationId xmlns:a16="http://schemas.microsoft.com/office/drawing/2014/main" id="{5936A26A-2E3A-47AE-954E-9DF5BBE68113}"/>
              </a:ext>
            </a:extLst>
          </p:cNvPr>
          <p:cNvSpPr txBox="1">
            <a:spLocks/>
          </p:cNvSpPr>
          <p:nvPr/>
        </p:nvSpPr>
        <p:spPr>
          <a:xfrm rot="10800000">
            <a:off x="11419377" y="5012336"/>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6" name="Text Placeholder 1">
            <a:extLst>
              <a:ext uri="{FF2B5EF4-FFF2-40B4-BE49-F238E27FC236}">
                <a16:creationId xmlns:a16="http://schemas.microsoft.com/office/drawing/2014/main" id="{00679DC6-FE1A-482B-90BA-0C89B207A6B2}"/>
              </a:ext>
            </a:extLst>
          </p:cNvPr>
          <p:cNvSpPr txBox="1">
            <a:spLocks/>
          </p:cNvSpPr>
          <p:nvPr/>
        </p:nvSpPr>
        <p:spPr>
          <a:xfrm>
            <a:off x="5751667" y="6141409"/>
            <a:ext cx="2615596"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sz="2000" dirty="0"/>
              <a:t>PRESENTATION</a:t>
            </a:r>
          </a:p>
        </p:txBody>
      </p:sp>
      <p:sp>
        <p:nvSpPr>
          <p:cNvPr id="17" name="Text Placeholder 1">
            <a:extLst>
              <a:ext uri="{FF2B5EF4-FFF2-40B4-BE49-F238E27FC236}">
                <a16:creationId xmlns:a16="http://schemas.microsoft.com/office/drawing/2014/main" id="{DE75FCF7-AF4B-42AF-B16E-A23B01A44B88}"/>
              </a:ext>
            </a:extLst>
          </p:cNvPr>
          <p:cNvSpPr txBox="1">
            <a:spLocks/>
          </p:cNvSpPr>
          <p:nvPr/>
        </p:nvSpPr>
        <p:spPr>
          <a:xfrm>
            <a:off x="5652655" y="3785376"/>
            <a:ext cx="6535656" cy="1160858"/>
          </a:xfrm>
          <a:prstGeom prst="rect">
            <a:avLst/>
          </a:prstGeom>
          <a:solidFill>
            <a:schemeClr val="bg1"/>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b="1" i="1" dirty="0"/>
          </a:p>
          <a:p>
            <a:pPr marL="0" indent="0" algn="r">
              <a:buNone/>
            </a:pPr>
            <a:r>
              <a:rPr lang="en-US" b="1" i="1" dirty="0"/>
              <a:t>TITLE OF PRESENTATION</a:t>
            </a:r>
            <a:endParaRPr lang="id-ID" dirty="0"/>
          </a:p>
          <a:p>
            <a:pPr marL="0" indent="0">
              <a:buNone/>
            </a:pPr>
            <a:endParaRPr lang="id-ID" dirty="0">
              <a:solidFill>
                <a:schemeClr val="tx1">
                  <a:lumMod val="75000"/>
                  <a:lumOff val="25000"/>
                </a:schemeClr>
              </a:solidFill>
              <a:ea typeface="Adobe Gothic Std B" panose="020B0800000000000000" pitchFamily="34" charset="-128"/>
              <a:cs typeface="Times New Roman" panose="02020603050405020304" pitchFamily="18" charset="0"/>
            </a:endParaRPr>
          </a:p>
        </p:txBody>
      </p:sp>
      <p:pic>
        <p:nvPicPr>
          <p:cNvPr id="11" name="Picture 10">
            <a:extLst>
              <a:ext uri="{FF2B5EF4-FFF2-40B4-BE49-F238E27FC236}">
                <a16:creationId xmlns:a16="http://schemas.microsoft.com/office/drawing/2014/main" id="{E5F609B5-9D34-4EF0-B7D5-C640522014E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092630" y="1161220"/>
            <a:ext cx="2643640" cy="1696567"/>
          </a:xfrm>
          <a:prstGeom prst="diamond">
            <a:avLst/>
          </a:prstGeom>
        </p:spPr>
      </p:pic>
      <p:sp>
        <p:nvSpPr>
          <p:cNvPr id="12" name="TextBox 11">
            <a:extLst>
              <a:ext uri="{FF2B5EF4-FFF2-40B4-BE49-F238E27FC236}">
                <a16:creationId xmlns:a16="http://schemas.microsoft.com/office/drawing/2014/main" id="{8AE2496D-97A1-4A97-813D-95364108B5C1}"/>
              </a:ext>
            </a:extLst>
          </p:cNvPr>
          <p:cNvSpPr txBox="1"/>
          <p:nvPr/>
        </p:nvSpPr>
        <p:spPr>
          <a:xfrm>
            <a:off x="7951395" y="5130900"/>
            <a:ext cx="3358495" cy="461665"/>
          </a:xfrm>
          <a:prstGeom prst="rect">
            <a:avLst/>
          </a:prstGeom>
          <a:noFill/>
        </p:spPr>
        <p:txBody>
          <a:bodyPr wrap="square" rtlCol="0" anchor="ctr">
            <a:spAutoFit/>
          </a:bodyPr>
          <a:lstStyle/>
          <a:p>
            <a:pPr algn="r"/>
            <a:r>
              <a:rPr lang="en-US" sz="2400" dirty="0">
                <a:solidFill>
                  <a:schemeClr val="bg1"/>
                </a:solidFill>
              </a:rPr>
              <a:t>Author</a:t>
            </a:r>
          </a:p>
        </p:txBody>
      </p:sp>
      <p:sp>
        <p:nvSpPr>
          <p:cNvPr id="18" name="TextBox 17">
            <a:extLst>
              <a:ext uri="{FF2B5EF4-FFF2-40B4-BE49-F238E27FC236}">
                <a16:creationId xmlns:a16="http://schemas.microsoft.com/office/drawing/2014/main" id="{B5BA651E-DC3C-412A-93CB-2AA4E5D2CBEC}"/>
              </a:ext>
            </a:extLst>
          </p:cNvPr>
          <p:cNvSpPr txBox="1"/>
          <p:nvPr/>
        </p:nvSpPr>
        <p:spPr>
          <a:xfrm>
            <a:off x="344556" y="5910576"/>
            <a:ext cx="3591339" cy="461665"/>
          </a:xfrm>
          <a:prstGeom prst="rect">
            <a:avLst/>
          </a:prstGeom>
          <a:noFill/>
        </p:spPr>
        <p:txBody>
          <a:bodyPr wrap="square" rtlCol="0" anchor="ctr">
            <a:spAutoFit/>
          </a:bodyPr>
          <a:lstStyle/>
          <a:p>
            <a:r>
              <a:rPr lang="en-US" sz="2400" dirty="0">
                <a:solidFill>
                  <a:schemeClr val="tx1">
                    <a:lumMod val="65000"/>
                    <a:lumOff val="35000"/>
                  </a:schemeClr>
                </a:solidFill>
              </a:rPr>
              <a:t>Supervisor : </a:t>
            </a:r>
          </a:p>
        </p:txBody>
      </p:sp>
      <p:pic>
        <p:nvPicPr>
          <p:cNvPr id="19" name="Picture 18">
            <a:extLst>
              <a:ext uri="{FF2B5EF4-FFF2-40B4-BE49-F238E27FC236}">
                <a16:creationId xmlns:a16="http://schemas.microsoft.com/office/drawing/2014/main" id="{F3A5BB5B-6C1A-4E37-8680-EE6AB6E1B95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414450" y="38059"/>
            <a:ext cx="2643640" cy="1696568"/>
          </a:xfrm>
          <a:prstGeom prst="diamond">
            <a:avLst/>
          </a:prstGeom>
        </p:spPr>
      </p:pic>
      <p:sp>
        <p:nvSpPr>
          <p:cNvPr id="2" name="Rectangle 1">
            <a:extLst>
              <a:ext uri="{FF2B5EF4-FFF2-40B4-BE49-F238E27FC236}">
                <a16:creationId xmlns:a16="http://schemas.microsoft.com/office/drawing/2014/main" id="{EE34D024-2C79-5C08-335B-4E5BD37B8D6B}"/>
              </a:ext>
            </a:extLst>
          </p:cNvPr>
          <p:cNvSpPr/>
          <p:nvPr/>
        </p:nvSpPr>
        <p:spPr>
          <a:xfrm>
            <a:off x="249833" y="154912"/>
            <a:ext cx="1902708" cy="20126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 Lembaga</a:t>
            </a:r>
            <a:endParaRPr lang="en-ID" dirty="0"/>
          </a:p>
        </p:txBody>
      </p:sp>
    </p:spTree>
    <p:extLst>
      <p:ext uri="{BB962C8B-B14F-4D97-AF65-F5344CB8AC3E}">
        <p14:creationId xmlns:p14="http://schemas.microsoft.com/office/powerpoint/2010/main" val="174298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36">
            <a:extLst>
              <a:ext uri="{FF2B5EF4-FFF2-40B4-BE49-F238E27FC236}">
                <a16:creationId xmlns:a16="http://schemas.microsoft.com/office/drawing/2014/main" id="{27F000DF-BFA6-471D-A449-E3A554B4A1F1}"/>
              </a:ext>
            </a:extLst>
          </p:cNvPr>
          <p:cNvSpPr/>
          <p:nvPr/>
        </p:nvSpPr>
        <p:spPr>
          <a:xfrm>
            <a:off x="700801" y="154907"/>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CF95D7E7-3C3C-4859-86A3-EC9DC2EAC8E5}"/>
              </a:ext>
            </a:extLst>
          </p:cNvPr>
          <p:cNvSpPr/>
          <p:nvPr/>
        </p:nvSpPr>
        <p:spPr>
          <a:xfrm>
            <a:off x="250912" y="612916"/>
            <a:ext cx="1479085" cy="369332"/>
          </a:xfrm>
          <a:prstGeom prst="rect">
            <a:avLst/>
          </a:prstGeom>
        </p:spPr>
        <p:txBody>
          <a:bodyPr wrap="square">
            <a:spAutoFit/>
          </a:bodyPr>
          <a:lstStyle/>
          <a:p>
            <a:r>
              <a:rPr lang="id-ID" b="1" dirty="0">
                <a:solidFill>
                  <a:schemeClr val="accent5">
                    <a:lumMod val="75000"/>
                  </a:schemeClr>
                </a:solidFill>
                <a:latin typeface="Moon" panose="02000500000000000000" pitchFamily="2" charset="0"/>
              </a:rPr>
              <a:t>Kalman Filter</a:t>
            </a:r>
            <a:endParaRPr lang="en-ID" dirty="0">
              <a:solidFill>
                <a:schemeClr val="accent5">
                  <a:lumMod val="75000"/>
                </a:schemeClr>
              </a:solidFill>
            </a:endParaRPr>
          </a:p>
        </p:txBody>
      </p:sp>
      <p:graphicFrame>
        <p:nvGraphicFramePr>
          <p:cNvPr id="16" name="Chart 15"/>
          <p:cNvGraphicFramePr>
            <a:graphicFrameLocks/>
          </p:cNvGraphicFramePr>
          <p:nvPr>
            <p:extLst>
              <p:ext uri="{D42A27DB-BD31-4B8C-83A1-F6EECF244321}">
                <p14:modId xmlns:p14="http://schemas.microsoft.com/office/powerpoint/2010/main" val="1824462155"/>
              </p:ext>
            </p:extLst>
          </p:nvPr>
        </p:nvGraphicFramePr>
        <p:xfrm>
          <a:off x="700800" y="1177019"/>
          <a:ext cx="10133455" cy="5196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405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A31105-1694-464C-AB82-3EB865AA40A9}"/>
              </a:ext>
            </a:extLst>
          </p:cNvPr>
          <p:cNvSpPr/>
          <p:nvPr/>
        </p:nvSpPr>
        <p:spPr>
          <a:xfrm>
            <a:off x="0" y="0"/>
            <a:ext cx="345881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Rectangle 7">
            <a:extLst>
              <a:ext uri="{FF2B5EF4-FFF2-40B4-BE49-F238E27FC236}">
                <a16:creationId xmlns:a16="http://schemas.microsoft.com/office/drawing/2014/main" id="{265B66A8-4E42-46E5-8A3C-33856700E26E}"/>
              </a:ext>
            </a:extLst>
          </p:cNvPr>
          <p:cNvSpPr/>
          <p:nvPr/>
        </p:nvSpPr>
        <p:spPr>
          <a:xfrm>
            <a:off x="1493624" y="2957433"/>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itle 1">
            <a:extLst>
              <a:ext uri="{FF2B5EF4-FFF2-40B4-BE49-F238E27FC236}">
                <a16:creationId xmlns:a16="http://schemas.microsoft.com/office/drawing/2014/main" id="{7681700A-D438-414B-9443-9CA0F31E24EB}"/>
              </a:ext>
            </a:extLst>
          </p:cNvPr>
          <p:cNvSpPr txBox="1">
            <a:spLocks/>
          </p:cNvSpPr>
          <p:nvPr/>
        </p:nvSpPr>
        <p:spPr>
          <a:xfrm>
            <a:off x="0" y="3429000"/>
            <a:ext cx="3429000" cy="6969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40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rPr>
              <a:t>Analysis</a:t>
            </a:r>
            <a:endParaRPr lang="en-US" sz="40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endParaRPr>
          </a:p>
        </p:txBody>
      </p:sp>
      <p:sp>
        <p:nvSpPr>
          <p:cNvPr id="6" name="Rectangle 5">
            <a:extLst>
              <a:ext uri="{FF2B5EF4-FFF2-40B4-BE49-F238E27FC236}">
                <a16:creationId xmlns:a16="http://schemas.microsoft.com/office/drawing/2014/main" id="{26CE65B3-AE80-4496-9F97-198783ED5D91}"/>
              </a:ext>
            </a:extLst>
          </p:cNvPr>
          <p:cNvSpPr/>
          <p:nvPr/>
        </p:nvSpPr>
        <p:spPr>
          <a:xfrm>
            <a:off x="3593428" y="3105835"/>
            <a:ext cx="6096000" cy="584775"/>
          </a:xfrm>
          <a:prstGeom prst="rect">
            <a:avLst/>
          </a:prstGeom>
        </p:spPr>
        <p:txBody>
          <a:bodyPr>
            <a:spAutoFit/>
          </a:bodyPr>
          <a:lstStyle/>
          <a:p>
            <a:pPr marL="457200" indent="-457200">
              <a:buFont typeface="Arial" panose="020B0604020202020204" pitchFamily="34" charset="0"/>
              <a:buChar char="•"/>
            </a:pPr>
            <a:r>
              <a:rPr lang="id-ID" sz="3200" dirty="0">
                <a:latin typeface="Arial Unicode MS" panose="020B0604020202020204" pitchFamily="34" charset="-128"/>
                <a:ea typeface="Arial Unicode MS" panose="020B0604020202020204" pitchFamily="34" charset="-128"/>
                <a:cs typeface="Arial Unicode MS" panose="020B0604020202020204" pitchFamily="34" charset="-128"/>
              </a:rPr>
              <a:t>GPS &amp; MPU 6050</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9971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36">
            <a:extLst>
              <a:ext uri="{FF2B5EF4-FFF2-40B4-BE49-F238E27FC236}">
                <a16:creationId xmlns:a16="http://schemas.microsoft.com/office/drawing/2014/main" id="{27F000DF-BFA6-471D-A449-E3A554B4A1F1}"/>
              </a:ext>
            </a:extLst>
          </p:cNvPr>
          <p:cNvSpPr/>
          <p:nvPr/>
        </p:nvSpPr>
        <p:spPr>
          <a:xfrm>
            <a:off x="629999" y="18608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CF95D7E7-3C3C-4859-86A3-EC9DC2EAC8E5}"/>
              </a:ext>
            </a:extLst>
          </p:cNvPr>
          <p:cNvSpPr/>
          <p:nvPr/>
        </p:nvSpPr>
        <p:spPr>
          <a:xfrm>
            <a:off x="0" y="644097"/>
            <a:ext cx="1839304" cy="646331"/>
          </a:xfrm>
          <a:prstGeom prst="rect">
            <a:avLst/>
          </a:prstGeom>
        </p:spPr>
        <p:txBody>
          <a:bodyPr wrap="square">
            <a:spAutoFit/>
          </a:bodyPr>
          <a:lstStyle/>
          <a:p>
            <a:pPr algn="ctr"/>
            <a:r>
              <a:rPr lang="id-ID" b="1" dirty="0">
                <a:solidFill>
                  <a:schemeClr val="accent5">
                    <a:lumMod val="75000"/>
                  </a:schemeClr>
                </a:solidFill>
                <a:latin typeface="Moon" panose="02000500000000000000" pitchFamily="2" charset="0"/>
              </a:rPr>
              <a:t>GPS Ublox 6M </a:t>
            </a:r>
            <a:endParaRPr lang="en-US" b="1" dirty="0">
              <a:solidFill>
                <a:schemeClr val="accent5">
                  <a:lumMod val="75000"/>
                </a:schemeClr>
              </a:solidFill>
              <a:latin typeface="Moon" panose="02000500000000000000" pitchFamily="2" charset="0"/>
            </a:endParaRPr>
          </a:p>
          <a:p>
            <a:pPr algn="ctr"/>
            <a:r>
              <a:rPr lang="id-ID" b="1" dirty="0">
                <a:solidFill>
                  <a:schemeClr val="accent5">
                    <a:lumMod val="75000"/>
                  </a:schemeClr>
                </a:solidFill>
                <a:latin typeface="Moon" panose="02000500000000000000" pitchFamily="2" charset="0"/>
              </a:rPr>
              <a:t>&amp; MPU 6050</a:t>
            </a:r>
            <a:endParaRPr lang="en-ID" dirty="0">
              <a:solidFill>
                <a:schemeClr val="accent5">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97031046"/>
              </p:ext>
            </p:extLst>
          </p:nvPr>
        </p:nvGraphicFramePr>
        <p:xfrm>
          <a:off x="1953491" y="1292383"/>
          <a:ext cx="8492836" cy="5429033"/>
        </p:xfrm>
        <a:graphic>
          <a:graphicData uri="http://schemas.openxmlformats.org/drawingml/2006/table">
            <a:tbl>
              <a:tblPr firstRow="1" firstCol="1" bandRow="1">
                <a:tableStyleId>{5C22544A-7EE6-4342-B048-85BDC9FD1C3A}</a:tableStyleId>
              </a:tblPr>
              <a:tblGrid>
                <a:gridCol w="1556157">
                  <a:extLst>
                    <a:ext uri="{9D8B030D-6E8A-4147-A177-3AD203B41FA5}">
                      <a16:colId xmlns:a16="http://schemas.microsoft.com/office/drawing/2014/main" val="20000"/>
                    </a:ext>
                  </a:extLst>
                </a:gridCol>
                <a:gridCol w="1762070">
                  <a:extLst>
                    <a:ext uri="{9D8B030D-6E8A-4147-A177-3AD203B41FA5}">
                      <a16:colId xmlns:a16="http://schemas.microsoft.com/office/drawing/2014/main" val="20001"/>
                    </a:ext>
                  </a:extLst>
                </a:gridCol>
                <a:gridCol w="1762070">
                  <a:extLst>
                    <a:ext uri="{9D8B030D-6E8A-4147-A177-3AD203B41FA5}">
                      <a16:colId xmlns:a16="http://schemas.microsoft.com/office/drawing/2014/main" val="20002"/>
                    </a:ext>
                  </a:extLst>
                </a:gridCol>
                <a:gridCol w="1147469">
                  <a:extLst>
                    <a:ext uri="{9D8B030D-6E8A-4147-A177-3AD203B41FA5}">
                      <a16:colId xmlns:a16="http://schemas.microsoft.com/office/drawing/2014/main" val="20003"/>
                    </a:ext>
                  </a:extLst>
                </a:gridCol>
                <a:gridCol w="1147469">
                  <a:extLst>
                    <a:ext uri="{9D8B030D-6E8A-4147-A177-3AD203B41FA5}">
                      <a16:colId xmlns:a16="http://schemas.microsoft.com/office/drawing/2014/main" val="20004"/>
                    </a:ext>
                  </a:extLst>
                </a:gridCol>
                <a:gridCol w="1117601">
                  <a:extLst>
                    <a:ext uri="{9D8B030D-6E8A-4147-A177-3AD203B41FA5}">
                      <a16:colId xmlns:a16="http://schemas.microsoft.com/office/drawing/2014/main" val="20005"/>
                    </a:ext>
                  </a:extLst>
                </a:gridCol>
              </a:tblGrid>
              <a:tr h="190809">
                <a:tc rowSpan="2">
                  <a:txBody>
                    <a:bodyPr/>
                    <a:lstStyle/>
                    <a:p>
                      <a:pPr marL="6350" indent="-6350" algn="ctr">
                        <a:lnSpc>
                          <a:spcPct val="103000"/>
                        </a:lnSpc>
                        <a:spcAft>
                          <a:spcPts val="0"/>
                        </a:spcAft>
                      </a:pPr>
                      <a:r>
                        <a:rPr lang="id-ID" sz="800" dirty="0">
                          <a:effectLst/>
                        </a:rPr>
                        <a:t>Time</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gridSpan="2">
                  <a:txBody>
                    <a:bodyPr/>
                    <a:lstStyle/>
                    <a:p>
                      <a:pPr marL="6350" indent="-6350" algn="ctr">
                        <a:lnSpc>
                          <a:spcPct val="103000"/>
                        </a:lnSpc>
                        <a:spcAft>
                          <a:spcPts val="0"/>
                        </a:spcAft>
                      </a:pPr>
                      <a:r>
                        <a:rPr lang="id-ID" sz="800">
                          <a:effectLst/>
                        </a:rPr>
                        <a:t>GPS</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hMerge="1">
                  <a:txBody>
                    <a:bodyPr/>
                    <a:lstStyle/>
                    <a:p>
                      <a:endParaRPr lang="id-ID"/>
                    </a:p>
                  </a:txBody>
                  <a:tcPr/>
                </a:tc>
                <a:tc gridSpan="3">
                  <a:txBody>
                    <a:bodyPr/>
                    <a:lstStyle/>
                    <a:p>
                      <a:pPr marL="6350" indent="-6350" algn="ctr">
                        <a:lnSpc>
                          <a:spcPct val="103000"/>
                        </a:lnSpc>
                        <a:spcAft>
                          <a:spcPts val="0"/>
                        </a:spcAft>
                      </a:pPr>
                      <a:r>
                        <a:rPr lang="id-ID" sz="800">
                          <a:effectLst/>
                        </a:rPr>
                        <a:t>Accelerometer</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10000"/>
                  </a:ext>
                </a:extLst>
              </a:tr>
              <a:tr h="329404">
                <a:tc vMerge="1">
                  <a:txBody>
                    <a:bodyPr/>
                    <a:lstStyle/>
                    <a:p>
                      <a:endParaRPr lang="id-ID"/>
                    </a:p>
                  </a:txBody>
                  <a:tcPr/>
                </a:tc>
                <a:tc>
                  <a:txBody>
                    <a:bodyPr/>
                    <a:lstStyle/>
                    <a:p>
                      <a:pPr marL="6350" indent="-6350" algn="ctr">
                        <a:lnSpc>
                          <a:spcPct val="103000"/>
                        </a:lnSpc>
                        <a:spcAft>
                          <a:spcPts val="0"/>
                        </a:spcAft>
                      </a:pPr>
                      <a:r>
                        <a:rPr lang="id-ID" sz="800">
                          <a:effectLst/>
                        </a:rPr>
                        <a:t>Latitude</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Longitude</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AccX</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AccY</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AccZ</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01"/>
                  </a:ext>
                </a:extLst>
              </a:tr>
              <a:tr h="190809">
                <a:tc>
                  <a:txBody>
                    <a:bodyPr/>
                    <a:lstStyle/>
                    <a:p>
                      <a:pPr marL="6350" indent="-6350" algn="ctr">
                        <a:lnSpc>
                          <a:spcPct val="103000"/>
                        </a:lnSpc>
                        <a:spcAft>
                          <a:spcPts val="0"/>
                        </a:spcAft>
                      </a:pPr>
                      <a:r>
                        <a:rPr lang="id-ID" sz="800">
                          <a:effectLst/>
                        </a:rPr>
                        <a:t>10.25.53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-0,74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-0,73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0,38</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02"/>
                  </a:ext>
                </a:extLst>
              </a:tr>
              <a:tr h="190809">
                <a:tc>
                  <a:txBody>
                    <a:bodyPr/>
                    <a:lstStyle/>
                    <a:p>
                      <a:pPr marL="6350" indent="-6350" algn="ctr">
                        <a:lnSpc>
                          <a:spcPct val="103000"/>
                        </a:lnSpc>
                        <a:spcAft>
                          <a:spcPts val="0"/>
                        </a:spcAft>
                      </a:pPr>
                      <a:r>
                        <a:rPr lang="id-ID" sz="800">
                          <a:effectLst/>
                        </a:rPr>
                        <a:t>10.25.54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-0,76</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-0,68</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0,31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03"/>
                  </a:ext>
                </a:extLst>
              </a:tr>
              <a:tr h="190809">
                <a:tc>
                  <a:txBody>
                    <a:bodyPr/>
                    <a:lstStyle/>
                    <a:p>
                      <a:pPr marL="6350" indent="-6350" algn="ctr">
                        <a:lnSpc>
                          <a:spcPct val="103000"/>
                        </a:lnSpc>
                        <a:spcAft>
                          <a:spcPts val="0"/>
                        </a:spcAft>
                      </a:pPr>
                      <a:r>
                        <a:rPr lang="id-ID" sz="800">
                          <a:effectLst/>
                        </a:rPr>
                        <a:t>10.25.55</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-0,77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-0,71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0,43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04"/>
                  </a:ext>
                </a:extLst>
              </a:tr>
              <a:tr h="190809">
                <a:tc>
                  <a:txBody>
                    <a:bodyPr/>
                    <a:lstStyle/>
                    <a:p>
                      <a:pPr marL="6350" indent="-6350" algn="ctr">
                        <a:lnSpc>
                          <a:spcPct val="103000"/>
                        </a:lnSpc>
                        <a:spcAft>
                          <a:spcPts val="0"/>
                        </a:spcAft>
                      </a:pPr>
                      <a:r>
                        <a:rPr lang="id-ID" sz="800">
                          <a:effectLst/>
                        </a:rPr>
                        <a:t>10.25.56</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0,42</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05"/>
                  </a:ext>
                </a:extLst>
              </a:tr>
              <a:tr h="190809">
                <a:tc>
                  <a:txBody>
                    <a:bodyPr/>
                    <a:lstStyle/>
                    <a:p>
                      <a:pPr marL="6350" indent="-6350" algn="ctr">
                        <a:lnSpc>
                          <a:spcPct val="103000"/>
                        </a:lnSpc>
                        <a:spcAft>
                          <a:spcPts val="0"/>
                        </a:spcAft>
                      </a:pPr>
                      <a:r>
                        <a:rPr lang="id-ID" sz="800">
                          <a:effectLst/>
                        </a:rPr>
                        <a:t>10.25.57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3,59103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98,73714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06"/>
                  </a:ext>
                </a:extLst>
              </a:tr>
              <a:tr h="329404">
                <a:tc>
                  <a:txBody>
                    <a:bodyPr/>
                    <a:lstStyle/>
                    <a:p>
                      <a:pPr marL="6350" indent="-6350" algn="ctr">
                        <a:lnSpc>
                          <a:spcPct val="103000"/>
                        </a:lnSpc>
                        <a:spcAft>
                          <a:spcPts val="0"/>
                        </a:spcAft>
                      </a:pPr>
                      <a:r>
                        <a:rPr lang="id-ID" sz="800">
                          <a:effectLst/>
                        </a:rPr>
                        <a:t>10.25.57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dirty="0">
                          <a:effectLst/>
                        </a:rPr>
                        <a:t> </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-0,75</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0,362</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07"/>
                  </a:ext>
                </a:extLst>
              </a:tr>
              <a:tr h="190809">
                <a:tc>
                  <a:txBody>
                    <a:bodyPr/>
                    <a:lstStyle/>
                    <a:p>
                      <a:pPr marL="6350" indent="-6350" algn="ctr">
                        <a:lnSpc>
                          <a:spcPct val="103000"/>
                        </a:lnSpc>
                        <a:spcAft>
                          <a:spcPts val="0"/>
                        </a:spcAft>
                      </a:pPr>
                      <a:r>
                        <a:rPr lang="id-ID" sz="800">
                          <a:effectLst/>
                        </a:rPr>
                        <a:t>10.25.58</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dirty="0">
                          <a:effectLst/>
                        </a:rPr>
                        <a:t> </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-0,68</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0,26</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08"/>
                  </a:ext>
                </a:extLst>
              </a:tr>
              <a:tr h="190809">
                <a:tc>
                  <a:txBody>
                    <a:bodyPr/>
                    <a:lstStyle/>
                    <a:p>
                      <a:pPr marL="6350" indent="-6350" algn="ctr">
                        <a:lnSpc>
                          <a:spcPct val="103000"/>
                        </a:lnSpc>
                        <a:spcAft>
                          <a:spcPts val="0"/>
                        </a:spcAft>
                      </a:pPr>
                      <a:r>
                        <a:rPr lang="id-ID" sz="800">
                          <a:effectLst/>
                        </a:rPr>
                        <a:t>10.25.59</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0,31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09"/>
                  </a:ext>
                </a:extLst>
              </a:tr>
              <a:tr h="190809">
                <a:tc>
                  <a:txBody>
                    <a:bodyPr/>
                    <a:lstStyle/>
                    <a:p>
                      <a:pPr marL="6350" indent="-6350" algn="ctr">
                        <a:lnSpc>
                          <a:spcPct val="103000"/>
                        </a:lnSpc>
                        <a:spcAft>
                          <a:spcPts val="0"/>
                        </a:spcAft>
                      </a:pPr>
                      <a:r>
                        <a:rPr lang="id-ID" sz="800">
                          <a:effectLst/>
                        </a:rPr>
                        <a:t>10.26.00</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0"/>
                  </a:ext>
                </a:extLst>
              </a:tr>
              <a:tr h="190809">
                <a:tc>
                  <a:txBody>
                    <a:bodyPr/>
                    <a:lstStyle/>
                    <a:p>
                      <a:pPr marL="6350" indent="-6350" algn="ctr">
                        <a:lnSpc>
                          <a:spcPct val="103000"/>
                        </a:lnSpc>
                        <a:spcAft>
                          <a:spcPts val="0"/>
                        </a:spcAft>
                      </a:pPr>
                      <a:r>
                        <a:rPr lang="id-ID" sz="800">
                          <a:effectLst/>
                        </a:rPr>
                        <a:t>10.26.01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3,59102</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98,73713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1"/>
                  </a:ext>
                </a:extLst>
              </a:tr>
              <a:tr h="190809">
                <a:tc>
                  <a:txBody>
                    <a:bodyPr/>
                    <a:lstStyle/>
                    <a:p>
                      <a:pPr marL="6350" indent="-6350" algn="ctr">
                        <a:lnSpc>
                          <a:spcPct val="103000"/>
                        </a:lnSpc>
                        <a:spcAft>
                          <a:spcPts val="0"/>
                        </a:spcAft>
                      </a:pPr>
                      <a:r>
                        <a:rPr lang="id-ID" sz="800">
                          <a:effectLst/>
                        </a:rPr>
                        <a:t>10.26.02</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0,31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2"/>
                  </a:ext>
                </a:extLst>
              </a:tr>
              <a:tr h="190809">
                <a:tc>
                  <a:txBody>
                    <a:bodyPr/>
                    <a:lstStyle/>
                    <a:p>
                      <a:pPr marL="6350" indent="-6350" algn="ctr">
                        <a:lnSpc>
                          <a:spcPct val="103000"/>
                        </a:lnSpc>
                        <a:spcAft>
                          <a:spcPts val="0"/>
                        </a:spcAft>
                      </a:pPr>
                      <a:r>
                        <a:rPr lang="id-ID" sz="800">
                          <a:effectLst/>
                        </a:rPr>
                        <a:t>10.26.03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-0,75</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0,17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3"/>
                  </a:ext>
                </a:extLst>
              </a:tr>
              <a:tr h="190809">
                <a:tc>
                  <a:txBody>
                    <a:bodyPr/>
                    <a:lstStyle/>
                    <a:p>
                      <a:pPr marL="6350" indent="-6350" algn="ctr">
                        <a:lnSpc>
                          <a:spcPct val="103000"/>
                        </a:lnSpc>
                        <a:spcAft>
                          <a:spcPts val="0"/>
                        </a:spcAft>
                      </a:pPr>
                      <a:r>
                        <a:rPr lang="id-ID" sz="800">
                          <a:effectLst/>
                        </a:rPr>
                        <a:t>10.26.04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-0,54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-0,88</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0,19</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4"/>
                  </a:ext>
                </a:extLst>
              </a:tr>
              <a:tr h="190809">
                <a:tc>
                  <a:txBody>
                    <a:bodyPr/>
                    <a:lstStyle/>
                    <a:p>
                      <a:pPr marL="6350" indent="-6350" algn="ctr">
                        <a:lnSpc>
                          <a:spcPct val="103000"/>
                        </a:lnSpc>
                        <a:spcAft>
                          <a:spcPts val="0"/>
                        </a:spcAft>
                      </a:pPr>
                      <a:r>
                        <a:rPr lang="id-ID" sz="800">
                          <a:effectLst/>
                        </a:rPr>
                        <a:t>10.26.05</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-0,73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0,26</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5"/>
                  </a:ext>
                </a:extLst>
              </a:tr>
              <a:tr h="190809">
                <a:tc>
                  <a:txBody>
                    <a:bodyPr/>
                    <a:lstStyle/>
                    <a:p>
                      <a:pPr marL="6350" indent="-6350" algn="ctr">
                        <a:lnSpc>
                          <a:spcPct val="103000"/>
                        </a:lnSpc>
                        <a:spcAft>
                          <a:spcPts val="0"/>
                        </a:spcAft>
                      </a:pPr>
                      <a:r>
                        <a:rPr lang="id-ID" sz="800">
                          <a:effectLst/>
                        </a:rPr>
                        <a:t>10.26.06</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3,59106</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98,73709</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6"/>
                  </a:ext>
                </a:extLst>
              </a:tr>
              <a:tr h="190809">
                <a:tc>
                  <a:txBody>
                    <a:bodyPr/>
                    <a:lstStyle/>
                    <a:p>
                      <a:pPr marL="6350" indent="-6350" algn="ctr">
                        <a:lnSpc>
                          <a:spcPct val="103000"/>
                        </a:lnSpc>
                        <a:spcAft>
                          <a:spcPts val="0"/>
                        </a:spcAft>
                      </a:pPr>
                      <a:r>
                        <a:rPr lang="id-ID" sz="800">
                          <a:effectLst/>
                        </a:rPr>
                        <a:t>10.26.06</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0,23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7"/>
                  </a:ext>
                </a:extLst>
              </a:tr>
              <a:tr h="190809">
                <a:tc>
                  <a:txBody>
                    <a:bodyPr/>
                    <a:lstStyle/>
                    <a:p>
                      <a:pPr marL="6350" indent="-6350" algn="ctr">
                        <a:lnSpc>
                          <a:spcPct val="103000"/>
                        </a:lnSpc>
                        <a:spcAft>
                          <a:spcPts val="0"/>
                        </a:spcAft>
                      </a:pPr>
                      <a:r>
                        <a:rPr lang="id-ID" sz="800">
                          <a:effectLst/>
                        </a:rPr>
                        <a:t>10.26.07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-0,53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-0,83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0,30</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8"/>
                  </a:ext>
                </a:extLst>
              </a:tr>
              <a:tr h="190809">
                <a:tc>
                  <a:txBody>
                    <a:bodyPr/>
                    <a:lstStyle/>
                    <a:p>
                      <a:pPr marL="6350" indent="-6350" algn="ctr">
                        <a:lnSpc>
                          <a:spcPct val="103000"/>
                        </a:lnSpc>
                        <a:spcAft>
                          <a:spcPts val="0"/>
                        </a:spcAft>
                      </a:pPr>
                      <a:r>
                        <a:rPr lang="id-ID" sz="800">
                          <a:effectLst/>
                        </a:rPr>
                        <a:t>10.26.08</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-0,94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0,32</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19"/>
                  </a:ext>
                </a:extLst>
              </a:tr>
              <a:tr h="190809">
                <a:tc>
                  <a:txBody>
                    <a:bodyPr/>
                    <a:lstStyle/>
                    <a:p>
                      <a:pPr marL="6350" indent="-6350" algn="ctr">
                        <a:lnSpc>
                          <a:spcPct val="103000"/>
                        </a:lnSpc>
                        <a:spcAft>
                          <a:spcPts val="0"/>
                        </a:spcAft>
                      </a:pPr>
                      <a:r>
                        <a:rPr lang="id-ID" sz="800">
                          <a:effectLst/>
                        </a:rPr>
                        <a:t>10.26.09</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-0,90</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0,30</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20"/>
                  </a:ext>
                </a:extLst>
              </a:tr>
              <a:tr h="190809">
                <a:tc>
                  <a:txBody>
                    <a:bodyPr/>
                    <a:lstStyle/>
                    <a:p>
                      <a:pPr marL="6350" indent="-6350" algn="ctr">
                        <a:lnSpc>
                          <a:spcPct val="103000"/>
                        </a:lnSpc>
                        <a:spcAft>
                          <a:spcPts val="0"/>
                        </a:spcAft>
                      </a:pPr>
                      <a:r>
                        <a:rPr lang="id-ID" sz="800">
                          <a:effectLst/>
                        </a:rPr>
                        <a:t>10.26.10</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3,59110</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98,73712</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dirty="0">
                          <a:effectLst/>
                        </a:rPr>
                        <a:t> </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21"/>
                  </a:ext>
                </a:extLst>
              </a:tr>
              <a:tr h="190809">
                <a:tc>
                  <a:txBody>
                    <a:bodyPr/>
                    <a:lstStyle/>
                    <a:p>
                      <a:pPr marL="6350" indent="-6350" algn="ctr">
                        <a:lnSpc>
                          <a:spcPct val="103000"/>
                        </a:lnSpc>
                        <a:spcAft>
                          <a:spcPts val="0"/>
                        </a:spcAft>
                      </a:pPr>
                      <a:r>
                        <a:rPr lang="id-ID" sz="800" dirty="0">
                          <a:effectLst/>
                        </a:rPr>
                        <a:t>10.26.11</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dirty="0">
                          <a:effectLst/>
                        </a:rPr>
                        <a:t> </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-0,93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0,28</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22"/>
                  </a:ext>
                </a:extLst>
              </a:tr>
              <a:tr h="190809">
                <a:tc>
                  <a:txBody>
                    <a:bodyPr/>
                    <a:lstStyle/>
                    <a:p>
                      <a:pPr marL="6350" indent="-6350" algn="ctr">
                        <a:lnSpc>
                          <a:spcPct val="103000"/>
                        </a:lnSpc>
                        <a:spcAft>
                          <a:spcPts val="0"/>
                        </a:spcAft>
                      </a:pPr>
                      <a:r>
                        <a:rPr lang="id-ID" sz="800" dirty="0">
                          <a:effectLst/>
                        </a:rPr>
                        <a:t>10.26.11</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dirty="0">
                          <a:effectLst/>
                        </a:rPr>
                        <a:t> </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dirty="0">
                          <a:effectLst/>
                        </a:rPr>
                        <a:t>-0,58</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-0,95</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0,37</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23"/>
                  </a:ext>
                </a:extLst>
              </a:tr>
              <a:tr h="190809">
                <a:tc>
                  <a:txBody>
                    <a:bodyPr/>
                    <a:lstStyle/>
                    <a:p>
                      <a:pPr marL="6350" indent="-6350" algn="ctr">
                        <a:lnSpc>
                          <a:spcPct val="103000"/>
                        </a:lnSpc>
                        <a:spcAft>
                          <a:spcPts val="0"/>
                        </a:spcAft>
                      </a:pPr>
                      <a:r>
                        <a:rPr lang="id-ID" sz="800">
                          <a:effectLst/>
                        </a:rPr>
                        <a:t>10.26.12</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-0,61</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dirty="0">
                          <a:effectLst/>
                        </a:rPr>
                        <a:t>-0,84</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0,28</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24"/>
                  </a:ext>
                </a:extLst>
              </a:tr>
              <a:tr h="190809">
                <a:tc>
                  <a:txBody>
                    <a:bodyPr/>
                    <a:lstStyle/>
                    <a:p>
                      <a:pPr marL="6350" indent="-6350" algn="ctr">
                        <a:lnSpc>
                          <a:spcPct val="103000"/>
                        </a:lnSpc>
                        <a:spcAft>
                          <a:spcPts val="0"/>
                        </a:spcAft>
                      </a:pPr>
                      <a:r>
                        <a:rPr lang="id-ID" sz="800">
                          <a:effectLst/>
                        </a:rPr>
                        <a:t>10.26.13</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-0,65</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dirty="0">
                          <a:effectLst/>
                        </a:rPr>
                        <a:t>-0,93</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ctr">
                        <a:lnSpc>
                          <a:spcPct val="103000"/>
                        </a:lnSpc>
                        <a:spcAft>
                          <a:spcPts val="0"/>
                        </a:spcAft>
                      </a:pPr>
                      <a:r>
                        <a:rPr lang="id-ID" sz="800">
                          <a:effectLst/>
                        </a:rPr>
                        <a:t>0,29</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extLst>
                  <a:ext uri="{0D108BD9-81ED-4DB2-BD59-A6C34878D82A}">
                    <a16:rowId xmlns:a16="http://schemas.microsoft.com/office/drawing/2014/main" val="10025"/>
                  </a:ext>
                </a:extLst>
              </a:tr>
              <a:tr h="190809">
                <a:tc>
                  <a:txBody>
                    <a:bodyPr/>
                    <a:lstStyle/>
                    <a:p>
                      <a:pPr marL="6350" indent="-6350" algn="ctr">
                        <a:lnSpc>
                          <a:spcPct val="103000"/>
                        </a:lnSpc>
                        <a:spcAft>
                          <a:spcPts val="0"/>
                        </a:spcAft>
                      </a:pPr>
                      <a:r>
                        <a:rPr lang="id-ID" sz="800">
                          <a:effectLst/>
                        </a:rPr>
                        <a:t>10.26.14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ctr"/>
                </a:tc>
                <a:tc>
                  <a:txBody>
                    <a:bodyPr/>
                    <a:lstStyle/>
                    <a:p>
                      <a:pPr marL="6350" indent="-6350" algn="r">
                        <a:lnSpc>
                          <a:spcPct val="103000"/>
                        </a:lnSpc>
                        <a:spcAft>
                          <a:spcPts val="0"/>
                        </a:spcAft>
                      </a:pPr>
                      <a:r>
                        <a:rPr lang="id-ID" sz="800">
                          <a:effectLst/>
                        </a:rPr>
                        <a:t>3,59112</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b"/>
                </a:tc>
                <a:tc>
                  <a:txBody>
                    <a:bodyPr/>
                    <a:lstStyle/>
                    <a:p>
                      <a:pPr marL="6350" indent="-6350" algn="r">
                        <a:lnSpc>
                          <a:spcPct val="103000"/>
                        </a:lnSpc>
                        <a:spcAft>
                          <a:spcPts val="0"/>
                        </a:spcAft>
                      </a:pPr>
                      <a:r>
                        <a:rPr lang="id-ID" sz="800">
                          <a:effectLst/>
                        </a:rPr>
                        <a:t>98,73714</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b"/>
                </a:tc>
                <a:tc>
                  <a:txBody>
                    <a:bodyPr/>
                    <a:lstStyle/>
                    <a:p>
                      <a:pPr marL="6350" indent="-6350" algn="l">
                        <a:lnSpc>
                          <a:spcPct val="103000"/>
                        </a:lnSpc>
                        <a:spcAft>
                          <a:spcPts val="0"/>
                        </a:spcAft>
                      </a:pPr>
                      <a:r>
                        <a:rPr lang="id-ID" sz="800">
                          <a:effectLst/>
                        </a:rPr>
                        <a:t> </a:t>
                      </a:r>
                      <a:endParaRPr lang="id-ID"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b"/>
                </a:tc>
                <a:tc>
                  <a:txBody>
                    <a:bodyPr/>
                    <a:lstStyle/>
                    <a:p>
                      <a:pPr marL="6350" indent="-6350" algn="l">
                        <a:lnSpc>
                          <a:spcPct val="103000"/>
                        </a:lnSpc>
                        <a:spcAft>
                          <a:spcPts val="0"/>
                        </a:spcAft>
                      </a:pPr>
                      <a:r>
                        <a:rPr lang="id-ID" sz="800" dirty="0">
                          <a:effectLst/>
                        </a:rPr>
                        <a:t> </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b"/>
                </a:tc>
                <a:tc>
                  <a:txBody>
                    <a:bodyPr/>
                    <a:lstStyle/>
                    <a:p>
                      <a:pPr marL="6350" indent="-6350" algn="l">
                        <a:lnSpc>
                          <a:spcPct val="103000"/>
                        </a:lnSpc>
                        <a:spcAft>
                          <a:spcPts val="0"/>
                        </a:spcAft>
                      </a:pPr>
                      <a:r>
                        <a:rPr lang="id-ID" sz="800" dirty="0">
                          <a:effectLst/>
                        </a:rPr>
                        <a:t> </a:t>
                      </a:r>
                      <a:endParaRPr lang="id-ID"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434" marR="52434" marT="0" marB="0" anchor="b"/>
                </a:tc>
                <a:extLst>
                  <a:ext uri="{0D108BD9-81ED-4DB2-BD59-A6C34878D82A}">
                    <a16:rowId xmlns:a16="http://schemas.microsoft.com/office/drawing/2014/main" val="10026"/>
                  </a:ext>
                </a:extLst>
              </a:tr>
            </a:tbl>
          </a:graphicData>
        </a:graphic>
      </p:graphicFrame>
    </p:spTree>
    <p:extLst>
      <p:ext uri="{BB962C8B-B14F-4D97-AF65-F5344CB8AC3E}">
        <p14:creationId xmlns:p14="http://schemas.microsoft.com/office/powerpoint/2010/main" val="175882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A31105-1694-464C-AB82-3EB865AA40A9}"/>
              </a:ext>
            </a:extLst>
          </p:cNvPr>
          <p:cNvSpPr/>
          <p:nvPr/>
        </p:nvSpPr>
        <p:spPr>
          <a:xfrm>
            <a:off x="0" y="0"/>
            <a:ext cx="345881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Rectangle 7">
            <a:extLst>
              <a:ext uri="{FF2B5EF4-FFF2-40B4-BE49-F238E27FC236}">
                <a16:creationId xmlns:a16="http://schemas.microsoft.com/office/drawing/2014/main" id="{265B66A8-4E42-46E5-8A3C-33856700E26E}"/>
              </a:ext>
            </a:extLst>
          </p:cNvPr>
          <p:cNvSpPr/>
          <p:nvPr/>
        </p:nvSpPr>
        <p:spPr>
          <a:xfrm>
            <a:off x="1493624" y="2957433"/>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itle 1">
            <a:extLst>
              <a:ext uri="{FF2B5EF4-FFF2-40B4-BE49-F238E27FC236}">
                <a16:creationId xmlns:a16="http://schemas.microsoft.com/office/drawing/2014/main" id="{7681700A-D438-414B-9443-9CA0F31E24EB}"/>
              </a:ext>
            </a:extLst>
          </p:cNvPr>
          <p:cNvSpPr txBox="1">
            <a:spLocks/>
          </p:cNvSpPr>
          <p:nvPr/>
        </p:nvSpPr>
        <p:spPr>
          <a:xfrm>
            <a:off x="0" y="3429000"/>
            <a:ext cx="3429000" cy="6969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40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rPr>
              <a:t>Demo</a:t>
            </a:r>
            <a:endParaRPr lang="en-US" sz="40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endParaRPr>
          </a:p>
        </p:txBody>
      </p:sp>
      <p:sp>
        <p:nvSpPr>
          <p:cNvPr id="6" name="Rectangle 5">
            <a:extLst>
              <a:ext uri="{FF2B5EF4-FFF2-40B4-BE49-F238E27FC236}">
                <a16:creationId xmlns:a16="http://schemas.microsoft.com/office/drawing/2014/main" id="{26CE65B3-AE80-4496-9F97-198783ED5D91}"/>
              </a:ext>
            </a:extLst>
          </p:cNvPr>
          <p:cNvSpPr/>
          <p:nvPr/>
        </p:nvSpPr>
        <p:spPr>
          <a:xfrm>
            <a:off x="3593428" y="3105835"/>
            <a:ext cx="6096000" cy="584775"/>
          </a:xfrm>
          <a:prstGeom prst="rect">
            <a:avLst/>
          </a:prstGeom>
        </p:spPr>
        <p:txBody>
          <a:bodyPr>
            <a:spAutoFit/>
          </a:bodyPr>
          <a:lstStyle/>
          <a:p>
            <a:pPr marL="457200" indent="-457200">
              <a:buFont typeface="Arial" panose="020B0604020202020204" pitchFamily="34" charset="0"/>
              <a:buChar char="•"/>
            </a:pP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Simulation Video</a:t>
            </a:r>
          </a:p>
        </p:txBody>
      </p:sp>
    </p:spTree>
    <p:extLst>
      <p:ext uri="{BB962C8B-B14F-4D97-AF65-F5344CB8AC3E}">
        <p14:creationId xmlns:p14="http://schemas.microsoft.com/office/powerpoint/2010/main" val="268262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D703E0-1AFC-4DE6-B194-6BC7BCB16F06}"/>
              </a:ext>
            </a:extLst>
          </p:cNvPr>
          <p:cNvSpPr/>
          <p:nvPr/>
        </p:nvSpPr>
        <p:spPr>
          <a:xfrm>
            <a:off x="0" y="0"/>
            <a:ext cx="345881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itle 1">
            <a:extLst>
              <a:ext uri="{FF2B5EF4-FFF2-40B4-BE49-F238E27FC236}">
                <a16:creationId xmlns:a16="http://schemas.microsoft.com/office/drawing/2014/main" id="{E46E0145-F20E-4AE1-9ACE-75F7D2783DDC}"/>
              </a:ext>
            </a:extLst>
          </p:cNvPr>
          <p:cNvSpPr txBox="1">
            <a:spLocks/>
          </p:cNvSpPr>
          <p:nvPr/>
        </p:nvSpPr>
        <p:spPr>
          <a:xfrm>
            <a:off x="0" y="3429000"/>
            <a:ext cx="3429000" cy="6969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40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rPr>
              <a:t>Conclusion</a:t>
            </a:r>
            <a:endParaRPr lang="en-US" sz="40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endParaRPr>
          </a:p>
        </p:txBody>
      </p:sp>
      <p:sp>
        <p:nvSpPr>
          <p:cNvPr id="5" name="Rectangle 30">
            <a:extLst>
              <a:ext uri="{FF2B5EF4-FFF2-40B4-BE49-F238E27FC236}">
                <a16:creationId xmlns:a16="http://schemas.microsoft.com/office/drawing/2014/main" id="{904E52EB-389D-48EE-89E9-34A609A52590}"/>
              </a:ext>
            </a:extLst>
          </p:cNvPr>
          <p:cNvSpPr/>
          <p:nvPr/>
        </p:nvSpPr>
        <p:spPr>
          <a:xfrm>
            <a:off x="1213416" y="2409873"/>
            <a:ext cx="814166" cy="83589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 name="Rectangle 6">
            <a:extLst>
              <a:ext uri="{FF2B5EF4-FFF2-40B4-BE49-F238E27FC236}">
                <a16:creationId xmlns:a16="http://schemas.microsoft.com/office/drawing/2014/main" id="{981F5C9F-5E0B-46DA-8C45-B1DB66AB58C1}"/>
              </a:ext>
            </a:extLst>
          </p:cNvPr>
          <p:cNvSpPr/>
          <p:nvPr/>
        </p:nvSpPr>
        <p:spPr>
          <a:xfrm>
            <a:off x="3593428" y="3105835"/>
            <a:ext cx="6096000" cy="584775"/>
          </a:xfrm>
          <a:prstGeom prst="rect">
            <a:avLst/>
          </a:prstGeom>
        </p:spPr>
        <p:txBody>
          <a:bodyPr>
            <a:spAutoFit/>
          </a:bodyPr>
          <a:lstStyle/>
          <a:p>
            <a:pPr marL="457200" indent="-457200">
              <a:buFont typeface="Arial" panose="020B0604020202020204" pitchFamily="34" charset="0"/>
              <a:buChar char="•"/>
            </a:pP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Co</a:t>
            </a:r>
            <a:r>
              <a:rPr lang="id-ID" sz="3200" dirty="0">
                <a:latin typeface="Arial Unicode MS" panose="020B0604020202020204" pitchFamily="34" charset="-128"/>
                <a:ea typeface="Arial Unicode MS" panose="020B0604020202020204" pitchFamily="34" charset="-128"/>
                <a:cs typeface="Arial Unicode MS" panose="020B0604020202020204" pitchFamily="34" charset="-128"/>
              </a:rPr>
              <a:t>nclusion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7742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321" y="2100022"/>
            <a:ext cx="9626600" cy="3416320"/>
          </a:xfrm>
          <a:prstGeom prst="rect">
            <a:avLst/>
          </a:prstGeom>
        </p:spPr>
        <p:txBody>
          <a:bodyPr wrap="square">
            <a:spAutoFit/>
          </a:bodyPr>
          <a:lstStyle/>
          <a:p>
            <a:pPr marL="835660" marR="16510" indent="-342900" algn="just">
              <a:lnSpc>
                <a:spcPct val="150000"/>
              </a:lnSpc>
              <a:spcAft>
                <a:spcPts val="35"/>
              </a:spcAft>
              <a:buFont typeface="+mj-lt"/>
              <a:buAutoNum type="arabicPeriod"/>
              <a:tabLst>
                <a:tab pos="5249545" algn="r"/>
              </a:tabLst>
            </a:pPr>
            <a:r>
              <a:rPr lang="en-US" dirty="0">
                <a:solidFill>
                  <a:srgbClr val="000000"/>
                </a:solidFill>
                <a:latin typeface="Times New Roman" panose="02020603050405020304" pitchFamily="18" charset="0"/>
                <a:ea typeface="Times New Roman" panose="02020603050405020304" pitchFamily="18" charset="0"/>
              </a:rPr>
              <a:t>Products that have been made can detect that the object being tested is in a stationary position and moves or moves places.</a:t>
            </a:r>
            <a:endParaRPr lang="id-ID" dirty="0">
              <a:solidFill>
                <a:srgbClr val="000000"/>
              </a:solidFill>
              <a:latin typeface="Times New Roman" panose="02020603050405020304" pitchFamily="18" charset="0"/>
              <a:ea typeface="Times New Roman" panose="02020603050405020304" pitchFamily="18" charset="0"/>
            </a:endParaRPr>
          </a:p>
          <a:p>
            <a:pPr marL="835660" marR="16510" indent="-342900" algn="just">
              <a:lnSpc>
                <a:spcPct val="150000"/>
              </a:lnSpc>
              <a:spcAft>
                <a:spcPts val="35"/>
              </a:spcAft>
              <a:buFont typeface="+mj-lt"/>
              <a:buAutoNum type="arabicPeriod"/>
              <a:tabLst>
                <a:tab pos="5249545" algn="r"/>
              </a:tabLst>
            </a:pPr>
            <a:r>
              <a:rPr lang="en-US" dirty="0">
                <a:solidFill>
                  <a:srgbClr val="000000"/>
                </a:solidFill>
                <a:latin typeface="Times New Roman" panose="02020603050405020304" pitchFamily="18" charset="0"/>
                <a:ea typeface="Times New Roman" panose="02020603050405020304" pitchFamily="18" charset="0"/>
              </a:rPr>
              <a:t>The use of the </a:t>
            </a:r>
            <a:r>
              <a:rPr lang="en-US" dirty="0" err="1">
                <a:solidFill>
                  <a:srgbClr val="000000"/>
                </a:solidFill>
                <a:latin typeface="Times New Roman" panose="02020603050405020304" pitchFamily="18" charset="0"/>
                <a:ea typeface="Times New Roman" panose="02020603050405020304" pitchFamily="18" charset="0"/>
              </a:rPr>
              <a:t>Kalman</a:t>
            </a:r>
            <a:r>
              <a:rPr lang="en-US" dirty="0">
                <a:solidFill>
                  <a:srgbClr val="000000"/>
                </a:solidFill>
                <a:latin typeface="Times New Roman" panose="02020603050405020304" pitchFamily="18" charset="0"/>
                <a:ea typeface="Times New Roman" panose="02020603050405020304" pitchFamily="18" charset="0"/>
              </a:rPr>
              <a:t> Filter method is able to provide better accuracy. The results of the study showed that the accuracy of the coordinates of an object increased by about 1.69 meters compared to coordinates without the </a:t>
            </a:r>
            <a:r>
              <a:rPr lang="en-US" dirty="0" err="1">
                <a:solidFill>
                  <a:srgbClr val="000000"/>
                </a:solidFill>
                <a:latin typeface="Times New Roman" panose="02020603050405020304" pitchFamily="18" charset="0"/>
                <a:ea typeface="Times New Roman" panose="02020603050405020304" pitchFamily="18" charset="0"/>
              </a:rPr>
              <a:t>Kalman</a:t>
            </a:r>
            <a:r>
              <a:rPr lang="en-US" dirty="0">
                <a:solidFill>
                  <a:srgbClr val="000000"/>
                </a:solidFill>
                <a:latin typeface="Times New Roman" panose="02020603050405020304" pitchFamily="18" charset="0"/>
                <a:ea typeface="Times New Roman" panose="02020603050405020304" pitchFamily="18" charset="0"/>
              </a:rPr>
              <a:t> Filter.</a:t>
            </a:r>
            <a:endParaRPr lang="id-ID" dirty="0">
              <a:solidFill>
                <a:srgbClr val="000000"/>
              </a:solidFill>
              <a:latin typeface="Times New Roman" panose="02020603050405020304" pitchFamily="18" charset="0"/>
              <a:ea typeface="Times New Roman" panose="02020603050405020304" pitchFamily="18" charset="0"/>
            </a:endParaRPr>
          </a:p>
          <a:p>
            <a:pPr marL="835660" marR="16510" indent="-342900" algn="just">
              <a:lnSpc>
                <a:spcPct val="150000"/>
              </a:lnSpc>
              <a:spcAft>
                <a:spcPts val="35"/>
              </a:spcAft>
              <a:buFont typeface="+mj-lt"/>
              <a:buAutoNum type="arabicPeriod"/>
              <a:tabLst>
                <a:tab pos="5249545" algn="r"/>
              </a:tabLst>
            </a:pPr>
            <a:r>
              <a:rPr lang="en-US" dirty="0">
                <a:solidFill>
                  <a:srgbClr val="000000"/>
                </a:solidFill>
                <a:latin typeface="Times New Roman" panose="02020603050405020304" pitchFamily="18" charset="0"/>
                <a:ea typeface="Times New Roman" panose="02020603050405020304" pitchFamily="18" charset="0"/>
              </a:rPr>
              <a:t>The experimental results of the merging of GPS and accelerometer are done through the </a:t>
            </a:r>
            <a:r>
              <a:rPr lang="en-US" dirty="0" err="1">
                <a:solidFill>
                  <a:srgbClr val="000000"/>
                </a:solidFill>
                <a:latin typeface="Times New Roman" panose="02020603050405020304" pitchFamily="18" charset="0"/>
                <a:ea typeface="Times New Roman" panose="02020603050405020304" pitchFamily="18" charset="0"/>
              </a:rPr>
              <a:t>Kalman</a:t>
            </a:r>
            <a:r>
              <a:rPr lang="en-US" dirty="0">
                <a:solidFill>
                  <a:srgbClr val="000000"/>
                </a:solidFill>
                <a:latin typeface="Times New Roman" panose="02020603050405020304" pitchFamily="18" charset="0"/>
                <a:ea typeface="Times New Roman" panose="02020603050405020304" pitchFamily="18" charset="0"/>
              </a:rPr>
              <a:t> Filter estimation technique which is the optimal way to improve sensory data.</a:t>
            </a:r>
            <a:endParaRPr lang="id-ID" dirty="0">
              <a:solidFill>
                <a:srgbClr val="000000"/>
              </a:solidFill>
              <a:latin typeface="Times New Roman" panose="02020603050405020304" pitchFamily="18" charset="0"/>
              <a:ea typeface="Times New Roman" panose="02020603050405020304" pitchFamily="18" charset="0"/>
            </a:endParaRPr>
          </a:p>
          <a:p>
            <a:pPr marL="835660" marR="16510" indent="-342900" algn="just">
              <a:lnSpc>
                <a:spcPct val="150000"/>
              </a:lnSpc>
              <a:spcAft>
                <a:spcPts val="35"/>
              </a:spcAft>
              <a:buFont typeface="+mj-lt"/>
              <a:buAutoNum type="arabicPeriod"/>
              <a:tabLst>
                <a:tab pos="5249545" algn="r"/>
              </a:tabLst>
            </a:pPr>
            <a:r>
              <a:rPr lang="en-US" dirty="0">
                <a:solidFill>
                  <a:srgbClr val="000000"/>
                </a:solidFill>
                <a:latin typeface="Times New Roman" panose="02020603050405020304" pitchFamily="18" charset="0"/>
                <a:ea typeface="Times New Roman" panose="02020603050405020304" pitchFamily="18" charset="0"/>
              </a:rPr>
              <a:t>Products made can monitor the position and acceleration of an object.</a:t>
            </a:r>
            <a:endParaRPr lang="id-ID" dirty="0">
              <a:solidFill>
                <a:srgbClr val="000000"/>
              </a:solidFill>
              <a:effectLst/>
              <a:latin typeface="Times New Roman" panose="02020603050405020304" pitchFamily="18" charset="0"/>
              <a:ea typeface="Times New Roman" panose="02020603050405020304" pitchFamily="18" charset="0"/>
            </a:endParaRPr>
          </a:p>
        </p:txBody>
      </p:sp>
      <p:sp>
        <p:nvSpPr>
          <p:cNvPr id="4" name="Round Same Side Corner Rectangle 36">
            <a:extLst>
              <a:ext uri="{FF2B5EF4-FFF2-40B4-BE49-F238E27FC236}">
                <a16:creationId xmlns:a16="http://schemas.microsoft.com/office/drawing/2014/main" id="{27F000DF-BFA6-471D-A449-E3A554B4A1F1}"/>
              </a:ext>
            </a:extLst>
          </p:cNvPr>
          <p:cNvSpPr/>
          <p:nvPr/>
        </p:nvSpPr>
        <p:spPr>
          <a:xfrm>
            <a:off x="396015" y="155020"/>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4"/>
          <p:cNvSpPr/>
          <p:nvPr/>
        </p:nvSpPr>
        <p:spPr>
          <a:xfrm>
            <a:off x="0" y="613029"/>
            <a:ext cx="1371337" cy="369332"/>
          </a:xfrm>
          <a:prstGeom prst="rect">
            <a:avLst/>
          </a:prstGeom>
        </p:spPr>
        <p:txBody>
          <a:bodyPr wrap="square">
            <a:spAutoFit/>
          </a:bodyPr>
          <a:lstStyle/>
          <a:p>
            <a:pPr algn="ctr"/>
            <a:r>
              <a:rPr lang="id-ID" b="1" dirty="0">
                <a:solidFill>
                  <a:schemeClr val="accent5">
                    <a:lumMod val="75000"/>
                  </a:schemeClr>
                </a:solidFill>
                <a:latin typeface="Moon" panose="02000500000000000000" pitchFamily="2" charset="0"/>
              </a:rPr>
              <a:t>Conclusion</a:t>
            </a:r>
            <a:endParaRPr lang="en-ID" dirty="0">
              <a:solidFill>
                <a:schemeClr val="accent5">
                  <a:lumMod val="75000"/>
                </a:schemeClr>
              </a:solidFill>
            </a:endParaRPr>
          </a:p>
        </p:txBody>
      </p:sp>
    </p:spTree>
    <p:extLst>
      <p:ext uri="{BB962C8B-B14F-4D97-AF65-F5344CB8AC3E}">
        <p14:creationId xmlns:p14="http://schemas.microsoft.com/office/powerpoint/2010/main" val="134257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4471182" y="1405582"/>
            <a:ext cx="3355130" cy="652939"/>
          </a:xfrm>
          <a:prstGeom prst="rect">
            <a:avLst/>
          </a:prstGeom>
        </p:spPr>
        <p:txBody>
          <a:bodyPr/>
          <a:lstStyle/>
          <a:p>
            <a:r>
              <a:rPr lang="en-US" dirty="0"/>
              <a:t>O</a:t>
            </a:r>
            <a:r>
              <a:rPr lang="id-ID" dirty="0"/>
              <a:t>verview</a:t>
            </a:r>
            <a:endParaRPr lang="en-US" dirty="0"/>
          </a:p>
        </p:txBody>
      </p:sp>
      <p:sp>
        <p:nvSpPr>
          <p:cNvPr id="49" name="Oval 48">
            <a:extLst>
              <a:ext uri="{FF2B5EF4-FFF2-40B4-BE49-F238E27FC236}">
                <a16:creationId xmlns:a16="http://schemas.microsoft.com/office/drawing/2014/main" id="{027E9921-60F3-4125-A40E-290BBD43E0ED}"/>
              </a:ext>
            </a:extLst>
          </p:cNvPr>
          <p:cNvSpPr/>
          <p:nvPr/>
        </p:nvSpPr>
        <p:spPr>
          <a:xfrm>
            <a:off x="5788747" y="366099"/>
            <a:ext cx="720000" cy="6620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Oval 21">
            <a:extLst>
              <a:ext uri="{FF2B5EF4-FFF2-40B4-BE49-F238E27FC236}">
                <a16:creationId xmlns:a16="http://schemas.microsoft.com/office/drawing/2014/main" id="{83C2367D-79D1-4C86-9EFD-56FB36B0D58F}"/>
              </a:ext>
            </a:extLst>
          </p:cNvPr>
          <p:cNvSpPr>
            <a:spLocks noChangeAspect="1"/>
          </p:cNvSpPr>
          <p:nvPr/>
        </p:nvSpPr>
        <p:spPr>
          <a:xfrm>
            <a:off x="5955708" y="517363"/>
            <a:ext cx="395260" cy="364324"/>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Freeform: Shape 2">
            <a:extLst>
              <a:ext uri="{FF2B5EF4-FFF2-40B4-BE49-F238E27FC236}">
                <a16:creationId xmlns:a16="http://schemas.microsoft.com/office/drawing/2014/main" id="{E9647152-983C-49E8-9F34-F9883A63DBB6}"/>
              </a:ext>
            </a:extLst>
          </p:cNvPr>
          <p:cNvSpPr/>
          <p:nvPr/>
        </p:nvSpPr>
        <p:spPr>
          <a:xfrm>
            <a:off x="3106093" y="3439467"/>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25" name="Freeform: Shape 3">
            <a:extLst>
              <a:ext uri="{FF2B5EF4-FFF2-40B4-BE49-F238E27FC236}">
                <a16:creationId xmlns:a16="http://schemas.microsoft.com/office/drawing/2014/main" id="{FEE95F1F-FB62-4B4C-9F0B-FA681AEE1E2B}"/>
              </a:ext>
            </a:extLst>
          </p:cNvPr>
          <p:cNvSpPr/>
          <p:nvPr/>
        </p:nvSpPr>
        <p:spPr>
          <a:xfrm>
            <a:off x="4501657" y="3803549"/>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26" name="Freeform: Shape 4">
            <a:extLst>
              <a:ext uri="{FF2B5EF4-FFF2-40B4-BE49-F238E27FC236}">
                <a16:creationId xmlns:a16="http://schemas.microsoft.com/office/drawing/2014/main" id="{0CE3B5B2-728D-403D-9D87-14149A2E1A61}"/>
              </a:ext>
            </a:extLst>
          </p:cNvPr>
          <p:cNvSpPr/>
          <p:nvPr/>
        </p:nvSpPr>
        <p:spPr>
          <a:xfrm rot="10800000" flipV="1">
            <a:off x="5208565" y="3429000"/>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27" name="Freeform: Shape 5">
            <a:extLst>
              <a:ext uri="{FF2B5EF4-FFF2-40B4-BE49-F238E27FC236}">
                <a16:creationId xmlns:a16="http://schemas.microsoft.com/office/drawing/2014/main" id="{99E07440-AFB1-402B-A374-9476FBA9AC8B}"/>
              </a:ext>
            </a:extLst>
          </p:cNvPr>
          <p:cNvSpPr/>
          <p:nvPr/>
        </p:nvSpPr>
        <p:spPr>
          <a:xfrm rot="10800000" flipV="1">
            <a:off x="6619593" y="3803549"/>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sp>
        <p:nvSpPr>
          <p:cNvPr id="28" name="TextBox 27">
            <a:extLst>
              <a:ext uri="{FF2B5EF4-FFF2-40B4-BE49-F238E27FC236}">
                <a16:creationId xmlns:a16="http://schemas.microsoft.com/office/drawing/2014/main" id="{5E2DCC86-6FFE-4672-A9BE-B7D7F971F5B1}"/>
              </a:ext>
            </a:extLst>
          </p:cNvPr>
          <p:cNvSpPr txBox="1"/>
          <p:nvPr/>
        </p:nvSpPr>
        <p:spPr>
          <a:xfrm>
            <a:off x="3567859" y="2827073"/>
            <a:ext cx="941283" cy="369332"/>
          </a:xfrm>
          <a:prstGeom prst="rect">
            <a:avLst/>
          </a:prstGeom>
          <a:noFill/>
        </p:spPr>
        <p:txBody>
          <a:bodyPr wrap="none" rtlCol="0">
            <a:spAutoFit/>
          </a:bodyPr>
          <a:lstStyle/>
          <a:p>
            <a:r>
              <a:rPr lang="id-ID" dirty="0"/>
              <a:t>Review</a:t>
            </a:r>
            <a:endParaRPr lang="en-ID" dirty="0"/>
          </a:p>
        </p:txBody>
      </p:sp>
      <p:sp>
        <p:nvSpPr>
          <p:cNvPr id="29" name="TextBox 28">
            <a:extLst>
              <a:ext uri="{FF2B5EF4-FFF2-40B4-BE49-F238E27FC236}">
                <a16:creationId xmlns:a16="http://schemas.microsoft.com/office/drawing/2014/main" id="{B0A8C5D4-AD6C-41A0-9E6D-F1DD09CD24A3}"/>
              </a:ext>
            </a:extLst>
          </p:cNvPr>
          <p:cNvSpPr txBox="1"/>
          <p:nvPr/>
        </p:nvSpPr>
        <p:spPr>
          <a:xfrm>
            <a:off x="6829808" y="5223445"/>
            <a:ext cx="800219" cy="369332"/>
          </a:xfrm>
          <a:prstGeom prst="rect">
            <a:avLst/>
          </a:prstGeom>
          <a:noFill/>
        </p:spPr>
        <p:txBody>
          <a:bodyPr wrap="none" rtlCol="0">
            <a:spAutoFit/>
          </a:bodyPr>
          <a:lstStyle/>
          <a:p>
            <a:r>
              <a:rPr lang="id-ID" dirty="0"/>
              <a:t>Demo</a:t>
            </a:r>
            <a:endParaRPr lang="en-ID" dirty="0"/>
          </a:p>
        </p:txBody>
      </p:sp>
      <p:sp>
        <p:nvSpPr>
          <p:cNvPr id="30" name="TextBox 29">
            <a:extLst>
              <a:ext uri="{FF2B5EF4-FFF2-40B4-BE49-F238E27FC236}">
                <a16:creationId xmlns:a16="http://schemas.microsoft.com/office/drawing/2014/main" id="{DE25FDDC-057A-4955-9824-D01A365F3AD5}"/>
              </a:ext>
            </a:extLst>
          </p:cNvPr>
          <p:cNvSpPr txBox="1"/>
          <p:nvPr/>
        </p:nvSpPr>
        <p:spPr>
          <a:xfrm>
            <a:off x="5022628" y="2922896"/>
            <a:ext cx="2146742" cy="369332"/>
          </a:xfrm>
          <a:prstGeom prst="rect">
            <a:avLst/>
          </a:prstGeom>
          <a:noFill/>
        </p:spPr>
        <p:txBody>
          <a:bodyPr wrap="none" rtlCol="0">
            <a:spAutoFit/>
          </a:bodyPr>
          <a:lstStyle/>
          <a:p>
            <a:r>
              <a:rPr lang="id-ID" dirty="0"/>
              <a:t>Step of Experiment</a:t>
            </a:r>
            <a:endParaRPr lang="en-ID" dirty="0"/>
          </a:p>
        </p:txBody>
      </p:sp>
      <p:sp>
        <p:nvSpPr>
          <p:cNvPr id="32" name="Pie 24">
            <a:extLst>
              <a:ext uri="{FF2B5EF4-FFF2-40B4-BE49-F238E27FC236}">
                <a16:creationId xmlns:a16="http://schemas.microsoft.com/office/drawing/2014/main" id="{0B3D9C5A-D354-4F3B-B46A-5F779B4C8E33}"/>
              </a:ext>
            </a:extLst>
          </p:cNvPr>
          <p:cNvSpPr/>
          <p:nvPr/>
        </p:nvSpPr>
        <p:spPr>
          <a:xfrm>
            <a:off x="3875864" y="3925592"/>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5" name="Isosceles Triangle 13">
            <a:extLst>
              <a:ext uri="{FF2B5EF4-FFF2-40B4-BE49-F238E27FC236}">
                <a16:creationId xmlns:a16="http://schemas.microsoft.com/office/drawing/2014/main" id="{327802B3-6577-4BA1-BD9B-BCF0FD5E1613}"/>
              </a:ext>
            </a:extLst>
          </p:cNvPr>
          <p:cNvSpPr/>
          <p:nvPr/>
        </p:nvSpPr>
        <p:spPr>
          <a:xfrm rot="19259039">
            <a:off x="6093635" y="3866628"/>
            <a:ext cx="21546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Round Same Side Corner Rectangle 6">
            <a:extLst>
              <a:ext uri="{FF2B5EF4-FFF2-40B4-BE49-F238E27FC236}">
                <a16:creationId xmlns:a16="http://schemas.microsoft.com/office/drawing/2014/main" id="{A777F35A-6BC4-4FB0-8D52-070E2CB5BDEF}"/>
              </a:ext>
            </a:extLst>
          </p:cNvPr>
          <p:cNvSpPr/>
          <p:nvPr/>
        </p:nvSpPr>
        <p:spPr>
          <a:xfrm rot="2700000">
            <a:off x="7006461" y="4225779"/>
            <a:ext cx="182968" cy="575437"/>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Rectangle 7">
            <a:extLst>
              <a:ext uri="{FF2B5EF4-FFF2-40B4-BE49-F238E27FC236}">
                <a16:creationId xmlns:a16="http://schemas.microsoft.com/office/drawing/2014/main" id="{1FD9BF35-BFC3-4628-88FB-2067E2AD2586}"/>
              </a:ext>
            </a:extLst>
          </p:cNvPr>
          <p:cNvSpPr/>
          <p:nvPr/>
        </p:nvSpPr>
        <p:spPr>
          <a:xfrm rot="18900000">
            <a:off x="5090145" y="4209771"/>
            <a:ext cx="238564" cy="500871"/>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Freeform: Shape 4">
            <a:extLst>
              <a:ext uri="{FF2B5EF4-FFF2-40B4-BE49-F238E27FC236}">
                <a16:creationId xmlns:a16="http://schemas.microsoft.com/office/drawing/2014/main" id="{0CE3B5B2-728D-403D-9D87-14149A2E1A61}"/>
              </a:ext>
            </a:extLst>
          </p:cNvPr>
          <p:cNvSpPr/>
          <p:nvPr/>
        </p:nvSpPr>
        <p:spPr>
          <a:xfrm rot="10800000" flipV="1">
            <a:off x="7306642" y="3439931"/>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41" name="Parallelogram 15">
            <a:extLst>
              <a:ext uri="{FF2B5EF4-FFF2-40B4-BE49-F238E27FC236}">
                <a16:creationId xmlns:a16="http://schemas.microsoft.com/office/drawing/2014/main" id="{2BA91810-8DEB-45AA-8095-9007F5BB5215}"/>
              </a:ext>
            </a:extLst>
          </p:cNvPr>
          <p:cNvSpPr/>
          <p:nvPr/>
        </p:nvSpPr>
        <p:spPr>
          <a:xfrm rot="16200000">
            <a:off x="7917611" y="3793354"/>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TextBox 46">
            <a:extLst>
              <a:ext uri="{FF2B5EF4-FFF2-40B4-BE49-F238E27FC236}">
                <a16:creationId xmlns:a16="http://schemas.microsoft.com/office/drawing/2014/main" id="{031FF13C-C029-4031-B055-8C7E3E2E88A0}"/>
              </a:ext>
            </a:extLst>
          </p:cNvPr>
          <p:cNvSpPr txBox="1"/>
          <p:nvPr/>
        </p:nvSpPr>
        <p:spPr>
          <a:xfrm>
            <a:off x="7553991" y="2922896"/>
            <a:ext cx="1326004" cy="369332"/>
          </a:xfrm>
          <a:prstGeom prst="rect">
            <a:avLst/>
          </a:prstGeom>
          <a:noFill/>
        </p:spPr>
        <p:txBody>
          <a:bodyPr wrap="none" rtlCol="0">
            <a:spAutoFit/>
          </a:bodyPr>
          <a:lstStyle/>
          <a:p>
            <a:r>
              <a:rPr lang="id-ID" dirty="0"/>
              <a:t>Conclusion</a:t>
            </a:r>
            <a:endParaRPr lang="en-ID" dirty="0"/>
          </a:p>
        </p:txBody>
      </p:sp>
      <p:sp>
        <p:nvSpPr>
          <p:cNvPr id="48" name="TextBox 47">
            <a:extLst>
              <a:ext uri="{FF2B5EF4-FFF2-40B4-BE49-F238E27FC236}">
                <a16:creationId xmlns:a16="http://schemas.microsoft.com/office/drawing/2014/main" id="{031FF13C-C029-4031-B055-8C7E3E2E88A0}"/>
              </a:ext>
            </a:extLst>
          </p:cNvPr>
          <p:cNvSpPr txBox="1"/>
          <p:nvPr/>
        </p:nvSpPr>
        <p:spPr>
          <a:xfrm>
            <a:off x="4500690" y="5212978"/>
            <a:ext cx="1043876" cy="369332"/>
          </a:xfrm>
          <a:prstGeom prst="rect">
            <a:avLst/>
          </a:prstGeom>
          <a:noFill/>
        </p:spPr>
        <p:txBody>
          <a:bodyPr wrap="none" rtlCol="0">
            <a:spAutoFit/>
          </a:bodyPr>
          <a:lstStyle/>
          <a:p>
            <a:r>
              <a:rPr lang="id-ID" dirty="0"/>
              <a:t>Analysis</a:t>
            </a:r>
            <a:endParaRPr lang="en-ID" dirty="0"/>
          </a:p>
        </p:txBody>
      </p:sp>
    </p:spTree>
    <p:extLst>
      <p:ext uri="{BB962C8B-B14F-4D97-AF65-F5344CB8AC3E}">
        <p14:creationId xmlns:p14="http://schemas.microsoft.com/office/powerpoint/2010/main" val="272049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A1AA83-4A3D-45BF-B61B-548F9B8BA978}"/>
              </a:ext>
            </a:extLst>
          </p:cNvPr>
          <p:cNvSpPr/>
          <p:nvPr/>
        </p:nvSpPr>
        <p:spPr>
          <a:xfrm>
            <a:off x="-15293" y="0"/>
            <a:ext cx="345881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endParaRPr>
          </a:p>
          <a:p>
            <a:pPr algn="ctr"/>
            <a:r>
              <a:rPr lang="id-ID" sz="32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rPr>
              <a:t>Review</a:t>
            </a:r>
            <a:endParaRPr lang="en-US" sz="32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endParaRPr>
          </a:p>
        </p:txBody>
      </p:sp>
      <p:sp>
        <p:nvSpPr>
          <p:cNvPr id="4" name="Oval 3">
            <a:extLst>
              <a:ext uri="{FF2B5EF4-FFF2-40B4-BE49-F238E27FC236}">
                <a16:creationId xmlns:a16="http://schemas.microsoft.com/office/drawing/2014/main" id="{9E173342-B877-4E55-A056-E5A81ED64C97}"/>
              </a:ext>
            </a:extLst>
          </p:cNvPr>
          <p:cNvSpPr/>
          <p:nvPr/>
        </p:nvSpPr>
        <p:spPr>
          <a:xfrm>
            <a:off x="1315145" y="2421180"/>
            <a:ext cx="797943" cy="797943"/>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Oval 21">
            <a:extLst>
              <a:ext uri="{FF2B5EF4-FFF2-40B4-BE49-F238E27FC236}">
                <a16:creationId xmlns:a16="http://schemas.microsoft.com/office/drawing/2014/main" id="{B406D991-C202-482E-9E69-73A0601A6701}"/>
              </a:ext>
            </a:extLst>
          </p:cNvPr>
          <p:cNvSpPr>
            <a:spLocks noChangeAspect="1"/>
          </p:cNvSpPr>
          <p:nvPr/>
        </p:nvSpPr>
        <p:spPr>
          <a:xfrm>
            <a:off x="1548736" y="2635947"/>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 name="Content Placeholder 2">
            <a:extLst>
              <a:ext uri="{FF2B5EF4-FFF2-40B4-BE49-F238E27FC236}">
                <a16:creationId xmlns:a16="http://schemas.microsoft.com/office/drawing/2014/main" id="{AB649E68-0D7F-431D-B52D-325098CB15E0}"/>
              </a:ext>
            </a:extLst>
          </p:cNvPr>
          <p:cNvSpPr txBox="1">
            <a:spLocks/>
          </p:cNvSpPr>
          <p:nvPr/>
        </p:nvSpPr>
        <p:spPr>
          <a:xfrm>
            <a:off x="3596441" y="3219123"/>
            <a:ext cx="3558739" cy="64421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3200" dirty="0">
                <a:latin typeface="Arial Unicode MS" panose="020B0604020202020204" pitchFamily="34" charset="-128"/>
                <a:ea typeface="Arial Unicode MS" panose="020B0604020202020204" pitchFamily="34" charset="-128"/>
                <a:cs typeface="Arial Unicode MS" panose="020B0604020202020204" pitchFamily="34" charset="-128"/>
              </a:rPr>
              <a:t>S</a:t>
            </a:r>
            <a:r>
              <a:rPr lang="id-ID" sz="3200" dirty="0">
                <a:latin typeface="Arial Unicode MS" panose="020B0604020202020204" pitchFamily="34" charset="-128"/>
                <a:ea typeface="Arial Unicode MS" panose="020B0604020202020204" pitchFamily="34" charset="-128"/>
                <a:cs typeface="Arial Unicode MS" panose="020B0604020202020204" pitchFamily="34" charset="-128"/>
              </a:rPr>
              <a:t>ystem Planning</a:t>
            </a:r>
          </a:p>
          <a:p>
            <a:pPr algn="just"/>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7546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36">
            <a:extLst>
              <a:ext uri="{FF2B5EF4-FFF2-40B4-BE49-F238E27FC236}">
                <a16:creationId xmlns:a16="http://schemas.microsoft.com/office/drawing/2014/main" id="{27F000DF-BFA6-471D-A449-E3A554B4A1F1}"/>
              </a:ext>
            </a:extLst>
          </p:cNvPr>
          <p:cNvSpPr/>
          <p:nvPr/>
        </p:nvSpPr>
        <p:spPr>
          <a:xfrm>
            <a:off x="852468" y="269397"/>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CF95D7E7-3C3C-4859-86A3-EC9DC2EAC8E5}"/>
              </a:ext>
            </a:extLst>
          </p:cNvPr>
          <p:cNvSpPr/>
          <p:nvPr/>
        </p:nvSpPr>
        <p:spPr>
          <a:xfrm>
            <a:off x="280442" y="728022"/>
            <a:ext cx="1754324" cy="369332"/>
          </a:xfrm>
          <a:prstGeom prst="rect">
            <a:avLst/>
          </a:prstGeom>
        </p:spPr>
        <p:txBody>
          <a:bodyPr wrap="square">
            <a:spAutoFit/>
          </a:bodyPr>
          <a:lstStyle/>
          <a:p>
            <a:r>
              <a:rPr lang="id-ID" b="1" dirty="0">
                <a:solidFill>
                  <a:schemeClr val="accent5">
                    <a:lumMod val="75000"/>
                  </a:schemeClr>
                </a:solidFill>
                <a:latin typeface="Moon" panose="02000500000000000000" pitchFamily="2" charset="0"/>
              </a:rPr>
              <a:t>System Planning</a:t>
            </a:r>
            <a:endParaRPr lang="en-ID" dirty="0">
              <a:solidFill>
                <a:schemeClr val="accent5">
                  <a:lumMod val="75000"/>
                </a:schemeClr>
              </a:solidFill>
            </a:endParaRPr>
          </a:p>
        </p:txBody>
      </p:sp>
      <p:pic>
        <p:nvPicPr>
          <p:cNvPr id="1026" name="Picture 2" descr="Gps Warna Locator - Gambar gratis di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7520" y="1399003"/>
            <a:ext cx="1051560" cy="11155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ule GPS UBLOX NEO-6M V2 | Shopee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4766" y="3372284"/>
            <a:ext cx="1558925" cy="127254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F95D7E7-3C3C-4859-86A3-EC9DC2EAC8E5}"/>
              </a:ext>
            </a:extLst>
          </p:cNvPr>
          <p:cNvSpPr/>
          <p:nvPr/>
        </p:nvSpPr>
        <p:spPr>
          <a:xfrm>
            <a:off x="3543300" y="3731085"/>
            <a:ext cx="302014" cy="400110"/>
          </a:xfrm>
          <a:prstGeom prst="rect">
            <a:avLst/>
          </a:prstGeom>
        </p:spPr>
        <p:txBody>
          <a:bodyPr wrap="square">
            <a:spAutoFit/>
          </a:bodyPr>
          <a:lstStyle/>
          <a:p>
            <a:r>
              <a:rPr lang="id-ID" sz="2000" dirty="0">
                <a:solidFill>
                  <a:schemeClr val="accent5">
                    <a:lumMod val="75000"/>
                  </a:schemeClr>
                </a:solidFill>
              </a:rPr>
              <a:t>&amp;</a:t>
            </a:r>
            <a:endParaRPr lang="en-ID" sz="2000" dirty="0">
              <a:solidFill>
                <a:schemeClr val="accent5">
                  <a:lumMod val="75000"/>
                </a:schemeClr>
              </a:solidFill>
            </a:endParaRPr>
          </a:p>
        </p:txBody>
      </p:sp>
      <p:pic>
        <p:nvPicPr>
          <p:cNvPr id="2" name="Picture 1"/>
          <p:cNvPicPr>
            <a:picLocks noChangeAspect="1"/>
          </p:cNvPicPr>
          <p:nvPr/>
        </p:nvPicPr>
        <p:blipFill>
          <a:blip r:embed="rId4"/>
          <a:stretch>
            <a:fillRect/>
          </a:stretch>
        </p:blipFill>
        <p:spPr>
          <a:xfrm>
            <a:off x="3845314" y="3390939"/>
            <a:ext cx="1069586" cy="1042648"/>
          </a:xfrm>
          <a:prstGeom prst="rect">
            <a:avLst/>
          </a:prstGeom>
        </p:spPr>
      </p:pic>
      <p:sp>
        <p:nvSpPr>
          <p:cNvPr id="5" name="Rectangle 4"/>
          <p:cNvSpPr/>
          <p:nvPr/>
        </p:nvSpPr>
        <p:spPr>
          <a:xfrm>
            <a:off x="2457104" y="4467853"/>
            <a:ext cx="2172390" cy="353943"/>
          </a:xfrm>
          <a:prstGeom prst="rect">
            <a:avLst/>
          </a:prstGeom>
        </p:spPr>
        <p:txBody>
          <a:bodyPr wrap="none">
            <a:spAutoFit/>
          </a:bodyPr>
          <a:lstStyle/>
          <a:p>
            <a:r>
              <a:rPr lang="id-ID" sz="1700" b="1" dirty="0">
                <a:solidFill>
                  <a:schemeClr val="accent5">
                    <a:lumMod val="75000"/>
                  </a:schemeClr>
                </a:solidFill>
                <a:latin typeface="Moon" panose="02000500000000000000" pitchFamily="2" charset="0"/>
              </a:rPr>
              <a:t>GPS &amp; MPU 6050</a:t>
            </a:r>
            <a:endParaRPr lang="en-ID" sz="1700" dirty="0">
              <a:solidFill>
                <a:schemeClr val="accent5">
                  <a:lumMod val="75000"/>
                </a:schemeClr>
              </a:solidFill>
            </a:endParaRPr>
          </a:p>
        </p:txBody>
      </p:sp>
      <p:sp>
        <p:nvSpPr>
          <p:cNvPr id="6" name="Rectangle 5"/>
          <p:cNvSpPr/>
          <p:nvPr/>
        </p:nvSpPr>
        <p:spPr>
          <a:xfrm>
            <a:off x="2872282" y="2301907"/>
            <a:ext cx="1342034" cy="369332"/>
          </a:xfrm>
          <a:prstGeom prst="rect">
            <a:avLst/>
          </a:prstGeom>
        </p:spPr>
        <p:txBody>
          <a:bodyPr wrap="none">
            <a:spAutoFit/>
          </a:bodyPr>
          <a:lstStyle/>
          <a:p>
            <a:r>
              <a:rPr lang="id-ID" b="1" dirty="0">
                <a:solidFill>
                  <a:schemeClr val="accent5">
                    <a:lumMod val="75000"/>
                  </a:schemeClr>
                </a:solidFill>
                <a:latin typeface="Moon" panose="02000500000000000000" pitchFamily="2" charset="0"/>
              </a:rPr>
              <a:t>Location</a:t>
            </a:r>
            <a:endParaRPr lang="en-ID" dirty="0">
              <a:solidFill>
                <a:schemeClr val="accent5">
                  <a:lumMod val="75000"/>
                </a:schemeClr>
              </a:solidFill>
            </a:endParaRPr>
          </a:p>
        </p:txBody>
      </p:sp>
      <p:pic>
        <p:nvPicPr>
          <p:cNvPr id="1032" name="Picture 8" descr="Jual Arduino Uno R3 - Kota Bandung - ALFA ELECTRONICS | Toko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8028" y="3275613"/>
            <a:ext cx="2103932" cy="15425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575247" y="4552021"/>
            <a:ext cx="1508004" cy="369332"/>
          </a:xfrm>
          <a:prstGeom prst="rect">
            <a:avLst/>
          </a:prstGeom>
        </p:spPr>
        <p:txBody>
          <a:bodyPr wrap="square">
            <a:spAutoFit/>
          </a:bodyPr>
          <a:lstStyle/>
          <a:p>
            <a:r>
              <a:rPr lang="id-ID" b="1" dirty="0">
                <a:solidFill>
                  <a:schemeClr val="accent5">
                    <a:lumMod val="75000"/>
                  </a:schemeClr>
                </a:solidFill>
                <a:latin typeface="Moon" panose="02000500000000000000" pitchFamily="2" charset="0"/>
              </a:rPr>
              <a:t>Arduiono</a:t>
            </a:r>
            <a:endParaRPr lang="en-ID" dirty="0">
              <a:solidFill>
                <a:schemeClr val="accent5">
                  <a:lumMod val="75000"/>
                </a:schemeClr>
              </a:solidFill>
            </a:endParaRPr>
          </a:p>
        </p:txBody>
      </p:sp>
      <p:pic>
        <p:nvPicPr>
          <p:cNvPr id="1034" name="Picture 10" descr="LoRa software building blocks for IoT development and deploymen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5088" y="3502822"/>
            <a:ext cx="802717" cy="97757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8550110" y="3957163"/>
            <a:ext cx="574286" cy="170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ight Arrow 19"/>
          <p:cNvSpPr/>
          <p:nvPr/>
        </p:nvSpPr>
        <p:spPr>
          <a:xfrm>
            <a:off x="5291972" y="3957163"/>
            <a:ext cx="574286" cy="170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ight Arrow 20"/>
          <p:cNvSpPr/>
          <p:nvPr/>
        </p:nvSpPr>
        <p:spPr>
          <a:xfrm rot="5400000">
            <a:off x="3283720" y="2910107"/>
            <a:ext cx="574286" cy="156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6288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323529" y="339509"/>
            <a:ext cx="11573197" cy="724247"/>
          </a:xfrm>
          <a:prstGeom prst="rect">
            <a:avLst/>
          </a:prstGeom>
        </p:spPr>
        <p:txBody>
          <a:bodyPr/>
          <a:lstStyle/>
          <a:p>
            <a:r>
              <a:rPr lang="id-ID" dirty="0"/>
              <a:t>Step of  Experiment</a:t>
            </a:r>
            <a:endParaRPr lang="en-US" dirty="0"/>
          </a:p>
        </p:txBody>
      </p:sp>
      <p:sp>
        <p:nvSpPr>
          <p:cNvPr id="18" name="사각형: 둥근 위쪽 모서리 6">
            <a:extLst>
              <a:ext uri="{FF2B5EF4-FFF2-40B4-BE49-F238E27FC236}">
                <a16:creationId xmlns:a16="http://schemas.microsoft.com/office/drawing/2014/main" id="{3026C100-ED2A-40B3-BC3C-64457022A353}"/>
              </a:ext>
            </a:extLst>
          </p:cNvPr>
          <p:cNvSpPr/>
          <p:nvPr/>
        </p:nvSpPr>
        <p:spPr>
          <a:xfrm rot="16200000">
            <a:off x="2934873" y="1166771"/>
            <a:ext cx="1062000" cy="4550562"/>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사각형: 둥근 위쪽 모서리 38">
            <a:extLst>
              <a:ext uri="{FF2B5EF4-FFF2-40B4-BE49-F238E27FC236}">
                <a16:creationId xmlns:a16="http://schemas.microsoft.com/office/drawing/2014/main" id="{51A5E2EF-2D4C-49B0-9A03-ABCBC3A7A7BF}"/>
              </a:ext>
            </a:extLst>
          </p:cNvPr>
          <p:cNvSpPr/>
          <p:nvPr/>
        </p:nvSpPr>
        <p:spPr>
          <a:xfrm rot="16200000">
            <a:off x="2553004" y="2571692"/>
            <a:ext cx="1062000" cy="383838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a16="http://schemas.microsoft.com/office/drawing/2014/main" id="{346E05ED-7DA0-43EB-8EAE-56B1B6228928}"/>
              </a:ext>
            </a:extLst>
          </p:cNvPr>
          <p:cNvSpPr/>
          <p:nvPr/>
        </p:nvSpPr>
        <p:spPr>
          <a:xfrm>
            <a:off x="1270336" y="2981172"/>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a16="http://schemas.microsoft.com/office/drawing/2014/main" id="{9FBD13E9-A172-4DAC-9631-430D98F55DB7}"/>
              </a:ext>
            </a:extLst>
          </p:cNvPr>
          <p:cNvSpPr/>
          <p:nvPr/>
        </p:nvSpPr>
        <p:spPr>
          <a:xfrm>
            <a:off x="1296893" y="4058885"/>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Isosceles Triangle 41">
            <a:extLst>
              <a:ext uri="{FF2B5EF4-FFF2-40B4-BE49-F238E27FC236}">
                <a16:creationId xmlns:a16="http://schemas.microsoft.com/office/drawing/2014/main" id="{CDBBEB24-1186-42FE-B688-5DEAFDFE277E}"/>
              </a:ext>
            </a:extLst>
          </p:cNvPr>
          <p:cNvSpPr>
            <a:spLocks noChangeAspect="1"/>
          </p:cNvSpPr>
          <p:nvPr/>
        </p:nvSpPr>
        <p:spPr>
          <a:xfrm>
            <a:off x="1352312" y="5343109"/>
            <a:ext cx="250621" cy="360000"/>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1" name="Freeform: Shape 50">
            <a:extLst>
              <a:ext uri="{FF2B5EF4-FFF2-40B4-BE49-F238E27FC236}">
                <a16:creationId xmlns:a16="http://schemas.microsoft.com/office/drawing/2014/main" id="{3CA7F024-454B-4430-9702-6AADE56B84BE}"/>
              </a:ext>
            </a:extLst>
          </p:cNvPr>
          <p:cNvSpPr/>
          <p:nvPr/>
        </p:nvSpPr>
        <p:spPr>
          <a:xfrm>
            <a:off x="4932516" y="2201950"/>
            <a:ext cx="5762625" cy="1743075"/>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2625" h="1743075">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44980" y="818210"/>
                  <a:pt x="1654493" y="780110"/>
                </a:cubicBezTo>
                <a:cubicBezTo>
                  <a:pt x="1560195" y="741057"/>
                  <a:pt x="1462088" y="713435"/>
                  <a:pt x="1360170" y="703910"/>
                </a:cubicBezTo>
                <a:cubicBezTo>
                  <a:pt x="1197293" y="689622"/>
                  <a:pt x="1042035" y="717245"/>
                  <a:pt x="894398" y="783920"/>
                </a:cubicBezTo>
                <a:cubicBezTo>
                  <a:pt x="661035" y="890600"/>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F2C1D44-75A7-4AAB-A73D-332C85C95780}"/>
              </a:ext>
            </a:extLst>
          </p:cNvPr>
          <p:cNvSpPr/>
          <p:nvPr/>
        </p:nvSpPr>
        <p:spPr>
          <a:xfrm>
            <a:off x="4828591" y="3951476"/>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AC8048D-674F-442A-8949-6F22EB37A62C}"/>
              </a:ext>
            </a:extLst>
          </p:cNvPr>
          <p:cNvSpPr/>
          <p:nvPr/>
        </p:nvSpPr>
        <p:spPr>
          <a:xfrm>
            <a:off x="4926128" y="2188753"/>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3A712D13-37DD-4556-920A-54980FE1A5C6}"/>
              </a:ext>
            </a:extLst>
          </p:cNvPr>
          <p:cNvSpPr txBox="1"/>
          <p:nvPr/>
        </p:nvSpPr>
        <p:spPr>
          <a:xfrm>
            <a:off x="2223022" y="3228945"/>
            <a:ext cx="3581511" cy="400110"/>
          </a:xfrm>
          <a:prstGeom prst="rect">
            <a:avLst/>
          </a:prstGeom>
          <a:noFill/>
        </p:spPr>
        <p:txBody>
          <a:bodyPr wrap="square" rtlCol="0" anchor="ctr">
            <a:spAutoFit/>
          </a:bodyPr>
          <a:lstStyle/>
          <a:p>
            <a:r>
              <a:rPr lang="id-ID" altLang="ko-KR" sz="2000" b="1" dirty="0">
                <a:solidFill>
                  <a:schemeClr val="bg1"/>
                </a:solidFill>
                <a:cs typeface="Arial" pitchFamily="34" charset="0"/>
              </a:rPr>
              <a:t>Product Implementation</a:t>
            </a:r>
            <a:endParaRPr lang="en-US" altLang="ko-KR" sz="2000" b="1" dirty="0">
              <a:solidFill>
                <a:schemeClr val="bg1"/>
              </a:solidFill>
              <a:cs typeface="Arial" pitchFamily="34" charset="0"/>
            </a:endParaRPr>
          </a:p>
        </p:txBody>
      </p:sp>
      <p:sp>
        <p:nvSpPr>
          <p:cNvPr id="34" name="TextBox 33">
            <a:extLst>
              <a:ext uri="{FF2B5EF4-FFF2-40B4-BE49-F238E27FC236}">
                <a16:creationId xmlns:a16="http://schemas.microsoft.com/office/drawing/2014/main" id="{61C722C9-5673-4D24-8A34-3529EA329E1A}"/>
              </a:ext>
            </a:extLst>
          </p:cNvPr>
          <p:cNvSpPr txBox="1"/>
          <p:nvPr/>
        </p:nvSpPr>
        <p:spPr>
          <a:xfrm>
            <a:off x="2217382" y="4322022"/>
            <a:ext cx="3581511" cy="307777"/>
          </a:xfrm>
          <a:prstGeom prst="rect">
            <a:avLst/>
          </a:prstGeom>
          <a:noFill/>
        </p:spPr>
        <p:txBody>
          <a:bodyPr wrap="square" rtlCol="0" anchor="ctr">
            <a:spAutoFit/>
          </a:bodyPr>
          <a:lstStyle/>
          <a:p>
            <a:r>
              <a:rPr lang="id-ID" altLang="ko-KR" sz="1400" b="1" dirty="0">
                <a:solidFill>
                  <a:schemeClr val="bg1"/>
                </a:solidFill>
                <a:cs typeface="Arial" pitchFamily="34" charset="0"/>
              </a:rPr>
              <a:t>Testing The Product Components</a:t>
            </a:r>
            <a:endParaRPr lang="en-US" altLang="ko-KR" sz="1400" b="1" dirty="0">
              <a:solidFill>
                <a:schemeClr val="bg1"/>
              </a:solidFill>
              <a:cs typeface="Arial" pitchFamily="34" charset="0"/>
            </a:endParaRPr>
          </a:p>
        </p:txBody>
      </p:sp>
      <p:sp>
        <p:nvSpPr>
          <p:cNvPr id="46" name="Oval 32">
            <a:extLst>
              <a:ext uri="{FF2B5EF4-FFF2-40B4-BE49-F238E27FC236}">
                <a16:creationId xmlns:a16="http://schemas.microsoft.com/office/drawing/2014/main" id="{9935B771-BAEE-4804-A5F5-7A76829FE232}"/>
              </a:ext>
            </a:extLst>
          </p:cNvPr>
          <p:cNvSpPr/>
          <p:nvPr/>
        </p:nvSpPr>
        <p:spPr>
          <a:xfrm>
            <a:off x="1498844" y="3114300"/>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ectangle 9">
            <a:extLst>
              <a:ext uri="{FF2B5EF4-FFF2-40B4-BE49-F238E27FC236}">
                <a16:creationId xmlns:a16="http://schemas.microsoft.com/office/drawing/2014/main" id="{7E9656E6-FD76-4DD4-AD3C-7BB29A939965}"/>
              </a:ext>
            </a:extLst>
          </p:cNvPr>
          <p:cNvSpPr/>
          <p:nvPr/>
        </p:nvSpPr>
        <p:spPr>
          <a:xfrm>
            <a:off x="1465225" y="4198115"/>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230028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36">
            <a:extLst>
              <a:ext uri="{FF2B5EF4-FFF2-40B4-BE49-F238E27FC236}">
                <a16:creationId xmlns:a16="http://schemas.microsoft.com/office/drawing/2014/main" id="{27F000DF-BFA6-471D-A449-E3A554B4A1F1}"/>
              </a:ext>
            </a:extLst>
          </p:cNvPr>
          <p:cNvSpPr/>
          <p:nvPr/>
        </p:nvSpPr>
        <p:spPr>
          <a:xfrm>
            <a:off x="1136229" y="223485"/>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CF95D7E7-3C3C-4859-86A3-EC9DC2EAC8E5}"/>
              </a:ext>
            </a:extLst>
          </p:cNvPr>
          <p:cNvSpPr/>
          <p:nvPr/>
        </p:nvSpPr>
        <p:spPr>
          <a:xfrm>
            <a:off x="125982" y="675422"/>
            <a:ext cx="2599801" cy="369332"/>
          </a:xfrm>
          <a:prstGeom prst="rect">
            <a:avLst/>
          </a:prstGeom>
        </p:spPr>
        <p:txBody>
          <a:bodyPr wrap="square">
            <a:spAutoFit/>
          </a:bodyPr>
          <a:lstStyle/>
          <a:p>
            <a:r>
              <a:rPr lang="id-ID" b="1" dirty="0">
                <a:solidFill>
                  <a:schemeClr val="accent5">
                    <a:lumMod val="75000"/>
                  </a:schemeClr>
                </a:solidFill>
                <a:latin typeface="Moon" panose="02000500000000000000" pitchFamily="2" charset="0"/>
              </a:rPr>
              <a:t>Product Implementation</a:t>
            </a:r>
            <a:endParaRPr lang="en-ID" dirty="0">
              <a:solidFill>
                <a:schemeClr val="accent5">
                  <a:lumMod val="75000"/>
                </a:schemeClr>
              </a:solidFill>
            </a:endParaRPr>
          </a:p>
        </p:txBody>
      </p:sp>
      <p:pic>
        <p:nvPicPr>
          <p:cNvPr id="2052" name="Picture 4" descr="Interfacing Arduino with NEO-6M GPS module - Simple 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954" y="2597726"/>
            <a:ext cx="8763000" cy="4036789"/>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Elbow Connector 17"/>
          <p:cNvCxnSpPr/>
          <p:nvPr/>
        </p:nvCxnSpPr>
        <p:spPr>
          <a:xfrm flipV="1">
            <a:off x="6099463" y="4604327"/>
            <a:ext cx="2082800" cy="1104900"/>
          </a:xfrm>
          <a:prstGeom prst="bentConnector3">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144163" y="4570401"/>
            <a:ext cx="76200" cy="4571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3" name="Picture 22"/>
          <p:cNvPicPr>
            <a:picLocks noChangeAspect="1"/>
          </p:cNvPicPr>
          <p:nvPr/>
        </p:nvPicPr>
        <p:blipFill>
          <a:blip r:embed="rId3"/>
          <a:stretch>
            <a:fillRect/>
          </a:stretch>
        </p:blipFill>
        <p:spPr>
          <a:xfrm>
            <a:off x="7896513" y="1454727"/>
            <a:ext cx="2266950" cy="1815012"/>
          </a:xfrm>
          <a:prstGeom prst="rect">
            <a:avLst/>
          </a:prstGeom>
        </p:spPr>
      </p:pic>
      <p:cxnSp>
        <p:nvCxnSpPr>
          <p:cNvPr id="25" name="Elbow Connector 24"/>
          <p:cNvCxnSpPr/>
          <p:nvPr/>
        </p:nvCxnSpPr>
        <p:spPr>
          <a:xfrm rot="10800000" flipV="1">
            <a:off x="3000663" y="1663875"/>
            <a:ext cx="5397516" cy="3169052"/>
          </a:xfrm>
          <a:prstGeom prst="bentConnector3">
            <a:avLst>
              <a:gd name="adj1" fmla="val 108588"/>
            </a:avLst>
          </a:prstGeom>
          <a:ln w="19050">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2059" name="Elbow Connector 2058"/>
          <p:cNvCxnSpPr/>
          <p:nvPr/>
        </p:nvCxnSpPr>
        <p:spPr>
          <a:xfrm rot="10800000" flipV="1">
            <a:off x="3000663" y="1873022"/>
            <a:ext cx="5397529" cy="3169054"/>
          </a:xfrm>
          <a:prstGeom prst="bentConnector3">
            <a:avLst>
              <a:gd name="adj1" fmla="val 123176"/>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9" name="Elbow Connector 2068"/>
          <p:cNvCxnSpPr/>
          <p:nvPr/>
        </p:nvCxnSpPr>
        <p:spPr>
          <a:xfrm rot="10800000" flipV="1">
            <a:off x="3000663" y="2064324"/>
            <a:ext cx="5397521" cy="3702453"/>
          </a:xfrm>
          <a:prstGeom prst="bentConnector3">
            <a:avLst>
              <a:gd name="adj1" fmla="val 116588"/>
            </a:avLst>
          </a:prstGeom>
          <a:ln w="19050">
            <a:solidFill>
              <a:srgbClr val="990099"/>
            </a:solidFill>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p:nvPr/>
        </p:nvCxnSpPr>
        <p:spPr>
          <a:xfrm rot="10800000" flipV="1">
            <a:off x="3000655" y="2304680"/>
            <a:ext cx="5397527" cy="3653399"/>
          </a:xfrm>
          <a:prstGeom prst="bentConnector3">
            <a:avLst>
              <a:gd name="adj1" fmla="val 11329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p:nvPr/>
        </p:nvCxnSpPr>
        <p:spPr>
          <a:xfrm flipH="1">
            <a:off x="7572663" y="3054927"/>
            <a:ext cx="825516" cy="0"/>
          </a:xfrm>
          <a:prstGeom prst="line">
            <a:avLst/>
          </a:prstGeom>
          <a:ln w="19050">
            <a:solidFill>
              <a:srgbClr val="990099"/>
            </a:solidFill>
          </a:ln>
        </p:spPr>
        <p:style>
          <a:lnRef idx="1">
            <a:schemeClr val="accent1"/>
          </a:lnRef>
          <a:fillRef idx="0">
            <a:schemeClr val="accent1"/>
          </a:fillRef>
          <a:effectRef idx="0">
            <a:schemeClr val="accent1"/>
          </a:effectRef>
          <a:fontRef idx="minor">
            <a:schemeClr val="tx1"/>
          </a:fontRef>
        </p:style>
      </p:cxnSp>
      <p:cxnSp>
        <p:nvCxnSpPr>
          <p:cNvPr id="1047" name="Elbow Connector 1046"/>
          <p:cNvCxnSpPr/>
          <p:nvPr/>
        </p:nvCxnSpPr>
        <p:spPr>
          <a:xfrm rot="5400000">
            <a:off x="5480130" y="3661546"/>
            <a:ext cx="2724554" cy="1485914"/>
          </a:xfrm>
          <a:prstGeom prst="bentConnector3">
            <a:avLst>
              <a:gd name="adj1" fmla="val 100808"/>
            </a:avLst>
          </a:prstGeom>
          <a:ln w="19050">
            <a:solidFill>
              <a:srgbClr val="990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44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A1AA83-4A3D-45BF-B61B-548F9B8BA978}"/>
              </a:ext>
            </a:extLst>
          </p:cNvPr>
          <p:cNvSpPr/>
          <p:nvPr/>
        </p:nvSpPr>
        <p:spPr>
          <a:xfrm>
            <a:off x="0" y="-38100"/>
            <a:ext cx="345881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rPr>
              <a:t>T</a:t>
            </a:r>
            <a:r>
              <a:rPr lang="id-ID" sz="32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rPr>
              <a:t>esting the product Component</a:t>
            </a:r>
            <a:endParaRPr lang="en-US" sz="3200" b="1" dirty="0">
              <a:solidFill>
                <a:schemeClr val="bg1"/>
              </a:solidFill>
              <a:latin typeface="Moon" panose="02000500000000000000" pitchFamily="2" charset="0"/>
              <a:ea typeface="Arial Unicode MS" panose="020B0604020202020204" pitchFamily="34" charset="-128"/>
              <a:cs typeface="Arial Unicode MS" panose="020B0604020202020204" pitchFamily="34" charset="-128"/>
            </a:endParaRPr>
          </a:p>
        </p:txBody>
      </p:sp>
      <p:sp>
        <p:nvSpPr>
          <p:cNvPr id="5" name="Oval 21">
            <a:extLst>
              <a:ext uri="{FF2B5EF4-FFF2-40B4-BE49-F238E27FC236}">
                <a16:creationId xmlns:a16="http://schemas.microsoft.com/office/drawing/2014/main" id="{B406D991-C202-482E-9E69-73A0601A6701}"/>
              </a:ext>
            </a:extLst>
          </p:cNvPr>
          <p:cNvSpPr>
            <a:spLocks noChangeAspect="1"/>
          </p:cNvSpPr>
          <p:nvPr/>
        </p:nvSpPr>
        <p:spPr>
          <a:xfrm>
            <a:off x="1548736" y="2635947"/>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 name="Content Placeholder 2">
            <a:extLst>
              <a:ext uri="{FF2B5EF4-FFF2-40B4-BE49-F238E27FC236}">
                <a16:creationId xmlns:a16="http://schemas.microsoft.com/office/drawing/2014/main" id="{AB649E68-0D7F-431D-B52D-325098CB15E0}"/>
              </a:ext>
            </a:extLst>
          </p:cNvPr>
          <p:cNvSpPr txBox="1">
            <a:spLocks/>
          </p:cNvSpPr>
          <p:nvPr/>
        </p:nvSpPr>
        <p:spPr>
          <a:xfrm>
            <a:off x="3831968" y="2635947"/>
            <a:ext cx="3558739" cy="1323380"/>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d-ID" sz="3200" dirty="0">
                <a:latin typeface="Arial Unicode MS" panose="020B0604020202020204" pitchFamily="34" charset="-128"/>
                <a:ea typeface="Arial Unicode MS" panose="020B0604020202020204" pitchFamily="34" charset="-128"/>
                <a:cs typeface="Arial Unicode MS" panose="020B0604020202020204" pitchFamily="34" charset="-128"/>
              </a:rPr>
              <a:t>MPU 6050</a:t>
            </a:r>
          </a:p>
          <a:p>
            <a:pPr algn="just"/>
            <a:r>
              <a:rPr lang="id-ID" sz="3200" dirty="0">
                <a:latin typeface="Arial Unicode MS" panose="020B0604020202020204" pitchFamily="34" charset="-128"/>
                <a:ea typeface="Arial Unicode MS" panose="020B0604020202020204" pitchFamily="34" charset="-128"/>
                <a:cs typeface="Arial Unicode MS" panose="020B0604020202020204" pitchFamily="34" charset="-128"/>
              </a:rPr>
              <a:t>GPS Ublox 6M</a:t>
            </a:r>
          </a:p>
          <a:p>
            <a:pPr algn="just"/>
            <a:r>
              <a:rPr lang="id-ID" sz="3200" dirty="0">
                <a:latin typeface="Arial Unicode MS" panose="020B0604020202020204" pitchFamily="34" charset="-128"/>
                <a:ea typeface="Arial Unicode MS" panose="020B0604020202020204" pitchFamily="34" charset="-128"/>
                <a:cs typeface="Arial Unicode MS" panose="020B0604020202020204" pitchFamily="34" charset="-128"/>
              </a:rPr>
              <a:t>Kalman Filter</a:t>
            </a:r>
          </a:p>
          <a:p>
            <a:pPr marL="0" indent="0" algn="just">
              <a:buNone/>
            </a:pPr>
            <a:endParaRPr lang="id-ID"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2862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36">
            <a:extLst>
              <a:ext uri="{FF2B5EF4-FFF2-40B4-BE49-F238E27FC236}">
                <a16:creationId xmlns:a16="http://schemas.microsoft.com/office/drawing/2014/main" id="{27F000DF-BFA6-471D-A449-E3A554B4A1F1}"/>
              </a:ext>
            </a:extLst>
          </p:cNvPr>
          <p:cNvSpPr/>
          <p:nvPr/>
        </p:nvSpPr>
        <p:spPr>
          <a:xfrm>
            <a:off x="440137" y="192555"/>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CF95D7E7-3C3C-4859-86A3-EC9DC2EAC8E5}"/>
              </a:ext>
            </a:extLst>
          </p:cNvPr>
          <p:cNvSpPr/>
          <p:nvPr/>
        </p:nvSpPr>
        <p:spPr>
          <a:xfrm>
            <a:off x="125513" y="651086"/>
            <a:ext cx="1208553" cy="369332"/>
          </a:xfrm>
          <a:prstGeom prst="rect">
            <a:avLst/>
          </a:prstGeom>
        </p:spPr>
        <p:txBody>
          <a:bodyPr wrap="square">
            <a:spAutoFit/>
          </a:bodyPr>
          <a:lstStyle/>
          <a:p>
            <a:r>
              <a:rPr lang="id-ID" b="1" dirty="0">
                <a:solidFill>
                  <a:schemeClr val="accent5">
                    <a:lumMod val="75000"/>
                  </a:schemeClr>
                </a:solidFill>
                <a:latin typeface="Moon" panose="02000500000000000000" pitchFamily="2" charset="0"/>
              </a:rPr>
              <a:t>MPU 6050</a:t>
            </a:r>
            <a:endParaRPr lang="en-ID" dirty="0">
              <a:solidFill>
                <a:schemeClr val="accent5">
                  <a:lumMod val="75000"/>
                </a:schemeClr>
              </a:solidFill>
            </a:endParaRPr>
          </a:p>
        </p:txBody>
      </p:sp>
      <p:pic>
        <p:nvPicPr>
          <p:cNvPr id="2052" name="Picture 4" descr="Interfacing Arduino with NEO-6M GPS module - Simple 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954" y="2597726"/>
            <a:ext cx="8763000" cy="4036789"/>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Elbow Connector 17"/>
          <p:cNvCxnSpPr/>
          <p:nvPr/>
        </p:nvCxnSpPr>
        <p:spPr>
          <a:xfrm flipV="1">
            <a:off x="6099463" y="4604327"/>
            <a:ext cx="2082800" cy="1104900"/>
          </a:xfrm>
          <a:prstGeom prst="bentConnector3">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144163" y="4570401"/>
            <a:ext cx="76200" cy="4571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3" name="Picture 22"/>
          <p:cNvPicPr>
            <a:picLocks noChangeAspect="1"/>
          </p:cNvPicPr>
          <p:nvPr/>
        </p:nvPicPr>
        <p:blipFill>
          <a:blip r:embed="rId3"/>
          <a:stretch>
            <a:fillRect/>
          </a:stretch>
        </p:blipFill>
        <p:spPr>
          <a:xfrm>
            <a:off x="7896513" y="1454727"/>
            <a:ext cx="2266950" cy="1815012"/>
          </a:xfrm>
          <a:prstGeom prst="rect">
            <a:avLst/>
          </a:prstGeom>
        </p:spPr>
      </p:pic>
      <p:cxnSp>
        <p:nvCxnSpPr>
          <p:cNvPr id="25" name="Elbow Connector 24"/>
          <p:cNvCxnSpPr/>
          <p:nvPr/>
        </p:nvCxnSpPr>
        <p:spPr>
          <a:xfrm rot="10800000" flipV="1">
            <a:off x="3000663" y="1663875"/>
            <a:ext cx="5397516" cy="3169052"/>
          </a:xfrm>
          <a:prstGeom prst="bentConnector3">
            <a:avLst>
              <a:gd name="adj1" fmla="val 108588"/>
            </a:avLst>
          </a:prstGeom>
          <a:ln w="19050">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2059" name="Elbow Connector 2058"/>
          <p:cNvCxnSpPr/>
          <p:nvPr/>
        </p:nvCxnSpPr>
        <p:spPr>
          <a:xfrm rot="10800000" flipV="1">
            <a:off x="3000663" y="1873022"/>
            <a:ext cx="5397529" cy="3169054"/>
          </a:xfrm>
          <a:prstGeom prst="bentConnector3">
            <a:avLst>
              <a:gd name="adj1" fmla="val 123176"/>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9" name="Elbow Connector 2068"/>
          <p:cNvCxnSpPr/>
          <p:nvPr/>
        </p:nvCxnSpPr>
        <p:spPr>
          <a:xfrm rot="10800000" flipV="1">
            <a:off x="3000663" y="2064324"/>
            <a:ext cx="5397521" cy="3702453"/>
          </a:xfrm>
          <a:prstGeom prst="bentConnector3">
            <a:avLst>
              <a:gd name="adj1" fmla="val 116588"/>
            </a:avLst>
          </a:prstGeom>
          <a:ln w="19050">
            <a:solidFill>
              <a:srgbClr val="990099"/>
            </a:solidFill>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p:nvPr/>
        </p:nvCxnSpPr>
        <p:spPr>
          <a:xfrm rot="10800000" flipV="1">
            <a:off x="3000655" y="2304680"/>
            <a:ext cx="5397527" cy="3653399"/>
          </a:xfrm>
          <a:prstGeom prst="bentConnector3">
            <a:avLst>
              <a:gd name="adj1" fmla="val 11329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p:nvPr/>
        </p:nvCxnSpPr>
        <p:spPr>
          <a:xfrm flipH="1">
            <a:off x="7572663" y="3054927"/>
            <a:ext cx="825516" cy="0"/>
          </a:xfrm>
          <a:prstGeom prst="line">
            <a:avLst/>
          </a:prstGeom>
          <a:ln w="19050">
            <a:solidFill>
              <a:srgbClr val="990099"/>
            </a:solidFill>
          </a:ln>
        </p:spPr>
        <p:style>
          <a:lnRef idx="1">
            <a:schemeClr val="accent1"/>
          </a:lnRef>
          <a:fillRef idx="0">
            <a:schemeClr val="accent1"/>
          </a:fillRef>
          <a:effectRef idx="0">
            <a:schemeClr val="accent1"/>
          </a:effectRef>
          <a:fontRef idx="minor">
            <a:schemeClr val="tx1"/>
          </a:fontRef>
        </p:style>
      </p:cxnSp>
      <p:cxnSp>
        <p:nvCxnSpPr>
          <p:cNvPr id="1047" name="Elbow Connector 1046"/>
          <p:cNvCxnSpPr/>
          <p:nvPr/>
        </p:nvCxnSpPr>
        <p:spPr>
          <a:xfrm rot="5400000">
            <a:off x="5480130" y="3661546"/>
            <a:ext cx="2724554" cy="1485914"/>
          </a:xfrm>
          <a:prstGeom prst="bentConnector3">
            <a:avLst>
              <a:gd name="adj1" fmla="val 100808"/>
            </a:avLst>
          </a:prstGeom>
          <a:ln w="19050">
            <a:solidFill>
              <a:srgbClr val="990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870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36">
            <a:extLst>
              <a:ext uri="{FF2B5EF4-FFF2-40B4-BE49-F238E27FC236}">
                <a16:creationId xmlns:a16="http://schemas.microsoft.com/office/drawing/2014/main" id="{27F000DF-BFA6-471D-A449-E3A554B4A1F1}"/>
              </a:ext>
            </a:extLst>
          </p:cNvPr>
          <p:cNvSpPr/>
          <p:nvPr/>
        </p:nvSpPr>
        <p:spPr>
          <a:xfrm>
            <a:off x="534547" y="317301"/>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CF95D7E7-3C3C-4859-86A3-EC9DC2EAC8E5}"/>
              </a:ext>
            </a:extLst>
          </p:cNvPr>
          <p:cNvSpPr/>
          <p:nvPr/>
        </p:nvSpPr>
        <p:spPr>
          <a:xfrm>
            <a:off x="230417" y="775310"/>
            <a:ext cx="1187566" cy="369332"/>
          </a:xfrm>
          <a:prstGeom prst="rect">
            <a:avLst/>
          </a:prstGeom>
        </p:spPr>
        <p:txBody>
          <a:bodyPr wrap="square">
            <a:spAutoFit/>
          </a:bodyPr>
          <a:lstStyle/>
          <a:p>
            <a:r>
              <a:rPr lang="id-ID" b="1" dirty="0">
                <a:solidFill>
                  <a:schemeClr val="accent5">
                    <a:lumMod val="75000"/>
                  </a:schemeClr>
                </a:solidFill>
                <a:latin typeface="Moon" panose="02000500000000000000" pitchFamily="2" charset="0"/>
              </a:rPr>
              <a:t>MPU 6050</a:t>
            </a:r>
            <a:endParaRPr lang="en-ID" dirty="0">
              <a:solidFill>
                <a:schemeClr val="accent5">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111776970"/>
              </p:ext>
            </p:extLst>
          </p:nvPr>
        </p:nvGraphicFramePr>
        <p:xfrm>
          <a:off x="297837" y="1496291"/>
          <a:ext cx="5798165" cy="5044424"/>
        </p:xfrm>
        <a:graphic>
          <a:graphicData uri="http://schemas.openxmlformats.org/drawingml/2006/table">
            <a:tbl>
              <a:tblPr firstRow="1" firstCol="1" bandRow="1">
                <a:tableStyleId>{5C22544A-7EE6-4342-B048-85BDC9FD1C3A}</a:tableStyleId>
              </a:tblPr>
              <a:tblGrid>
                <a:gridCol w="1159633">
                  <a:extLst>
                    <a:ext uri="{9D8B030D-6E8A-4147-A177-3AD203B41FA5}">
                      <a16:colId xmlns:a16="http://schemas.microsoft.com/office/drawing/2014/main" val="20000"/>
                    </a:ext>
                  </a:extLst>
                </a:gridCol>
                <a:gridCol w="1159633">
                  <a:extLst>
                    <a:ext uri="{9D8B030D-6E8A-4147-A177-3AD203B41FA5}">
                      <a16:colId xmlns:a16="http://schemas.microsoft.com/office/drawing/2014/main" val="20001"/>
                    </a:ext>
                  </a:extLst>
                </a:gridCol>
                <a:gridCol w="1159633">
                  <a:extLst>
                    <a:ext uri="{9D8B030D-6E8A-4147-A177-3AD203B41FA5}">
                      <a16:colId xmlns:a16="http://schemas.microsoft.com/office/drawing/2014/main" val="20002"/>
                    </a:ext>
                  </a:extLst>
                </a:gridCol>
                <a:gridCol w="1159633">
                  <a:extLst>
                    <a:ext uri="{9D8B030D-6E8A-4147-A177-3AD203B41FA5}">
                      <a16:colId xmlns:a16="http://schemas.microsoft.com/office/drawing/2014/main" val="20003"/>
                    </a:ext>
                  </a:extLst>
                </a:gridCol>
                <a:gridCol w="1159633">
                  <a:extLst>
                    <a:ext uri="{9D8B030D-6E8A-4147-A177-3AD203B41FA5}">
                      <a16:colId xmlns:a16="http://schemas.microsoft.com/office/drawing/2014/main" val="20004"/>
                    </a:ext>
                  </a:extLst>
                </a:gridCol>
              </a:tblGrid>
              <a:tr h="229292">
                <a:tc>
                  <a:txBody>
                    <a:bodyPr/>
                    <a:lstStyle/>
                    <a:p>
                      <a:pPr marL="6350" indent="-6350" algn="l">
                        <a:lnSpc>
                          <a:spcPct val="103000"/>
                        </a:lnSpc>
                        <a:spcAft>
                          <a:spcPts val="0"/>
                        </a:spcAft>
                      </a:pPr>
                      <a:r>
                        <a:rPr lang="id-ID" sz="1100" dirty="0">
                          <a:effectLst/>
                        </a:rPr>
                        <a:t> </a:t>
                      </a: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b"/>
                </a:tc>
                <a:tc>
                  <a:txBody>
                    <a:bodyPr/>
                    <a:lstStyle/>
                    <a:p>
                      <a:pPr marL="6350" indent="-6350" algn="ctr">
                        <a:lnSpc>
                          <a:spcPct val="103000"/>
                        </a:lnSpc>
                        <a:spcAft>
                          <a:spcPts val="0"/>
                        </a:spcAft>
                      </a:pPr>
                      <a:r>
                        <a:rPr lang="id-ID" sz="1100" dirty="0">
                          <a:effectLst/>
                        </a:rPr>
                        <a:t>Time</a:t>
                      </a: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r>
                        <a:rPr lang="id-ID" sz="1100" dirty="0">
                          <a:effectLst/>
                        </a:rPr>
                        <a:t>Acc_X</a:t>
                      </a: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r>
                        <a:rPr lang="id-ID" sz="1100" dirty="0">
                          <a:effectLst/>
                        </a:rPr>
                        <a:t>Acc_Y</a:t>
                      </a: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r>
                        <a:rPr lang="id-ID" sz="1100">
                          <a:effectLst/>
                        </a:rPr>
                        <a:t>Acc_Z</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0"/>
                  </a:ext>
                </a:extLst>
              </a:tr>
              <a:tr h="229292">
                <a:tc>
                  <a:txBody>
                    <a:bodyPr/>
                    <a:lstStyle/>
                    <a:p>
                      <a:pPr marL="6350" indent="-6350" algn="ctr">
                        <a:lnSpc>
                          <a:spcPct val="103000"/>
                        </a:lnSpc>
                        <a:spcAft>
                          <a:spcPts val="0"/>
                        </a:spcAft>
                      </a:pPr>
                      <a:r>
                        <a:rPr lang="id-ID" sz="1100">
                          <a:effectLst/>
                        </a:rPr>
                        <a:t>1</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1"/>
                  </a:ext>
                </a:extLst>
              </a:tr>
              <a:tr h="229292">
                <a:tc>
                  <a:txBody>
                    <a:bodyPr/>
                    <a:lstStyle/>
                    <a:p>
                      <a:pPr marL="6350" indent="-6350" algn="ctr">
                        <a:lnSpc>
                          <a:spcPct val="103000"/>
                        </a:lnSpc>
                        <a:spcAft>
                          <a:spcPts val="0"/>
                        </a:spcAft>
                      </a:pPr>
                      <a:r>
                        <a:rPr lang="id-ID" sz="1100">
                          <a:effectLst/>
                        </a:rPr>
                        <a:t>2</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2"/>
                  </a:ext>
                </a:extLst>
              </a:tr>
              <a:tr h="229292">
                <a:tc>
                  <a:txBody>
                    <a:bodyPr/>
                    <a:lstStyle/>
                    <a:p>
                      <a:pPr marL="6350" indent="-6350" algn="ctr">
                        <a:lnSpc>
                          <a:spcPct val="103000"/>
                        </a:lnSpc>
                        <a:spcAft>
                          <a:spcPts val="0"/>
                        </a:spcAft>
                      </a:pPr>
                      <a:r>
                        <a:rPr lang="id-ID" sz="1100">
                          <a:effectLst/>
                        </a:rPr>
                        <a:t>3</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3"/>
                  </a:ext>
                </a:extLst>
              </a:tr>
              <a:tr h="229292">
                <a:tc>
                  <a:txBody>
                    <a:bodyPr/>
                    <a:lstStyle/>
                    <a:p>
                      <a:pPr marL="6350" indent="-6350" algn="ctr">
                        <a:lnSpc>
                          <a:spcPct val="103000"/>
                        </a:lnSpc>
                        <a:spcAft>
                          <a:spcPts val="0"/>
                        </a:spcAft>
                      </a:pPr>
                      <a:r>
                        <a:rPr lang="id-ID" sz="1100">
                          <a:effectLst/>
                        </a:rPr>
                        <a:t>4</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4"/>
                  </a:ext>
                </a:extLst>
              </a:tr>
              <a:tr h="229292">
                <a:tc>
                  <a:txBody>
                    <a:bodyPr/>
                    <a:lstStyle/>
                    <a:p>
                      <a:pPr marL="6350" indent="-6350" algn="ctr">
                        <a:lnSpc>
                          <a:spcPct val="103000"/>
                        </a:lnSpc>
                        <a:spcAft>
                          <a:spcPts val="0"/>
                        </a:spcAft>
                      </a:pPr>
                      <a:r>
                        <a:rPr lang="id-ID" sz="1100">
                          <a:effectLst/>
                        </a:rPr>
                        <a:t>5</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5"/>
                  </a:ext>
                </a:extLst>
              </a:tr>
              <a:tr h="229292">
                <a:tc>
                  <a:txBody>
                    <a:bodyPr/>
                    <a:lstStyle/>
                    <a:p>
                      <a:pPr marL="6350" indent="-6350" algn="ctr">
                        <a:lnSpc>
                          <a:spcPct val="103000"/>
                        </a:lnSpc>
                        <a:spcAft>
                          <a:spcPts val="0"/>
                        </a:spcAft>
                      </a:pPr>
                      <a:r>
                        <a:rPr lang="id-ID" sz="1100">
                          <a:effectLst/>
                        </a:rPr>
                        <a:t>6</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6"/>
                  </a:ext>
                </a:extLst>
              </a:tr>
              <a:tr h="229292">
                <a:tc>
                  <a:txBody>
                    <a:bodyPr/>
                    <a:lstStyle/>
                    <a:p>
                      <a:pPr marL="6350" indent="-6350" algn="ctr">
                        <a:lnSpc>
                          <a:spcPct val="103000"/>
                        </a:lnSpc>
                        <a:spcAft>
                          <a:spcPts val="0"/>
                        </a:spcAft>
                      </a:pPr>
                      <a:r>
                        <a:rPr lang="id-ID" sz="1100">
                          <a:effectLst/>
                        </a:rPr>
                        <a:t>7</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7"/>
                  </a:ext>
                </a:extLst>
              </a:tr>
              <a:tr h="229292">
                <a:tc>
                  <a:txBody>
                    <a:bodyPr/>
                    <a:lstStyle/>
                    <a:p>
                      <a:pPr marL="6350" indent="-6350" algn="ctr">
                        <a:lnSpc>
                          <a:spcPct val="103000"/>
                        </a:lnSpc>
                        <a:spcAft>
                          <a:spcPts val="0"/>
                        </a:spcAft>
                      </a:pPr>
                      <a:r>
                        <a:rPr lang="id-ID" sz="1100">
                          <a:effectLst/>
                        </a:rPr>
                        <a:t>8</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8"/>
                  </a:ext>
                </a:extLst>
              </a:tr>
              <a:tr h="229292">
                <a:tc>
                  <a:txBody>
                    <a:bodyPr/>
                    <a:lstStyle/>
                    <a:p>
                      <a:pPr marL="6350" indent="-6350" algn="ctr">
                        <a:lnSpc>
                          <a:spcPct val="103000"/>
                        </a:lnSpc>
                        <a:spcAft>
                          <a:spcPts val="0"/>
                        </a:spcAft>
                      </a:pPr>
                      <a:r>
                        <a:rPr lang="id-ID" sz="1100">
                          <a:effectLst/>
                        </a:rPr>
                        <a:t>9</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09"/>
                  </a:ext>
                </a:extLst>
              </a:tr>
              <a:tr h="229292">
                <a:tc>
                  <a:txBody>
                    <a:bodyPr/>
                    <a:lstStyle/>
                    <a:p>
                      <a:pPr marL="6350" indent="-6350" algn="ctr">
                        <a:lnSpc>
                          <a:spcPct val="103000"/>
                        </a:lnSpc>
                        <a:spcAft>
                          <a:spcPts val="0"/>
                        </a:spcAft>
                      </a:pPr>
                      <a:r>
                        <a:rPr lang="id-ID" sz="1100">
                          <a:effectLst/>
                        </a:rPr>
                        <a:t>10</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0"/>
                  </a:ext>
                </a:extLst>
              </a:tr>
              <a:tr h="229292">
                <a:tc>
                  <a:txBody>
                    <a:bodyPr/>
                    <a:lstStyle/>
                    <a:p>
                      <a:pPr marL="6350" indent="-6350" algn="ctr">
                        <a:lnSpc>
                          <a:spcPct val="103000"/>
                        </a:lnSpc>
                        <a:spcAft>
                          <a:spcPts val="0"/>
                        </a:spcAft>
                      </a:pPr>
                      <a:r>
                        <a:rPr lang="id-ID" sz="1100">
                          <a:effectLst/>
                        </a:rPr>
                        <a:t>11</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1"/>
                  </a:ext>
                </a:extLst>
              </a:tr>
              <a:tr h="229292">
                <a:tc>
                  <a:txBody>
                    <a:bodyPr/>
                    <a:lstStyle/>
                    <a:p>
                      <a:pPr marL="6350" indent="-6350" algn="ctr">
                        <a:lnSpc>
                          <a:spcPct val="103000"/>
                        </a:lnSpc>
                        <a:spcAft>
                          <a:spcPts val="0"/>
                        </a:spcAft>
                      </a:pPr>
                      <a:r>
                        <a:rPr lang="id-ID" sz="1100">
                          <a:effectLst/>
                        </a:rPr>
                        <a:t>12</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2"/>
                  </a:ext>
                </a:extLst>
              </a:tr>
              <a:tr h="229292">
                <a:tc>
                  <a:txBody>
                    <a:bodyPr/>
                    <a:lstStyle/>
                    <a:p>
                      <a:pPr marL="6350" indent="-6350" algn="ctr">
                        <a:lnSpc>
                          <a:spcPct val="103000"/>
                        </a:lnSpc>
                        <a:spcAft>
                          <a:spcPts val="0"/>
                        </a:spcAft>
                      </a:pPr>
                      <a:r>
                        <a:rPr lang="id-ID" sz="1100">
                          <a:effectLst/>
                        </a:rPr>
                        <a:t>13</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3"/>
                  </a:ext>
                </a:extLst>
              </a:tr>
              <a:tr h="229292">
                <a:tc>
                  <a:txBody>
                    <a:bodyPr/>
                    <a:lstStyle/>
                    <a:p>
                      <a:pPr marL="6350" indent="-6350" algn="ctr">
                        <a:lnSpc>
                          <a:spcPct val="103000"/>
                        </a:lnSpc>
                        <a:spcAft>
                          <a:spcPts val="0"/>
                        </a:spcAft>
                      </a:pPr>
                      <a:r>
                        <a:rPr lang="id-ID" sz="1100">
                          <a:effectLst/>
                        </a:rPr>
                        <a:t>14</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4"/>
                  </a:ext>
                </a:extLst>
              </a:tr>
              <a:tr h="229292">
                <a:tc>
                  <a:txBody>
                    <a:bodyPr/>
                    <a:lstStyle/>
                    <a:p>
                      <a:pPr marL="6350" indent="-6350" algn="ctr">
                        <a:lnSpc>
                          <a:spcPct val="103000"/>
                        </a:lnSpc>
                        <a:spcAft>
                          <a:spcPts val="0"/>
                        </a:spcAft>
                      </a:pPr>
                      <a:r>
                        <a:rPr lang="id-ID" sz="1100">
                          <a:effectLst/>
                        </a:rPr>
                        <a:t>15</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5"/>
                  </a:ext>
                </a:extLst>
              </a:tr>
              <a:tr h="229292">
                <a:tc>
                  <a:txBody>
                    <a:bodyPr/>
                    <a:lstStyle/>
                    <a:p>
                      <a:pPr marL="6350" indent="-6350" algn="ctr">
                        <a:lnSpc>
                          <a:spcPct val="103000"/>
                        </a:lnSpc>
                        <a:spcAft>
                          <a:spcPts val="0"/>
                        </a:spcAft>
                      </a:pPr>
                      <a:r>
                        <a:rPr lang="id-ID" sz="1100">
                          <a:effectLst/>
                        </a:rPr>
                        <a:t>16</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6"/>
                  </a:ext>
                </a:extLst>
              </a:tr>
              <a:tr h="229292">
                <a:tc>
                  <a:txBody>
                    <a:bodyPr/>
                    <a:lstStyle/>
                    <a:p>
                      <a:pPr marL="6350" indent="-6350" algn="ctr">
                        <a:lnSpc>
                          <a:spcPct val="103000"/>
                        </a:lnSpc>
                        <a:spcAft>
                          <a:spcPts val="0"/>
                        </a:spcAft>
                      </a:pPr>
                      <a:r>
                        <a:rPr lang="id-ID" sz="1100">
                          <a:effectLst/>
                        </a:rPr>
                        <a:t>17</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7"/>
                  </a:ext>
                </a:extLst>
              </a:tr>
              <a:tr h="229292">
                <a:tc>
                  <a:txBody>
                    <a:bodyPr/>
                    <a:lstStyle/>
                    <a:p>
                      <a:pPr marL="6350" indent="-6350" algn="ctr">
                        <a:lnSpc>
                          <a:spcPct val="103000"/>
                        </a:lnSpc>
                        <a:spcAft>
                          <a:spcPts val="0"/>
                        </a:spcAft>
                      </a:pPr>
                      <a:r>
                        <a:rPr lang="id-ID" sz="1100">
                          <a:effectLst/>
                        </a:rPr>
                        <a:t>18</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8"/>
                  </a:ext>
                </a:extLst>
              </a:tr>
              <a:tr h="229292">
                <a:tc>
                  <a:txBody>
                    <a:bodyPr/>
                    <a:lstStyle/>
                    <a:p>
                      <a:pPr marL="6350" indent="-6350" algn="ctr">
                        <a:lnSpc>
                          <a:spcPct val="103000"/>
                        </a:lnSpc>
                        <a:spcAft>
                          <a:spcPts val="0"/>
                        </a:spcAft>
                      </a:pPr>
                      <a:r>
                        <a:rPr lang="id-ID" sz="1100">
                          <a:effectLst/>
                        </a:rPr>
                        <a:t>19</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19"/>
                  </a:ext>
                </a:extLst>
              </a:tr>
              <a:tr h="229292">
                <a:tc>
                  <a:txBody>
                    <a:bodyPr/>
                    <a:lstStyle/>
                    <a:p>
                      <a:pPr marL="6350" indent="-6350" algn="ctr">
                        <a:lnSpc>
                          <a:spcPct val="103000"/>
                        </a:lnSpc>
                        <a:spcAft>
                          <a:spcPts val="0"/>
                        </a:spcAft>
                      </a:pPr>
                      <a:r>
                        <a:rPr lang="id-ID" sz="1100">
                          <a:effectLst/>
                        </a:rPr>
                        <a:t>20</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20"/>
                  </a:ext>
                </a:extLst>
              </a:tr>
              <a:tr h="229292">
                <a:tc gridSpan="4">
                  <a:txBody>
                    <a:bodyPr/>
                    <a:lstStyle/>
                    <a:p>
                      <a:pPr marL="6350" indent="-6350" algn="ctr">
                        <a:lnSpc>
                          <a:spcPct val="103000"/>
                        </a:lnSpc>
                        <a:spcAft>
                          <a:spcPts val="0"/>
                        </a:spcAft>
                      </a:pPr>
                      <a:r>
                        <a:rPr lang="id-ID" sz="1100">
                          <a:effectLst/>
                        </a:rPr>
                        <a:t>Rata-rata</a:t>
                      </a:r>
                      <a:endParaRPr lang="id-ID"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b"/>
                </a:tc>
                <a:tc hMerge="1">
                  <a:txBody>
                    <a:bodyPr/>
                    <a:lstStyle/>
                    <a:p>
                      <a:endParaRPr lang="id-ID"/>
                    </a:p>
                  </a:txBody>
                  <a:tcPr/>
                </a:tc>
                <a:tc hMerge="1">
                  <a:txBody>
                    <a:bodyPr/>
                    <a:lstStyle/>
                    <a:p>
                      <a:endParaRPr lang="id-ID"/>
                    </a:p>
                  </a:txBody>
                  <a:tcPr/>
                </a:tc>
                <a:tc hMerge="1">
                  <a:txBody>
                    <a:bodyPr/>
                    <a:lstStyle/>
                    <a:p>
                      <a:endParaRPr lang="id-ID"/>
                    </a:p>
                  </a:txBody>
                  <a:tcPr/>
                </a:tc>
                <a:tc>
                  <a:txBody>
                    <a:bodyPr/>
                    <a:lstStyle/>
                    <a:p>
                      <a:pPr marL="6350" indent="-6350" algn="ctr">
                        <a:lnSpc>
                          <a:spcPct val="103000"/>
                        </a:lnSpc>
                        <a:spcAft>
                          <a:spcPts val="0"/>
                        </a:spcAft>
                      </a:pPr>
                      <a:endParaRPr lang="id-ID"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13" marR="67813" marT="0" marB="0" anchor="ctr"/>
                </a:tc>
                <a:extLst>
                  <a:ext uri="{0D108BD9-81ED-4DB2-BD59-A6C34878D82A}">
                    <a16:rowId xmlns:a16="http://schemas.microsoft.com/office/drawing/2014/main" val="10021"/>
                  </a:ext>
                </a:extLst>
              </a:tr>
            </a:tbl>
          </a:graphicData>
        </a:graphic>
      </p:graphicFrame>
      <p:graphicFrame>
        <p:nvGraphicFramePr>
          <p:cNvPr id="17" name="Chart 16"/>
          <p:cNvGraphicFramePr/>
          <p:nvPr>
            <p:extLst>
              <p:ext uri="{D42A27DB-BD31-4B8C-83A1-F6EECF244321}">
                <p14:modId xmlns:p14="http://schemas.microsoft.com/office/powerpoint/2010/main" val="2270401358"/>
              </p:ext>
            </p:extLst>
          </p:nvPr>
        </p:nvGraphicFramePr>
        <p:xfrm>
          <a:off x="7024326" y="246675"/>
          <a:ext cx="4869837" cy="30105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p:cNvGraphicFramePr/>
          <p:nvPr>
            <p:extLst>
              <p:ext uri="{D42A27DB-BD31-4B8C-83A1-F6EECF244321}">
                <p14:modId xmlns:p14="http://schemas.microsoft.com/office/powerpoint/2010/main" val="3516354776"/>
              </p:ext>
            </p:extLst>
          </p:nvPr>
        </p:nvGraphicFramePr>
        <p:xfrm>
          <a:off x="7024325" y="3257185"/>
          <a:ext cx="4678019" cy="29080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7722036"/>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3252</TotalTime>
  <Words>432</Words>
  <Application>Microsoft Office PowerPoint</Application>
  <PresentationFormat>Widescreen</PresentationFormat>
  <Paragraphs>234</Paragraphs>
  <Slides>16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Adobe Gothic Std B</vt:lpstr>
      <vt:lpstr>Aptos</vt:lpstr>
      <vt:lpstr>Arial</vt:lpstr>
      <vt:lpstr>Arial Unicode MS</vt:lpstr>
      <vt:lpstr>Moon</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Ercherio Galang Dameross</cp:lastModifiedBy>
  <cp:revision>157</cp:revision>
  <dcterms:created xsi:type="dcterms:W3CDTF">2019-01-14T06:35:35Z</dcterms:created>
  <dcterms:modified xsi:type="dcterms:W3CDTF">2024-06-21T12:54:19Z</dcterms:modified>
</cp:coreProperties>
</file>