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 autoAdjust="0"/>
    <p:restoredTop sz="94660"/>
  </p:normalViewPr>
  <p:slideViewPr>
    <p:cSldViewPr>
      <p:cViewPr varScale="1">
        <p:scale>
          <a:sx n="53" d="100"/>
          <a:sy n="53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36205-D8B6-4A09-B2CE-B266C31D6C58}" type="datetimeFigureOut">
              <a:rPr lang="ru-RU"/>
              <a:pPr>
                <a:defRPr/>
              </a:pPr>
              <a:t>31.10.2011</a:t>
            </a:fld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60951-372D-432C-84DE-7770A76236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022A-4BF7-47AD-9E58-7E4E78B1B5E6}" type="datetimeFigureOut">
              <a:rPr lang="ru-RU"/>
              <a:pPr>
                <a:defRPr/>
              </a:pPr>
              <a:t>31.10.2011</a:t>
            </a:fld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638EF-B7A1-4977-B407-0D840091FE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46AD2-EC88-41EA-A630-8987172F8A17}" type="datetimeFigureOut">
              <a:rPr lang="ru-RU"/>
              <a:pPr>
                <a:defRPr/>
              </a:pPr>
              <a:t>31.10.2011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E1567-2EA6-4211-AEF3-8CD5C360ED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34932-ECD7-4917-A508-39E3B08E9C6F}" type="datetimeFigureOut">
              <a:rPr lang="ru-RU"/>
              <a:pPr>
                <a:defRPr/>
              </a:pPr>
              <a:t>31.10.2011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B49D9-1CF9-4EF8-8E96-16A99A8358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1622E-E204-45D4-A18A-F10199E33C8F}" type="datetimeFigureOut">
              <a:rPr lang="ru-RU"/>
              <a:pPr>
                <a:defRPr/>
              </a:pPr>
              <a:t>31.10.2011</a:t>
            </a:fld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C55AF-C002-4F00-84D9-C0A30A425A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57F5E-EA9C-4211-AB5A-948D26A855B1}" type="datetimeFigureOut">
              <a:rPr lang="ru-RU"/>
              <a:pPr>
                <a:defRPr/>
              </a:pPr>
              <a:t>31.10.2011</a:t>
            </a:fld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96391-0C9A-4BE3-8F7D-E90B7BEDFF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1D506-3246-4D61-95CB-0374021D0B67}" type="datetimeFigureOut">
              <a:rPr lang="ru-RU"/>
              <a:pPr>
                <a:defRPr/>
              </a:pPr>
              <a:t>31.10.2011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0CE5A-2A6C-42F0-8459-46B0EBD01B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78C50-EC7D-43A1-B3DC-05F1794A0A37}" type="datetimeFigureOut">
              <a:rPr lang="ru-RU"/>
              <a:pPr>
                <a:defRPr/>
              </a:pPr>
              <a:t>31.10.2011</a:t>
            </a:fld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AEF6-B149-4459-A091-271ACE0DAC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FDA3-B9A6-49E0-9CFB-F15617D8EDA9}" type="datetimeFigureOut">
              <a:rPr lang="ru-RU"/>
              <a:pPr>
                <a:defRPr/>
              </a:pPr>
              <a:t>31.10.2011</a:t>
            </a:fld>
            <a:endParaRPr lang="ru-RU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7485B-2FA7-4E2A-A515-552F2127AE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88FFD-E5F7-4BD1-8D78-B640EFA74DEE}" type="datetimeFigureOut">
              <a:rPr lang="ru-RU"/>
              <a:pPr>
                <a:defRPr/>
              </a:pPr>
              <a:t>31.10.2011</a:t>
            </a:fld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62ECB-4123-46F0-801B-6FCE462080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CE351-658F-4320-94DB-F74F09D45C02}" type="datetimeFigureOut">
              <a:rPr lang="ru-RU"/>
              <a:pPr>
                <a:defRPr/>
              </a:pPr>
              <a:t>31.10.2011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44ED2-1D11-45A4-B907-2C6748CDA9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9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40C7D0-5C9F-4F55-BAD6-CC80D405D457}" type="datetimeFigureOut">
              <a:rPr lang="ru-RU"/>
              <a:pPr>
                <a:defRPr/>
              </a:pPr>
              <a:t>31.10.2011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971B91-23B6-448B-8B35-F5E6760DAB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5" r:id="rId5"/>
    <p:sldLayoutId id="2147483670" r:id="rId6"/>
    <p:sldLayoutId id="2147483676" r:id="rId7"/>
    <p:sldLayoutId id="2147483677" r:id="rId8"/>
    <p:sldLayoutId id="2147483678" r:id="rId9"/>
    <p:sldLayoutId id="2147483669" r:id="rId10"/>
    <p:sldLayoutId id="2147483679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484784"/>
            <a:ext cx="8458200" cy="259228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/>
              <a:t>Тема: </a:t>
            </a:r>
            <a:r>
              <a:rPr lang="ru-RU" dirty="0" err="1" smtClean="0"/>
              <a:t>Ринкова</a:t>
            </a:r>
            <a:r>
              <a:rPr lang="ru-RU" dirty="0" smtClean="0"/>
              <a:t> </a:t>
            </a:r>
            <a:r>
              <a:rPr lang="ru-RU" dirty="0" err="1"/>
              <a:t>інфраструктура</a:t>
            </a:r>
            <a:r>
              <a:rPr lang="ru-RU" dirty="0"/>
              <a:t>: </a:t>
            </a:r>
            <a:r>
              <a:rPr lang="ru-RU" dirty="0" err="1"/>
              <a:t>біржі</a:t>
            </a:r>
            <a:r>
              <a:rPr lang="ru-RU" dirty="0"/>
              <a:t>, банки,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 smtClean="0"/>
              <a:t>фінансово-кредитні</a:t>
            </a:r>
            <a:r>
              <a:rPr lang="ru-RU" dirty="0" smtClean="0"/>
              <a:t> </a:t>
            </a:r>
            <a:r>
              <a:rPr lang="ru-RU" dirty="0" err="1"/>
              <a:t>посередники</a:t>
            </a:r>
            <a:r>
              <a:rPr lang="ru-RU" dirty="0"/>
              <a:t> та </a:t>
            </a:r>
            <a:r>
              <a:rPr lang="ru-RU" dirty="0" err="1"/>
              <a:t>служби</a:t>
            </a:r>
            <a:r>
              <a:rPr lang="ru-RU" dirty="0"/>
              <a:t> </a:t>
            </a:r>
            <a:r>
              <a:rPr lang="ru-RU" dirty="0" err="1"/>
              <a:t>зайнятості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Ощадні установи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5538"/>
            <a:ext cx="8686800" cy="4525962"/>
          </a:xfrm>
        </p:spPr>
        <p:txBody>
          <a:bodyPr/>
          <a:lstStyle/>
          <a:p>
            <a:r>
              <a:rPr lang="ru-RU" smtClean="0"/>
              <a:t>Ощадні установи залучають порівняно невеликі заощадження багатьох громадян. </a:t>
            </a:r>
          </a:p>
          <a:p>
            <a:r>
              <a:rPr lang="ru-RU" smtClean="0"/>
              <a:t>Акумульовані кошти ці установи розміщують в інших ринкових організаціях, щоб одержувати прибуток.</a:t>
            </a:r>
          </a:p>
        </p:txBody>
      </p:sp>
      <p:pic>
        <p:nvPicPr>
          <p:cNvPr id="4" name="Рисунок 3" descr="13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3844925"/>
            <a:ext cx="3671888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14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9663" y="3860800"/>
            <a:ext cx="3581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err="1" smtClean="0"/>
              <a:t>Державна</a:t>
            </a:r>
            <a:r>
              <a:rPr lang="ru-RU" dirty="0" smtClean="0"/>
              <a:t> служба </a:t>
            </a:r>
            <a:r>
              <a:rPr lang="ru-RU" dirty="0" err="1" smtClean="0"/>
              <a:t>зайнятості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513"/>
            <a:ext cx="8229600" cy="4852987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ru-RU" dirty="0" err="1" smtClean="0"/>
              <a:t>Спеціальна</a:t>
            </a:r>
            <a:r>
              <a:rPr lang="ru-RU" dirty="0" smtClean="0"/>
              <a:t> служба, створена для </a:t>
            </a:r>
            <a:r>
              <a:rPr lang="ru-RU" dirty="0" err="1" smtClean="0"/>
              <a:t>реалізації</a:t>
            </a:r>
            <a:r>
              <a:rPr lang="ru-RU" dirty="0" smtClean="0"/>
              <a:t> </a:t>
            </a:r>
            <a:r>
              <a:rPr lang="ru-RU" dirty="0" err="1" smtClean="0"/>
              <a:t>політики</a:t>
            </a:r>
            <a:r>
              <a:rPr lang="ru-RU" dirty="0" smtClean="0"/>
              <a:t> </a:t>
            </a:r>
            <a:r>
              <a:rPr lang="ru-RU" dirty="0" err="1" smtClean="0"/>
              <a:t>зайнятості</a:t>
            </a:r>
            <a:r>
              <a:rPr lang="ru-RU" dirty="0" smtClean="0"/>
              <a:t> </a:t>
            </a:r>
            <a:r>
              <a:rPr lang="ru-RU" dirty="0" err="1" smtClean="0"/>
              <a:t>населення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забезпечення</a:t>
            </a:r>
            <a:r>
              <a:rPr lang="ru-RU" dirty="0" smtClean="0"/>
              <a:t> </a:t>
            </a:r>
            <a:r>
              <a:rPr lang="ru-RU" dirty="0" err="1" smtClean="0"/>
              <a:t>громадянам</a:t>
            </a:r>
            <a:r>
              <a:rPr lang="ru-RU" dirty="0" smtClean="0"/>
              <a:t> </a:t>
            </a:r>
            <a:r>
              <a:rPr lang="ru-RU" dirty="0" err="1" smtClean="0"/>
              <a:t>відповідних</a:t>
            </a:r>
            <a:r>
              <a:rPr lang="ru-RU" dirty="0" smtClean="0"/>
              <a:t> </a:t>
            </a:r>
            <a:r>
              <a:rPr lang="ru-RU" dirty="0" err="1" smtClean="0"/>
              <a:t>гарантій</a:t>
            </a:r>
            <a:r>
              <a:rPr lang="ru-RU" dirty="0" smtClean="0"/>
              <a:t> на </a:t>
            </a:r>
            <a:r>
              <a:rPr lang="ru-RU" dirty="0" err="1" smtClean="0"/>
              <a:t>всій</a:t>
            </a:r>
            <a:r>
              <a:rPr lang="ru-RU" dirty="0" smtClean="0"/>
              <a:t> </a:t>
            </a:r>
            <a:r>
              <a:rPr lang="ru-RU" dirty="0" err="1" smtClean="0"/>
              <a:t>території</a:t>
            </a:r>
            <a:r>
              <a:rPr lang="ru-RU" dirty="0" smtClean="0"/>
              <a:t> </a:t>
            </a:r>
            <a:r>
              <a:rPr lang="ru-RU" dirty="0" err="1" smtClean="0"/>
              <a:t>України</a:t>
            </a:r>
            <a:r>
              <a:rPr lang="ru-RU" dirty="0" smtClean="0"/>
              <a:t>.  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ru-RU" dirty="0" smtClean="0"/>
              <a:t> </a:t>
            </a:r>
            <a:r>
              <a:rPr lang="ru-RU" dirty="0" err="1" smtClean="0"/>
              <a:t>Діяльність</a:t>
            </a:r>
            <a:r>
              <a:rPr lang="ru-RU" dirty="0" smtClean="0"/>
              <a:t> </a:t>
            </a:r>
            <a:r>
              <a:rPr lang="ru-RU" dirty="0" err="1" smtClean="0"/>
              <a:t>Державної</a:t>
            </a:r>
            <a:r>
              <a:rPr lang="ru-RU" dirty="0" smtClean="0"/>
              <a:t> </a:t>
            </a:r>
            <a:r>
              <a:rPr lang="ru-RU" dirty="0" err="1" smtClean="0"/>
              <a:t>служби</a:t>
            </a:r>
            <a:r>
              <a:rPr lang="ru-RU" dirty="0" smtClean="0"/>
              <a:t> </a:t>
            </a:r>
            <a:r>
              <a:rPr lang="ru-RU" dirty="0" err="1" smtClean="0"/>
              <a:t>зайнятості</a:t>
            </a:r>
            <a:r>
              <a:rPr lang="ru-RU" dirty="0" smtClean="0"/>
              <a:t> </a:t>
            </a:r>
            <a:r>
              <a:rPr lang="ru-RU" dirty="0" err="1" smtClean="0"/>
              <a:t>здійснюється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керівництвом</a:t>
            </a:r>
            <a:r>
              <a:rPr lang="ru-RU" dirty="0" smtClean="0"/>
              <a:t> </a:t>
            </a:r>
            <a:r>
              <a:rPr lang="ru-RU" dirty="0" err="1" smtClean="0"/>
              <a:t>Міністерства</a:t>
            </a:r>
            <a:r>
              <a:rPr lang="ru-RU" dirty="0" smtClean="0"/>
              <a:t> </a:t>
            </a:r>
            <a:r>
              <a:rPr lang="ru-RU" dirty="0" err="1" smtClean="0"/>
              <a:t>праці</a:t>
            </a:r>
            <a:r>
              <a:rPr lang="ru-RU" dirty="0" smtClean="0"/>
              <a:t> та </a:t>
            </a:r>
            <a:r>
              <a:rPr lang="ru-RU" dirty="0" err="1" smtClean="0"/>
              <a:t>соціальної</a:t>
            </a:r>
            <a:r>
              <a:rPr lang="ru-RU" dirty="0" smtClean="0"/>
              <a:t> </a:t>
            </a:r>
            <a:r>
              <a:rPr lang="ru-RU" dirty="0" err="1" smtClean="0"/>
              <a:t>політики</a:t>
            </a:r>
            <a:r>
              <a:rPr lang="ru-RU" dirty="0" smtClean="0"/>
              <a:t> </a:t>
            </a:r>
            <a:r>
              <a:rPr lang="ru-RU" dirty="0" err="1" smtClean="0"/>
              <a:t>України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місцевих</a:t>
            </a:r>
            <a:r>
              <a:rPr lang="ru-RU" dirty="0" smtClean="0"/>
              <a:t> </a:t>
            </a:r>
            <a:r>
              <a:rPr lang="ru-RU" dirty="0" err="1" smtClean="0"/>
              <a:t>органів</a:t>
            </a:r>
            <a:r>
              <a:rPr lang="ru-RU" dirty="0" smtClean="0"/>
              <a:t> </a:t>
            </a:r>
            <a:r>
              <a:rPr lang="ru-RU" dirty="0" err="1" smtClean="0"/>
              <a:t>державної</a:t>
            </a:r>
            <a:r>
              <a:rPr lang="ru-RU" dirty="0" smtClean="0"/>
              <a:t> </a:t>
            </a:r>
            <a:r>
              <a:rPr lang="ru-RU" dirty="0" err="1" smtClean="0"/>
              <a:t>влади</a:t>
            </a:r>
            <a:r>
              <a:rPr lang="ru-RU" dirty="0" smtClean="0"/>
              <a:t>. 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ru-RU" dirty="0" err="1" smtClean="0"/>
              <a:t>Державна</a:t>
            </a:r>
            <a:r>
              <a:rPr lang="ru-RU" dirty="0" smtClean="0"/>
              <a:t> служба </a:t>
            </a:r>
            <a:r>
              <a:rPr lang="ru-RU" dirty="0" err="1" smtClean="0"/>
              <a:t>зайнятості</a:t>
            </a:r>
            <a:r>
              <a:rPr lang="ru-RU" dirty="0" smtClean="0"/>
              <a:t> </a:t>
            </a:r>
            <a:r>
              <a:rPr lang="ru-RU" dirty="0" err="1" smtClean="0"/>
              <a:t>діє</a:t>
            </a:r>
            <a:r>
              <a:rPr lang="ru-RU" dirty="0" smtClean="0"/>
              <a:t> на </a:t>
            </a:r>
            <a:r>
              <a:rPr lang="ru-RU" dirty="0" err="1" smtClean="0"/>
              <a:t>підставі</a:t>
            </a:r>
            <a:r>
              <a:rPr lang="ru-RU" dirty="0" smtClean="0"/>
              <a:t> Закону </a:t>
            </a:r>
            <a:r>
              <a:rPr lang="ru-RU" dirty="0" err="1" smtClean="0"/>
              <a:t>України</a:t>
            </a:r>
            <a:r>
              <a:rPr lang="ru-RU" dirty="0" smtClean="0"/>
              <a:t> «Про </a:t>
            </a:r>
            <a:r>
              <a:rPr lang="ru-RU" dirty="0" err="1" smtClean="0"/>
              <a:t>зайнятість</a:t>
            </a:r>
            <a:r>
              <a:rPr lang="ru-RU" dirty="0" smtClean="0"/>
              <a:t> </a:t>
            </a:r>
            <a:r>
              <a:rPr lang="ru-RU" dirty="0" err="1" smtClean="0"/>
              <a:t>населення</a:t>
            </a:r>
            <a:r>
              <a:rPr lang="ru-RU" dirty="0" smtClean="0"/>
              <a:t>» та </a:t>
            </a:r>
            <a:r>
              <a:rPr lang="ru-RU" dirty="0" err="1" smtClean="0"/>
              <a:t>Положення</a:t>
            </a:r>
            <a:r>
              <a:rPr lang="ru-RU" dirty="0" smtClean="0"/>
              <a:t> «Про </a:t>
            </a:r>
            <a:r>
              <a:rPr lang="ru-RU" dirty="0" err="1" smtClean="0"/>
              <a:t>державну</a:t>
            </a:r>
            <a:r>
              <a:rPr lang="ru-RU" dirty="0" smtClean="0"/>
              <a:t> службу </a:t>
            </a:r>
            <a:r>
              <a:rPr lang="ru-RU" dirty="0" err="1" smtClean="0"/>
              <a:t>зайнятості</a:t>
            </a:r>
            <a:r>
              <a:rPr lang="ru-RU" dirty="0" smtClean="0"/>
              <a:t>», </a:t>
            </a:r>
            <a:r>
              <a:rPr lang="ru-RU" dirty="0" err="1" smtClean="0"/>
              <a:t>затвердженого</a:t>
            </a:r>
            <a:r>
              <a:rPr lang="ru-RU" dirty="0" smtClean="0"/>
              <a:t> </a:t>
            </a:r>
            <a:r>
              <a:rPr lang="ru-RU" dirty="0" err="1" smtClean="0"/>
              <a:t>постановою</a:t>
            </a:r>
            <a:r>
              <a:rPr lang="ru-RU" dirty="0" smtClean="0"/>
              <a:t> </a:t>
            </a:r>
            <a:r>
              <a:rPr lang="ru-RU" dirty="0" err="1" smtClean="0"/>
              <a:t>Кабінету</a:t>
            </a:r>
            <a:r>
              <a:rPr lang="ru-RU" dirty="0" smtClean="0"/>
              <a:t> </a:t>
            </a:r>
            <a:r>
              <a:rPr lang="ru-RU" dirty="0" err="1" smtClean="0"/>
              <a:t>Міністрів</a:t>
            </a:r>
            <a:r>
              <a:rPr lang="ru-RU" dirty="0" smtClean="0"/>
              <a:t> </a:t>
            </a:r>
            <a:r>
              <a:rPr lang="ru-RU" dirty="0" err="1" smtClean="0"/>
              <a:t>України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24 </a:t>
            </a:r>
            <a:r>
              <a:rPr lang="ru-RU" dirty="0" err="1" smtClean="0"/>
              <a:t>червня</a:t>
            </a:r>
            <a:r>
              <a:rPr lang="ru-RU" dirty="0" smtClean="0"/>
              <a:t> 1991 року </a:t>
            </a:r>
            <a:endParaRPr lang="ru-RU" dirty="0"/>
          </a:p>
        </p:txBody>
      </p:sp>
      <p:pic>
        <p:nvPicPr>
          <p:cNvPr id="4" name="Рисунок 3" descr="17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1725" y="0"/>
            <a:ext cx="1692275" cy="166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18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5229225"/>
            <a:ext cx="206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Висновок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mtClean="0"/>
              <a:t>Отже, фінансово-кредитні посередники виконують великий спектр різноманітних функцій, надають послуги підприємствам та окремим громадянам, забезпечують взаємозв'язок між суб'єктами господарювання, сприяють створенню і раціональному використанню такого фактора виробництва, як капітал.</a:t>
            </a:r>
            <a:endParaRPr lang="ru-RU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Рисунок 4" descr="20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272231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uk-UA" sz="4800" b="1" i="1" dirty="0" smtClean="0">
                <a:solidFill>
                  <a:schemeClr val="tx1"/>
                </a:solidFill>
              </a:rPr>
              <a:t>Дякую за увагу</a:t>
            </a:r>
            <a:br>
              <a:rPr lang="uk-UA" sz="4800" b="1" i="1" dirty="0" smtClean="0">
                <a:solidFill>
                  <a:schemeClr val="tx1"/>
                </a:solidFill>
              </a:rPr>
            </a:br>
            <a:r>
              <a:rPr lang="uk-UA" sz="4800" b="1" i="1" dirty="0" smtClean="0">
                <a:solidFill>
                  <a:schemeClr val="tx1"/>
                </a:solidFill>
              </a:rPr>
              <a:t>=)</a:t>
            </a:r>
            <a:endParaRPr lang="ru-RU" sz="48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err="1" smtClean="0"/>
              <a:t>Ринкова</a:t>
            </a:r>
            <a:r>
              <a:rPr lang="ru-RU" dirty="0" smtClean="0"/>
              <a:t> </a:t>
            </a:r>
            <a:r>
              <a:rPr lang="ru-RU" dirty="0" err="1" smtClean="0"/>
              <a:t>інфраструктура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Це різні установи, підприємства, організації, що обслуговують різноманітні види ринків, створюють сприятливі умови для їхнього ефективного функціонування. </a:t>
            </a:r>
          </a:p>
          <a:p>
            <a:r>
              <a:rPr lang="ru-RU" smtClean="0"/>
              <a:t>Це — біржі, банки, фінансово-кредитні посередники, комерційні фонди, страхові агенції, служби зайнятості, торговельні та інші організації, кожна з яких діє у своїй сфері.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err="1" smtClean="0"/>
              <a:t>Хто</a:t>
            </a:r>
            <a:r>
              <a:rPr lang="ru-RU" dirty="0" smtClean="0"/>
              <a:t> </a:t>
            </a:r>
            <a:r>
              <a:rPr lang="ru-RU" dirty="0" err="1" smtClean="0"/>
              <a:t>є</a:t>
            </a:r>
            <a:r>
              <a:rPr lang="ru-RU" dirty="0" smtClean="0"/>
              <a:t> </a:t>
            </a:r>
            <a:r>
              <a:rPr lang="ru-RU" dirty="0" err="1" smtClean="0"/>
              <a:t>фінансово-кредитними</a:t>
            </a:r>
            <a:r>
              <a:rPr lang="ru-RU" dirty="0" smtClean="0"/>
              <a:t> </a:t>
            </a:r>
            <a:r>
              <a:rPr lang="ru-RU" dirty="0" err="1" smtClean="0"/>
              <a:t>посередниками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1075"/>
            <a:ext cx="8686800" cy="4525963"/>
          </a:xfrm>
        </p:spPr>
        <p:txBody>
          <a:bodyPr/>
          <a:lstStyle/>
          <a:p>
            <a:r>
              <a:rPr lang="ru-RU" smtClean="0"/>
              <a:t>Фінансовий посередник — це господарюючий суб'єкт, який перерозподіляє фінансові ресурси шляхом проведення операцій з грошима або цінними паперами. </a:t>
            </a:r>
          </a:p>
          <a:p>
            <a:r>
              <a:rPr lang="ru-RU" smtClean="0"/>
              <a:t>До таких суб'єктів належать: банки, інвестиційні компанії, страхові пенсійні фонди, довірчі товариства, торгівці цінними паперами та ін.</a:t>
            </a:r>
          </a:p>
        </p:txBody>
      </p:sp>
      <p:pic>
        <p:nvPicPr>
          <p:cNvPr id="4" name="Рисунок 3" descr="1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1613" y="4691063"/>
            <a:ext cx="2890837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Банки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513"/>
            <a:ext cx="8686800" cy="4525962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ru-RU" dirty="0" smtClean="0"/>
              <a:t>Банки </a:t>
            </a:r>
            <a:r>
              <a:rPr lang="ru-RU" dirty="0" err="1" smtClean="0"/>
              <a:t>акумулюють</a:t>
            </a:r>
            <a:r>
              <a:rPr lang="ru-RU" dirty="0" smtClean="0"/>
              <a:t> </a:t>
            </a:r>
            <a:r>
              <a:rPr lang="ru-RU" dirty="0" err="1" smtClean="0"/>
              <a:t>кошти</a:t>
            </a:r>
            <a:r>
              <a:rPr lang="ru-RU" dirty="0" smtClean="0"/>
              <a:t> та </a:t>
            </a:r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 smtClean="0"/>
              <a:t>цінності</a:t>
            </a:r>
            <a:r>
              <a:rPr lang="ru-RU" dirty="0" smtClean="0"/>
              <a:t> (</a:t>
            </a:r>
            <a:r>
              <a:rPr lang="ru-RU" dirty="0" err="1" smtClean="0"/>
              <a:t>золоті</a:t>
            </a:r>
            <a:r>
              <a:rPr lang="ru-RU" dirty="0" smtClean="0"/>
              <a:t> запаси, </a:t>
            </a:r>
            <a:r>
              <a:rPr lang="ru-RU" dirty="0" err="1" smtClean="0"/>
              <a:t>цінні</a:t>
            </a:r>
            <a:r>
              <a:rPr lang="ru-RU" dirty="0" smtClean="0"/>
              <a:t> </a:t>
            </a:r>
            <a:r>
              <a:rPr lang="ru-RU" dirty="0" err="1" smtClean="0"/>
              <a:t>папери</a:t>
            </a:r>
            <a:r>
              <a:rPr lang="ru-RU" dirty="0" smtClean="0"/>
              <a:t>), </a:t>
            </a:r>
            <a:r>
              <a:rPr lang="ru-RU" dirty="0" err="1" smtClean="0"/>
              <a:t>надають</a:t>
            </a:r>
            <a:r>
              <a:rPr lang="ru-RU" dirty="0" smtClean="0"/>
              <a:t> </a:t>
            </a:r>
            <a:r>
              <a:rPr lang="ru-RU" dirty="0" err="1" smtClean="0"/>
              <a:t>кредити</a:t>
            </a:r>
            <a:r>
              <a:rPr lang="ru-RU" dirty="0" smtClean="0"/>
              <a:t>, </a:t>
            </a:r>
            <a:r>
              <a:rPr lang="ru-RU" dirty="0" err="1" smtClean="0"/>
              <a:t>здійснюють</a:t>
            </a:r>
            <a:r>
              <a:rPr lang="ru-RU" dirty="0" smtClean="0"/>
              <a:t> </a:t>
            </a:r>
            <a:r>
              <a:rPr lang="ru-RU" dirty="0" err="1" smtClean="0"/>
              <a:t>грошові</a:t>
            </a:r>
            <a:r>
              <a:rPr lang="ru-RU" dirty="0" smtClean="0"/>
              <a:t> </a:t>
            </a:r>
            <a:r>
              <a:rPr lang="ru-RU" dirty="0" err="1" smtClean="0"/>
              <a:t>розрахунки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суб'єктами</a:t>
            </a:r>
            <a:r>
              <a:rPr lang="ru-RU" dirty="0" smtClean="0"/>
              <a:t> </a:t>
            </a:r>
            <a:r>
              <a:rPr lang="ru-RU" dirty="0" err="1" smtClean="0"/>
              <a:t>господарювання</a:t>
            </a:r>
            <a:r>
              <a:rPr lang="ru-RU" dirty="0" smtClean="0"/>
              <a:t>, </a:t>
            </a:r>
            <a:r>
              <a:rPr lang="ru-RU" dirty="0" err="1" smtClean="0"/>
              <a:t>випускають</a:t>
            </a:r>
            <a:r>
              <a:rPr lang="ru-RU" dirty="0" smtClean="0"/>
              <a:t> в </a:t>
            </a:r>
            <a:r>
              <a:rPr lang="ru-RU" dirty="0" err="1" smtClean="0"/>
              <a:t>обіг</a:t>
            </a:r>
            <a:r>
              <a:rPr lang="ru-RU" dirty="0" smtClean="0"/>
              <a:t> </a:t>
            </a:r>
            <a:r>
              <a:rPr lang="ru-RU" dirty="0" err="1" smtClean="0"/>
              <a:t>цінні</a:t>
            </a:r>
            <a:r>
              <a:rPr lang="ru-RU" dirty="0" smtClean="0"/>
              <a:t> </a:t>
            </a:r>
            <a:r>
              <a:rPr lang="ru-RU" dirty="0" err="1" smtClean="0"/>
              <a:t>папери</a:t>
            </a:r>
            <a:r>
              <a:rPr lang="ru-RU" dirty="0" smtClean="0"/>
              <a:t>, </a:t>
            </a:r>
            <a:r>
              <a:rPr lang="ru-RU" dirty="0" err="1" smtClean="0"/>
              <a:t>проводять</a:t>
            </a:r>
            <a:r>
              <a:rPr lang="ru-RU" dirty="0" smtClean="0"/>
              <a:t> </a:t>
            </a:r>
            <a:r>
              <a:rPr lang="ru-RU" dirty="0" err="1" smtClean="0"/>
              <a:t>операції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дорогоцінними</a:t>
            </a:r>
            <a:r>
              <a:rPr lang="ru-RU" dirty="0" smtClean="0"/>
              <a:t> </a:t>
            </a:r>
            <a:r>
              <a:rPr lang="ru-RU" dirty="0" err="1" smtClean="0"/>
              <a:t>металами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валютою. 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ru-RU" dirty="0" err="1" smtClean="0"/>
              <a:t>Центральні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головні</a:t>
            </a:r>
            <a:r>
              <a:rPr lang="ru-RU" dirty="0" smtClean="0"/>
              <a:t> банки </a:t>
            </a:r>
            <a:r>
              <a:rPr lang="ru-RU" dirty="0" err="1" smtClean="0"/>
              <a:t>кожної</a:t>
            </a:r>
            <a:r>
              <a:rPr lang="ru-RU" dirty="0" smtClean="0"/>
              <a:t> </a:t>
            </a:r>
            <a:r>
              <a:rPr lang="ru-RU" dirty="0" err="1" smtClean="0"/>
              <a:t>країни</a:t>
            </a:r>
            <a:r>
              <a:rPr lang="ru-RU" dirty="0" smtClean="0"/>
              <a:t> </a:t>
            </a:r>
            <a:r>
              <a:rPr lang="ru-RU" dirty="0" err="1" smtClean="0"/>
              <a:t>наділені</a:t>
            </a:r>
            <a:r>
              <a:rPr lang="ru-RU" dirty="0" smtClean="0"/>
              <a:t> правом </a:t>
            </a:r>
            <a:r>
              <a:rPr lang="ru-RU" dirty="0" err="1" smtClean="0"/>
              <a:t>випускати</a:t>
            </a:r>
            <a:r>
              <a:rPr lang="ru-RU" dirty="0" smtClean="0"/>
              <a:t> в </a:t>
            </a:r>
            <a:r>
              <a:rPr lang="ru-RU" dirty="0" err="1" smtClean="0"/>
              <a:t>обіг</a:t>
            </a:r>
            <a:r>
              <a:rPr lang="ru-RU" dirty="0" smtClean="0"/>
              <a:t> </a:t>
            </a:r>
            <a:r>
              <a:rPr lang="ru-RU" dirty="0" err="1" smtClean="0"/>
              <a:t>гроші</a:t>
            </a:r>
            <a:r>
              <a:rPr lang="ru-RU" dirty="0" smtClean="0"/>
              <a:t> (</a:t>
            </a:r>
            <a:r>
              <a:rPr lang="ru-RU" dirty="0" err="1" smtClean="0"/>
              <a:t>проводити</a:t>
            </a:r>
            <a:r>
              <a:rPr lang="ru-RU" dirty="0" smtClean="0"/>
              <a:t> </a:t>
            </a:r>
            <a:r>
              <a:rPr lang="ru-RU" dirty="0" err="1" smtClean="0"/>
              <a:t>їхню</a:t>
            </a:r>
            <a:r>
              <a:rPr lang="ru-RU" dirty="0" smtClean="0"/>
              <a:t> </a:t>
            </a:r>
            <a:r>
              <a:rPr lang="ru-RU" dirty="0" err="1" smtClean="0"/>
              <a:t>емісію</a:t>
            </a:r>
            <a:r>
              <a:rPr lang="ru-RU" dirty="0" smtClean="0"/>
              <a:t>). 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ru-RU" dirty="0" smtClean="0"/>
              <a:t>В </a:t>
            </a:r>
            <a:r>
              <a:rPr lang="ru-RU" dirty="0" err="1" smtClean="0"/>
              <a:t>Україні</a:t>
            </a:r>
            <a:r>
              <a:rPr lang="ru-RU" dirty="0" smtClean="0"/>
              <a:t> таким </a:t>
            </a:r>
            <a:r>
              <a:rPr lang="ru-RU" dirty="0" err="1" smtClean="0"/>
              <a:t>є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банк.</a:t>
            </a:r>
            <a:endParaRPr lang="ru-RU" dirty="0"/>
          </a:p>
        </p:txBody>
      </p:sp>
      <p:pic>
        <p:nvPicPr>
          <p:cNvPr id="4" name="Рисунок 3" descr="2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3225" y="4943475"/>
            <a:ext cx="23907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images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0"/>
            <a:ext cx="37798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3.jpe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5445125"/>
            <a:ext cx="2466975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Інвестиційні компанії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513"/>
            <a:ext cx="8686800" cy="4525962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ru-RU" dirty="0" err="1" smtClean="0"/>
              <a:t>Інвестиційні</a:t>
            </a:r>
            <a:r>
              <a:rPr lang="ru-RU" dirty="0" smtClean="0"/>
              <a:t> </a:t>
            </a:r>
            <a:r>
              <a:rPr lang="ru-RU" dirty="0" err="1" smtClean="0"/>
              <a:t>компанії</a:t>
            </a:r>
            <a:r>
              <a:rPr lang="ru-RU" dirty="0" smtClean="0"/>
              <a:t> та </a:t>
            </a:r>
            <a:r>
              <a:rPr lang="ru-RU" dirty="0" err="1" smtClean="0"/>
              <a:t>інвестиційні</a:t>
            </a:r>
            <a:r>
              <a:rPr lang="ru-RU" dirty="0" smtClean="0"/>
              <a:t> </a:t>
            </a:r>
            <a:r>
              <a:rPr lang="ru-RU" dirty="0" err="1" smtClean="0"/>
              <a:t>фонди</a:t>
            </a:r>
            <a:r>
              <a:rPr lang="ru-RU" dirty="0" smtClean="0"/>
              <a:t> </a:t>
            </a:r>
            <a:r>
              <a:rPr lang="ru-RU" dirty="0" err="1" smtClean="0"/>
              <a:t>акумулюють</a:t>
            </a:r>
            <a:r>
              <a:rPr lang="ru-RU" dirty="0" smtClean="0"/>
              <a:t> </a:t>
            </a:r>
            <a:r>
              <a:rPr lang="ru-RU" dirty="0" err="1" smtClean="0"/>
              <a:t>кошти</a:t>
            </a:r>
            <a:r>
              <a:rPr lang="ru-RU" dirty="0" smtClean="0"/>
              <a:t> </a:t>
            </a:r>
            <a:r>
              <a:rPr lang="ru-RU" dirty="0" err="1" smtClean="0"/>
              <a:t>приватних</a:t>
            </a:r>
            <a:r>
              <a:rPr lang="ru-RU" dirty="0" smtClean="0"/>
              <a:t> </a:t>
            </a:r>
            <a:r>
              <a:rPr lang="ru-RU" dirty="0" err="1" smtClean="0"/>
              <a:t>осіб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компаній</a:t>
            </a:r>
            <a:r>
              <a:rPr lang="ru-RU" dirty="0" smtClean="0"/>
              <a:t>, </a:t>
            </a:r>
            <a:r>
              <a:rPr lang="ru-RU" dirty="0" err="1" smtClean="0"/>
              <a:t>випускаючи</a:t>
            </a:r>
            <a:r>
              <a:rPr lang="ru-RU" dirty="0" smtClean="0"/>
              <a:t> </a:t>
            </a:r>
            <a:r>
              <a:rPr lang="ru-RU" dirty="0" err="1" smtClean="0"/>
              <a:t>власні</a:t>
            </a:r>
            <a:r>
              <a:rPr lang="ru-RU" dirty="0" smtClean="0"/>
              <a:t>   </a:t>
            </a:r>
            <a:r>
              <a:rPr lang="ru-RU" dirty="0" err="1" smtClean="0"/>
              <a:t>цінні</a:t>
            </a:r>
            <a:r>
              <a:rPr lang="ru-RU" dirty="0" smtClean="0"/>
              <a:t>   </a:t>
            </a:r>
            <a:r>
              <a:rPr lang="ru-RU" dirty="0" err="1" smtClean="0"/>
              <a:t>папери</a:t>
            </a:r>
            <a:r>
              <a:rPr lang="ru-RU" dirty="0" smtClean="0"/>
              <a:t>.   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ru-RU" dirty="0" err="1" smtClean="0"/>
              <a:t>Отримані</a:t>
            </a:r>
            <a:r>
              <a:rPr lang="ru-RU" dirty="0" smtClean="0"/>
              <a:t>   </a:t>
            </a:r>
            <a:r>
              <a:rPr lang="ru-RU" dirty="0" err="1" smtClean="0"/>
              <a:t>кошти</a:t>
            </a:r>
            <a:r>
              <a:rPr lang="ru-RU" dirty="0" smtClean="0"/>
              <a:t>   вони   </a:t>
            </a:r>
            <a:r>
              <a:rPr lang="ru-RU" dirty="0" err="1" smtClean="0"/>
              <a:t>з</a:t>
            </a:r>
            <a:r>
              <a:rPr lang="ru-RU" dirty="0" smtClean="0"/>
              <a:t>   </a:t>
            </a:r>
            <a:r>
              <a:rPr lang="ru-RU" dirty="0" err="1" smtClean="0"/>
              <a:t>метоюодержання</a:t>
            </a:r>
            <a:r>
              <a:rPr lang="ru-RU" dirty="0" smtClean="0"/>
              <a:t> </a:t>
            </a:r>
            <a:r>
              <a:rPr lang="ru-RU" dirty="0" err="1" smtClean="0"/>
              <a:t>прибутків</a:t>
            </a:r>
            <a:r>
              <a:rPr lang="ru-RU" dirty="0" smtClean="0"/>
              <a:t> </a:t>
            </a:r>
            <a:r>
              <a:rPr lang="ru-RU" dirty="0" err="1" smtClean="0"/>
              <a:t>вкладають</a:t>
            </a:r>
            <a:r>
              <a:rPr lang="ru-RU" dirty="0" smtClean="0"/>
              <a:t> в </a:t>
            </a:r>
            <a:r>
              <a:rPr lang="ru-RU" dirty="0" err="1" smtClean="0"/>
              <a:t>акції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облігації</a:t>
            </a:r>
            <a:r>
              <a:rPr lang="ru-RU" dirty="0" smtClean="0"/>
              <a:t>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підприємств</a:t>
            </a:r>
            <a:r>
              <a:rPr lang="ru-RU" dirty="0" smtClean="0"/>
              <a:t>, </a:t>
            </a:r>
            <a:r>
              <a:rPr lang="ru-RU" dirty="0" err="1" smtClean="0"/>
              <a:t>стають</a:t>
            </a:r>
            <a:r>
              <a:rPr lang="ru-RU" dirty="0" smtClean="0"/>
              <a:t> </a:t>
            </a:r>
            <a:r>
              <a:rPr lang="ru-RU" dirty="0" err="1" smtClean="0"/>
              <a:t>їхніми</a:t>
            </a:r>
            <a:r>
              <a:rPr lang="ru-RU" dirty="0" smtClean="0"/>
              <a:t> </a:t>
            </a:r>
            <a:r>
              <a:rPr lang="ru-RU" dirty="0" err="1" smtClean="0"/>
              <a:t>інвесторами</a:t>
            </a:r>
            <a:r>
              <a:rPr lang="ru-RU" dirty="0" smtClean="0"/>
              <a:t>.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ru-RU" dirty="0" smtClean="0"/>
              <a:t> В </a:t>
            </a:r>
            <a:r>
              <a:rPr lang="ru-RU" dirty="0" err="1" smtClean="0"/>
              <a:t>Україні</a:t>
            </a:r>
            <a:r>
              <a:rPr lang="ru-RU" dirty="0" smtClean="0"/>
              <a:t> </a:t>
            </a:r>
            <a:r>
              <a:rPr lang="ru-RU" dirty="0" err="1" smtClean="0"/>
              <a:t>такі</a:t>
            </a:r>
            <a:r>
              <a:rPr lang="ru-RU" dirty="0" smtClean="0"/>
              <a:t> </a:t>
            </a:r>
            <a:r>
              <a:rPr lang="ru-RU" dirty="0" err="1" smtClean="0"/>
              <a:t>компанії</a:t>
            </a:r>
            <a:r>
              <a:rPr lang="ru-RU" dirty="0" smtClean="0"/>
              <a:t> та </a:t>
            </a:r>
            <a:r>
              <a:rPr lang="ru-RU" dirty="0" err="1" smtClean="0"/>
              <a:t>фонди</a:t>
            </a:r>
            <a:r>
              <a:rPr lang="ru-RU" dirty="0" smtClean="0"/>
              <a:t> в </a:t>
            </a:r>
            <a:r>
              <a:rPr lang="ru-RU" dirty="0" err="1" smtClean="0"/>
              <a:t>процесі</a:t>
            </a:r>
            <a:r>
              <a:rPr lang="ru-RU" dirty="0" smtClean="0"/>
              <a:t> </a:t>
            </a:r>
            <a:r>
              <a:rPr lang="ru-RU" dirty="0" err="1" smtClean="0"/>
              <a:t>приватизації</a:t>
            </a:r>
            <a:r>
              <a:rPr lang="ru-RU" dirty="0" smtClean="0"/>
              <a:t> </a:t>
            </a:r>
            <a:r>
              <a:rPr lang="ru-RU" dirty="0" err="1" smtClean="0"/>
              <a:t>здійснювали</a:t>
            </a:r>
            <a:r>
              <a:rPr lang="ru-RU" dirty="0" smtClean="0"/>
              <a:t>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обмін</a:t>
            </a:r>
            <a:r>
              <a:rPr lang="ru-RU" dirty="0" smtClean="0"/>
              <a:t> </a:t>
            </a:r>
            <a:r>
              <a:rPr lang="ru-RU" dirty="0" err="1" smtClean="0"/>
              <a:t>приватизаційних</a:t>
            </a:r>
            <a:r>
              <a:rPr lang="ru-RU" dirty="0" smtClean="0"/>
              <a:t> </a:t>
            </a:r>
            <a:r>
              <a:rPr lang="ru-RU" dirty="0" err="1" smtClean="0"/>
              <a:t>сертифікатів</a:t>
            </a:r>
            <a:r>
              <a:rPr lang="ru-RU" dirty="0" smtClean="0"/>
              <a:t> </a:t>
            </a:r>
            <a:r>
              <a:rPr lang="ru-RU" dirty="0" err="1" smtClean="0"/>
              <a:t>громадян</a:t>
            </a:r>
            <a:r>
              <a:rPr lang="ru-RU" dirty="0" smtClean="0"/>
              <a:t> на </a:t>
            </a:r>
            <a:r>
              <a:rPr lang="ru-RU" dirty="0" err="1" smtClean="0"/>
              <a:t>власні</a:t>
            </a:r>
            <a:r>
              <a:rPr lang="ru-RU" dirty="0" smtClean="0"/>
              <a:t> </a:t>
            </a:r>
            <a:r>
              <a:rPr lang="ru-RU" dirty="0" err="1" smtClean="0"/>
              <a:t>акції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вкладали</a:t>
            </a:r>
            <a:r>
              <a:rPr lang="ru-RU" dirty="0" smtClean="0"/>
              <a:t> </a:t>
            </a:r>
            <a:r>
              <a:rPr lang="ru-RU" dirty="0" err="1" smtClean="0"/>
              <a:t>ці</a:t>
            </a:r>
            <a:r>
              <a:rPr lang="ru-RU" dirty="0" smtClean="0"/>
              <a:t> </a:t>
            </a:r>
            <a:r>
              <a:rPr lang="ru-RU" dirty="0" err="1" smtClean="0"/>
              <a:t>сертифікати</a:t>
            </a:r>
            <a:r>
              <a:rPr lang="ru-RU" dirty="0" smtClean="0"/>
              <a:t> в </a:t>
            </a:r>
            <a:r>
              <a:rPr lang="ru-RU" dirty="0" err="1" smtClean="0"/>
              <a:t>акції</a:t>
            </a:r>
            <a:r>
              <a:rPr lang="ru-RU" dirty="0" smtClean="0"/>
              <a:t> </a:t>
            </a:r>
            <a:r>
              <a:rPr lang="ru-RU" dirty="0" err="1" smtClean="0"/>
              <a:t>роздержавлення</a:t>
            </a:r>
            <a:r>
              <a:rPr lang="ru-RU" dirty="0" smtClean="0"/>
              <a:t> </a:t>
            </a:r>
            <a:r>
              <a:rPr lang="ru-RU" dirty="0" err="1" smtClean="0"/>
              <a:t>підприємств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 descr="4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0"/>
            <a:ext cx="1403350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5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25" y="4864100"/>
            <a:ext cx="2376488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Довірчі товариства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513"/>
            <a:ext cx="8686800" cy="4525962"/>
          </a:xfrm>
        </p:spPr>
        <p:txBody>
          <a:bodyPr/>
          <a:lstStyle/>
          <a:p>
            <a:r>
              <a:rPr lang="ru-RU" smtClean="0"/>
              <a:t>Трастові (довірчі) товариства здійснюють управління майном підприємств або приватних осіб. </a:t>
            </a:r>
          </a:p>
          <a:p>
            <a:r>
              <a:rPr lang="ru-RU" smtClean="0"/>
              <a:t>Вони вкладають кошти клієнтів (за їхнім дорученням) у цінні папери, продаючи одні та купуючи інші з метою одержання прибутків.</a:t>
            </a:r>
          </a:p>
        </p:txBody>
      </p:sp>
      <p:pic>
        <p:nvPicPr>
          <p:cNvPr id="4" name="Рисунок 3" descr="6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4365625"/>
            <a:ext cx="254317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7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4371975"/>
            <a:ext cx="2808287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Страхові компанії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513"/>
            <a:ext cx="8686800" cy="4525962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ru-RU" dirty="0" err="1" smtClean="0"/>
              <a:t>Страхові</a:t>
            </a:r>
            <a:r>
              <a:rPr lang="ru-RU" dirty="0" smtClean="0"/>
              <a:t> </a:t>
            </a:r>
            <a:r>
              <a:rPr lang="ru-RU" dirty="0" err="1" smtClean="0"/>
              <a:t>компанії</a:t>
            </a:r>
            <a:r>
              <a:rPr lang="ru-RU" dirty="0" smtClean="0"/>
              <a:t> </a:t>
            </a:r>
            <a:r>
              <a:rPr lang="ru-RU" dirty="0" err="1" smtClean="0"/>
              <a:t>надають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домогосподарствам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фірмам</a:t>
            </a:r>
            <a:r>
              <a:rPr lang="ru-RU" dirty="0" smtClean="0"/>
              <a:t> </a:t>
            </a:r>
            <a:r>
              <a:rPr lang="ru-RU" dirty="0" err="1" smtClean="0"/>
              <a:t>знизити</a:t>
            </a:r>
            <a:r>
              <a:rPr lang="ru-RU" dirty="0" smtClean="0"/>
              <a:t> </a:t>
            </a:r>
            <a:r>
              <a:rPr lang="ru-RU" dirty="0" err="1" smtClean="0"/>
              <a:t>ризик</a:t>
            </a:r>
            <a:r>
              <a:rPr lang="ru-RU" dirty="0" smtClean="0"/>
              <a:t> через продаж </a:t>
            </a:r>
            <a:r>
              <a:rPr lang="ru-RU" dirty="0" err="1" smtClean="0"/>
              <a:t>контрактів</a:t>
            </a:r>
            <a:r>
              <a:rPr lang="ru-RU" dirty="0" smtClean="0"/>
              <a:t> особливого типу — </a:t>
            </a:r>
            <a:r>
              <a:rPr lang="ru-RU" dirty="0" err="1" smtClean="0"/>
              <a:t>страхових</a:t>
            </a:r>
            <a:r>
              <a:rPr lang="ru-RU" dirty="0" smtClean="0"/>
              <a:t> </a:t>
            </a:r>
            <a:r>
              <a:rPr lang="ru-RU" dirty="0" err="1" smtClean="0"/>
              <a:t>полісів</a:t>
            </a:r>
            <a:r>
              <a:rPr lang="ru-RU" dirty="0" smtClean="0"/>
              <a:t>. 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ru-RU" dirty="0" err="1" smtClean="0"/>
              <a:t>Страховий</a:t>
            </a:r>
            <a:r>
              <a:rPr lang="ru-RU" dirty="0" smtClean="0"/>
              <a:t> </a:t>
            </a:r>
            <a:r>
              <a:rPr lang="ru-RU" dirty="0" err="1" smtClean="0"/>
              <a:t>бізнес</a:t>
            </a:r>
            <a:r>
              <a:rPr lang="ru-RU" dirty="0" smtClean="0"/>
              <a:t> </a:t>
            </a:r>
            <a:r>
              <a:rPr lang="ru-RU" dirty="0" err="1" smtClean="0"/>
              <a:t>ґрунтується</a:t>
            </a:r>
            <a:r>
              <a:rPr lang="ru-RU" dirty="0" smtClean="0"/>
              <a:t> на природному </a:t>
            </a:r>
            <a:r>
              <a:rPr lang="ru-RU" dirty="0" err="1" smtClean="0"/>
              <a:t>прагненні</a:t>
            </a:r>
            <a:r>
              <a:rPr lang="ru-RU" dirty="0" smtClean="0"/>
              <a:t> </a:t>
            </a:r>
            <a:r>
              <a:rPr lang="ru-RU" dirty="0" err="1" smtClean="0"/>
              <a:t>людини</a:t>
            </a:r>
            <a:r>
              <a:rPr lang="ru-RU" dirty="0" smtClean="0"/>
              <a:t> </a:t>
            </a:r>
            <a:r>
              <a:rPr lang="ru-RU" dirty="0" err="1" smtClean="0"/>
              <a:t>убезпечити</a:t>
            </a:r>
            <a:r>
              <a:rPr lang="ru-RU" dirty="0" smtClean="0"/>
              <a:t> себе </a:t>
            </a:r>
            <a:r>
              <a:rPr lang="ru-RU" dirty="0" err="1" smtClean="0"/>
              <a:t>і</a:t>
            </a:r>
            <a:r>
              <a:rPr lang="ru-RU" dirty="0" smtClean="0"/>
              <a:t> свою </a:t>
            </a:r>
            <a:r>
              <a:rPr lang="ru-RU" dirty="0" err="1" smtClean="0"/>
              <a:t>власність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непередбачуваних</a:t>
            </a:r>
            <a:r>
              <a:rPr lang="ru-RU" dirty="0" smtClean="0"/>
              <a:t> </a:t>
            </a:r>
            <a:r>
              <a:rPr lang="ru-RU" dirty="0" err="1" smtClean="0"/>
              <a:t>ситуацій</a:t>
            </a:r>
            <a:r>
              <a:rPr lang="ru-RU" dirty="0" smtClean="0"/>
              <a:t>. 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ru-RU" dirty="0" err="1" smtClean="0"/>
              <a:t>Такі</a:t>
            </a:r>
            <a:r>
              <a:rPr lang="ru-RU" dirty="0" smtClean="0"/>
              <a:t> установи </a:t>
            </a:r>
            <a:r>
              <a:rPr lang="ru-RU" dirty="0" err="1" smtClean="0"/>
              <a:t>акумулюють</a:t>
            </a:r>
            <a:r>
              <a:rPr lang="ru-RU" dirty="0" smtClean="0"/>
              <a:t> </a:t>
            </a:r>
            <a:r>
              <a:rPr lang="ru-RU" dirty="0" err="1" smtClean="0"/>
              <a:t>страхові</a:t>
            </a:r>
            <a:r>
              <a:rPr lang="ru-RU" dirty="0" smtClean="0"/>
              <a:t> </a:t>
            </a:r>
            <a:r>
              <a:rPr lang="ru-RU" dirty="0" err="1" smtClean="0"/>
              <a:t>внески</a:t>
            </a:r>
            <a:r>
              <a:rPr lang="ru-RU" dirty="0" smtClean="0"/>
              <a:t> </a:t>
            </a:r>
            <a:r>
              <a:rPr lang="ru-RU" dirty="0" err="1" smtClean="0"/>
              <a:t>громадян</a:t>
            </a:r>
            <a:r>
              <a:rPr lang="ru-RU" dirty="0" smtClean="0"/>
              <a:t> та </a:t>
            </a:r>
            <a:r>
              <a:rPr lang="ru-RU" dirty="0" err="1" smtClean="0"/>
              <a:t>організацій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умовою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в </a:t>
            </a:r>
            <a:r>
              <a:rPr lang="ru-RU" dirty="0" err="1" smtClean="0"/>
              <a:t>ра:іі</a:t>
            </a:r>
            <a:r>
              <a:rPr lang="ru-RU" dirty="0" smtClean="0"/>
              <a:t> лиха вони </a:t>
            </a:r>
            <a:r>
              <a:rPr lang="ru-RU" dirty="0" err="1" smtClean="0"/>
              <a:t>сплатять</a:t>
            </a:r>
            <a:r>
              <a:rPr lang="ru-RU" dirty="0" smtClean="0"/>
              <a:t> </a:t>
            </a:r>
            <a:r>
              <a:rPr lang="ru-RU" dirty="0" err="1" smtClean="0"/>
              <a:t>постраж-далому</a:t>
            </a:r>
            <a:r>
              <a:rPr lang="ru-RU" dirty="0" smtClean="0"/>
              <a:t> </a:t>
            </a:r>
            <a:r>
              <a:rPr lang="ru-RU" dirty="0" err="1" smtClean="0"/>
              <a:t>зазначену</a:t>
            </a:r>
            <a:r>
              <a:rPr lang="ru-RU" dirty="0" smtClean="0"/>
              <a:t> суму.</a:t>
            </a:r>
            <a:endParaRPr lang="ru-RU" dirty="0"/>
          </a:p>
        </p:txBody>
      </p:sp>
      <p:pic>
        <p:nvPicPr>
          <p:cNvPr id="4" name="Рисунок 3" descr="8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938" y="5013325"/>
            <a:ext cx="2960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9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8800" y="0"/>
            <a:ext cx="223520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Брокерські фірми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5538"/>
            <a:ext cx="8686800" cy="4525962"/>
          </a:xfrm>
        </p:spPr>
        <p:txBody>
          <a:bodyPr/>
          <a:lstStyle/>
          <a:p>
            <a:r>
              <a:rPr lang="ru-RU" smtClean="0"/>
              <a:t>Брокерські фірми — це посередники між продавцями та покупцями цінних паперів на біржі. </a:t>
            </a:r>
          </a:p>
          <a:p>
            <a:r>
              <a:rPr lang="ru-RU" smtClean="0"/>
              <a:t>Крім того, вони надають клієнтам додаткові послуги, зокрема, у вигляді інформації про кон'юнктуру ринку, рекламу тощо.</a:t>
            </a:r>
          </a:p>
        </p:txBody>
      </p:sp>
      <p:pic>
        <p:nvPicPr>
          <p:cNvPr id="4" name="Рисунок 3" descr="16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4491038"/>
            <a:ext cx="3181350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15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1613" y="4149725"/>
            <a:ext cx="3300412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Пенсійні фонди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5538"/>
            <a:ext cx="8686800" cy="4525962"/>
          </a:xfrm>
        </p:spPr>
        <p:txBody>
          <a:bodyPr/>
          <a:lstStyle/>
          <a:p>
            <a:r>
              <a:rPr lang="ru-RU" smtClean="0"/>
              <a:t>Пенсійні фонди акумулюють цільові внески громадян для збільшення їхньої майбутньої пенсії. </a:t>
            </a:r>
          </a:p>
          <a:p>
            <a:r>
              <a:rPr lang="ru-RU" smtClean="0"/>
              <a:t>Діяльність цих фондів також дещо подібна до страхового бізнесу. </a:t>
            </a:r>
          </a:p>
          <a:p>
            <a:r>
              <a:rPr lang="ru-RU" smtClean="0"/>
              <a:t>На залучені кошти фонди купують цінні папери, надають кредити з метою одержання прибутку.</a:t>
            </a:r>
          </a:p>
        </p:txBody>
      </p:sp>
      <p:pic>
        <p:nvPicPr>
          <p:cNvPr id="4" name="Рисунок 3" descr="10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0275" y="0"/>
            <a:ext cx="18637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12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5222875"/>
            <a:ext cx="2520950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11.jpe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2363" y="4743450"/>
            <a:ext cx="21621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141</TotalTime>
  <Words>433</Words>
  <Application>Microsoft Office PowerPoint</Application>
  <PresentationFormat>Экран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9</vt:i4>
      </vt:variant>
      <vt:variant>
        <vt:lpstr>Заголовки слайдов</vt:lpstr>
      </vt:variant>
      <vt:variant>
        <vt:i4>13</vt:i4>
      </vt:variant>
    </vt:vector>
  </HeadingPairs>
  <TitlesOfParts>
    <vt:vector size="27" baseType="lpstr">
      <vt:lpstr>Franklin Gothic Book</vt:lpstr>
      <vt:lpstr>Arial</vt:lpstr>
      <vt:lpstr>Franklin Gothic Medium</vt:lpstr>
      <vt:lpstr>Wingdings 2</vt:lpstr>
      <vt:lpstr>Calibri</vt:lpstr>
      <vt:lpstr>Трек</vt:lpstr>
      <vt:lpstr>Трек</vt:lpstr>
      <vt:lpstr>Трек</vt:lpstr>
      <vt:lpstr>Трек</vt:lpstr>
      <vt:lpstr>Трек</vt:lpstr>
      <vt:lpstr>Трек</vt:lpstr>
      <vt:lpstr>Трек</vt:lpstr>
      <vt:lpstr>Трек</vt:lpstr>
      <vt:lpstr>Трек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Ринкова інфраструктура: біржі, банки, інші фінансово-кредитні посередники та служби зайнятості.</dc:title>
  <dc:creator>Администратор</dc:creator>
  <cp:lastModifiedBy>Admin</cp:lastModifiedBy>
  <cp:revision>15</cp:revision>
  <dcterms:created xsi:type="dcterms:W3CDTF">2011-10-29T11:04:07Z</dcterms:created>
  <dcterms:modified xsi:type="dcterms:W3CDTF">2011-10-31T07:46:27Z</dcterms:modified>
</cp:coreProperties>
</file>