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306" r:id="rId3"/>
    <p:sldId id="309" r:id="rId4"/>
    <p:sldId id="318" r:id="rId5"/>
    <p:sldId id="324" r:id="rId6"/>
    <p:sldId id="314" r:id="rId7"/>
    <p:sldId id="317" r:id="rId8"/>
    <p:sldId id="319" r:id="rId9"/>
    <p:sldId id="321" r:id="rId10"/>
    <p:sldId id="320" r:id="rId11"/>
    <p:sldId id="322" r:id="rId12"/>
    <p:sldId id="323" r:id="rId13"/>
    <p:sldId id="311" r:id="rId14"/>
    <p:sldId id="316" r:id="rId15"/>
    <p:sldId id="315" r:id="rId16"/>
    <p:sldId id="313" r:id="rId17"/>
  </p:sldIdLst>
  <p:sldSz cx="13004800" cy="9753600"/>
  <p:notesSz cx="13004800" cy="97536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5B1F"/>
    <a:srgbClr val="BDC4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9" autoAdjust="0"/>
    <p:restoredTop sz="96261" autoAdjust="0"/>
  </p:normalViewPr>
  <p:slideViewPr>
    <p:cSldViewPr>
      <p:cViewPr varScale="1">
        <p:scale>
          <a:sx n="76" d="100"/>
          <a:sy n="76" d="100"/>
        </p:scale>
        <p:origin x="1890"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vl1pPr>
          </a:lstStyle>
          <a:p>
            <a:fld id="{154940A5-D549-416E-82D8-EF13869FA25D}" type="datetimeFigureOut">
              <a:rPr lang="ko-KR" altLang="en-US" smtClean="0"/>
              <a:t>2023-08-07</a:t>
            </a:fld>
            <a:endParaRPr lang="ko-KR" altLang="en-US"/>
          </a:p>
        </p:txBody>
      </p:sp>
      <p:sp>
        <p:nvSpPr>
          <p:cNvPr id="4" name="슬라이드 이미지 개체 틀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vl1pPr>
          </a:lstStyle>
          <a:p>
            <a:fld id="{15E379A2-52E3-4F4A-8743-F07D02140E24}" type="slidenum">
              <a:rPr lang="ko-KR" altLang="en-US" smtClean="0"/>
              <a:t>‹#›</a:t>
            </a:fld>
            <a:endParaRPr lang="ko-KR" altLang="en-US"/>
          </a:p>
        </p:txBody>
      </p:sp>
    </p:spTree>
    <p:extLst>
      <p:ext uri="{BB962C8B-B14F-4D97-AF65-F5344CB8AC3E}">
        <p14:creationId xmlns:p14="http://schemas.microsoft.com/office/powerpoint/2010/main" val="402472643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2</a:t>
            </a:fld>
            <a:endParaRPr lang="ko-KR" altLang="en-US"/>
          </a:p>
        </p:txBody>
      </p:sp>
    </p:spTree>
    <p:extLst>
      <p:ext uri="{BB962C8B-B14F-4D97-AF65-F5344CB8AC3E}">
        <p14:creationId xmlns:p14="http://schemas.microsoft.com/office/powerpoint/2010/main" val="3197612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11</a:t>
            </a:fld>
            <a:endParaRPr lang="ko-KR" altLang="en-US"/>
          </a:p>
        </p:txBody>
      </p:sp>
    </p:spTree>
    <p:extLst>
      <p:ext uri="{BB962C8B-B14F-4D97-AF65-F5344CB8AC3E}">
        <p14:creationId xmlns:p14="http://schemas.microsoft.com/office/powerpoint/2010/main" val="1652059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12</a:t>
            </a:fld>
            <a:endParaRPr lang="ko-KR" altLang="en-US"/>
          </a:p>
        </p:txBody>
      </p:sp>
    </p:spTree>
    <p:extLst>
      <p:ext uri="{BB962C8B-B14F-4D97-AF65-F5344CB8AC3E}">
        <p14:creationId xmlns:p14="http://schemas.microsoft.com/office/powerpoint/2010/main" val="479787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13</a:t>
            </a:fld>
            <a:endParaRPr lang="ko-KR" altLang="en-US"/>
          </a:p>
        </p:txBody>
      </p:sp>
    </p:spTree>
    <p:extLst>
      <p:ext uri="{BB962C8B-B14F-4D97-AF65-F5344CB8AC3E}">
        <p14:creationId xmlns:p14="http://schemas.microsoft.com/office/powerpoint/2010/main" val="2786272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14</a:t>
            </a:fld>
            <a:endParaRPr lang="ko-KR" altLang="en-US"/>
          </a:p>
        </p:txBody>
      </p:sp>
    </p:spTree>
    <p:extLst>
      <p:ext uri="{BB962C8B-B14F-4D97-AF65-F5344CB8AC3E}">
        <p14:creationId xmlns:p14="http://schemas.microsoft.com/office/powerpoint/2010/main" val="13782122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15</a:t>
            </a:fld>
            <a:endParaRPr lang="ko-KR" altLang="en-US"/>
          </a:p>
        </p:txBody>
      </p:sp>
    </p:spTree>
    <p:extLst>
      <p:ext uri="{BB962C8B-B14F-4D97-AF65-F5344CB8AC3E}">
        <p14:creationId xmlns:p14="http://schemas.microsoft.com/office/powerpoint/2010/main" val="2415500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16</a:t>
            </a:fld>
            <a:endParaRPr lang="ko-KR" altLang="en-US"/>
          </a:p>
        </p:txBody>
      </p:sp>
    </p:spTree>
    <p:extLst>
      <p:ext uri="{BB962C8B-B14F-4D97-AF65-F5344CB8AC3E}">
        <p14:creationId xmlns:p14="http://schemas.microsoft.com/office/powerpoint/2010/main" val="135893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3</a:t>
            </a:fld>
            <a:endParaRPr lang="ko-KR" altLang="en-US"/>
          </a:p>
        </p:txBody>
      </p:sp>
    </p:spTree>
    <p:extLst>
      <p:ext uri="{BB962C8B-B14F-4D97-AF65-F5344CB8AC3E}">
        <p14:creationId xmlns:p14="http://schemas.microsoft.com/office/powerpoint/2010/main" val="2236950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4</a:t>
            </a:fld>
            <a:endParaRPr lang="ko-KR" altLang="en-US"/>
          </a:p>
        </p:txBody>
      </p:sp>
    </p:spTree>
    <p:extLst>
      <p:ext uri="{BB962C8B-B14F-4D97-AF65-F5344CB8AC3E}">
        <p14:creationId xmlns:p14="http://schemas.microsoft.com/office/powerpoint/2010/main" val="153929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5</a:t>
            </a:fld>
            <a:endParaRPr lang="ko-KR" altLang="en-US"/>
          </a:p>
        </p:txBody>
      </p:sp>
    </p:spTree>
    <p:extLst>
      <p:ext uri="{BB962C8B-B14F-4D97-AF65-F5344CB8AC3E}">
        <p14:creationId xmlns:p14="http://schemas.microsoft.com/office/powerpoint/2010/main" val="523601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6</a:t>
            </a:fld>
            <a:endParaRPr lang="ko-KR" altLang="en-US"/>
          </a:p>
        </p:txBody>
      </p:sp>
    </p:spTree>
    <p:extLst>
      <p:ext uri="{BB962C8B-B14F-4D97-AF65-F5344CB8AC3E}">
        <p14:creationId xmlns:p14="http://schemas.microsoft.com/office/powerpoint/2010/main" val="2085288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7</a:t>
            </a:fld>
            <a:endParaRPr lang="ko-KR" altLang="en-US"/>
          </a:p>
        </p:txBody>
      </p:sp>
    </p:spTree>
    <p:extLst>
      <p:ext uri="{BB962C8B-B14F-4D97-AF65-F5344CB8AC3E}">
        <p14:creationId xmlns:p14="http://schemas.microsoft.com/office/powerpoint/2010/main" val="1802600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8</a:t>
            </a:fld>
            <a:endParaRPr lang="ko-KR" altLang="en-US"/>
          </a:p>
        </p:txBody>
      </p:sp>
    </p:spTree>
    <p:extLst>
      <p:ext uri="{BB962C8B-B14F-4D97-AF65-F5344CB8AC3E}">
        <p14:creationId xmlns:p14="http://schemas.microsoft.com/office/powerpoint/2010/main" val="2549160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9</a:t>
            </a:fld>
            <a:endParaRPr lang="ko-KR" altLang="en-US"/>
          </a:p>
        </p:txBody>
      </p:sp>
    </p:spTree>
    <p:extLst>
      <p:ext uri="{BB962C8B-B14F-4D97-AF65-F5344CB8AC3E}">
        <p14:creationId xmlns:p14="http://schemas.microsoft.com/office/powerpoint/2010/main" val="3189486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15E379A2-52E3-4F4A-8743-F07D02140E24}" type="slidenum">
              <a:rPr lang="ko-KR" altLang="en-US" smtClean="0"/>
              <a:t>10</a:t>
            </a:fld>
            <a:endParaRPr lang="ko-KR" altLang="en-US"/>
          </a:p>
        </p:txBody>
      </p:sp>
    </p:spTree>
    <p:extLst>
      <p:ext uri="{BB962C8B-B14F-4D97-AF65-F5344CB8AC3E}">
        <p14:creationId xmlns:p14="http://schemas.microsoft.com/office/powerpoint/2010/main" val="446962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2651696" y="4069803"/>
            <a:ext cx="7701406" cy="604520"/>
          </a:xfrm>
          <a:prstGeom prst="rect">
            <a:avLst/>
          </a:prstGeom>
        </p:spPr>
        <p:txBody>
          <a:bodyPr wrap="square" lIns="0" tIns="0" rIns="0" bIns="0">
            <a:spAutoFit/>
          </a:bodyPr>
          <a:lstStyle>
            <a:lvl1pPr>
              <a:defRPr sz="24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950720" y="5462016"/>
            <a:ext cx="910336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ACB7AB-7364-40E4-B78F-AC9F2972BE20}" type="datetime1">
              <a:rPr lang="en-US" altLang="ko-KR" smtClean="0"/>
              <a:t>8/7/2023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36C558B-EAEA-4EF5-9399-5D8AB03E5667}" type="datetime1">
              <a:rPr lang="en-US" altLang="ko-KR" smtClean="0"/>
              <a:t>8/7/2023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sz="half" idx="2"/>
          </p:nvPr>
        </p:nvSpPr>
        <p:spPr>
          <a:xfrm>
            <a:off x="650240" y="2243328"/>
            <a:ext cx="5657088"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243328"/>
            <a:ext cx="5657088"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E064E0E-3A79-4D2E-B854-3E3839FD5FC9}" type="datetime1">
              <a:rPr lang="en-US" altLang="ko-KR" smtClean="0"/>
              <a:t>8/7/2023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1DF252F-5407-4AEA-973D-CF6231B4087D}" type="datetime1">
              <a:rPr lang="en-US" altLang="ko-KR" smtClean="0"/>
              <a:t>8/7/2023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8331009-162D-4C9E-9435-71AA30759F67}" type="datetime1">
              <a:rPr lang="en-US" altLang="ko-KR" smtClean="0"/>
              <a:t>8/7/2023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013785" y="144389"/>
            <a:ext cx="1816594" cy="554585"/>
          </a:xfrm>
          <a:prstGeom prst="rect">
            <a:avLst/>
          </a:prstGeom>
        </p:spPr>
      </p:pic>
      <p:sp>
        <p:nvSpPr>
          <p:cNvPr id="17" name="bg object 17"/>
          <p:cNvSpPr/>
          <p:nvPr/>
        </p:nvSpPr>
        <p:spPr>
          <a:xfrm>
            <a:off x="151811" y="863600"/>
            <a:ext cx="12701270" cy="0"/>
          </a:xfrm>
          <a:custGeom>
            <a:avLst/>
            <a:gdLst/>
            <a:ahLst/>
            <a:cxnLst/>
            <a:rect l="l" t="t" r="r" b="b"/>
            <a:pathLst>
              <a:path w="12701270">
                <a:moveTo>
                  <a:pt x="0" y="0"/>
                </a:moveTo>
                <a:lnTo>
                  <a:pt x="12701181" y="0"/>
                </a:lnTo>
              </a:path>
            </a:pathLst>
          </a:custGeom>
          <a:ln w="38100">
            <a:solidFill>
              <a:srgbClr val="004D7F"/>
            </a:solidFill>
          </a:ln>
        </p:spPr>
        <p:txBody>
          <a:bodyPr wrap="square" lIns="0" tIns="0" rIns="0" bIns="0" rtlCol="0"/>
          <a:lstStyle/>
          <a:p>
            <a:endParaRPr/>
          </a:p>
        </p:txBody>
      </p:sp>
      <p:sp>
        <p:nvSpPr>
          <p:cNvPr id="2" name="Holder 2"/>
          <p:cNvSpPr>
            <a:spLocks noGrp="1"/>
          </p:cNvSpPr>
          <p:nvPr>
            <p:ph type="title"/>
          </p:nvPr>
        </p:nvSpPr>
        <p:spPr>
          <a:xfrm>
            <a:off x="143560" y="381000"/>
            <a:ext cx="1391920" cy="391159"/>
          </a:xfrm>
          <a:prstGeom prst="rect">
            <a:avLst/>
          </a:prstGeom>
        </p:spPr>
        <p:txBody>
          <a:bodyPr wrap="square" lIns="0" tIns="0" rIns="0" bIns="0">
            <a:spAutoFit/>
          </a:bodyPr>
          <a:lstStyle>
            <a:lvl1pPr>
              <a:defRPr sz="2400" b="1" i="0">
                <a:solidFill>
                  <a:schemeClr val="tx1"/>
                </a:solidFill>
                <a:latin typeface="Calibri"/>
                <a:cs typeface="Calibri"/>
              </a:defRPr>
            </a:lvl1pPr>
          </a:lstStyle>
          <a:p>
            <a:endParaRPr/>
          </a:p>
        </p:txBody>
      </p:sp>
      <p:sp>
        <p:nvSpPr>
          <p:cNvPr id="3" name="Holder 3"/>
          <p:cNvSpPr>
            <a:spLocks noGrp="1"/>
          </p:cNvSpPr>
          <p:nvPr>
            <p:ph type="body" idx="1"/>
          </p:nvPr>
        </p:nvSpPr>
        <p:spPr>
          <a:xfrm>
            <a:off x="650240" y="2243328"/>
            <a:ext cx="11704320"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421632" y="9070848"/>
            <a:ext cx="4161536"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9070848"/>
            <a:ext cx="2991104" cy="487680"/>
          </a:xfrm>
          <a:prstGeom prst="rect">
            <a:avLst/>
          </a:prstGeom>
        </p:spPr>
        <p:txBody>
          <a:bodyPr wrap="square" lIns="0" tIns="0" rIns="0" bIns="0">
            <a:spAutoFit/>
          </a:bodyPr>
          <a:lstStyle>
            <a:lvl1pPr algn="l">
              <a:defRPr>
                <a:solidFill>
                  <a:schemeClr val="tx1">
                    <a:tint val="75000"/>
                  </a:schemeClr>
                </a:solidFill>
              </a:defRPr>
            </a:lvl1pPr>
          </a:lstStyle>
          <a:p>
            <a:fld id="{0D095A66-CD1E-4C74-AB6E-361AA158CC4C}" type="datetime1">
              <a:rPr lang="en-US" altLang="ko-KR" smtClean="0"/>
              <a:t>8/7/2023</a:t>
            </a:fld>
            <a:endParaRPr lang="en-US"/>
          </a:p>
        </p:txBody>
      </p:sp>
      <p:sp>
        <p:nvSpPr>
          <p:cNvPr id="6" name="Holder 6"/>
          <p:cNvSpPr>
            <a:spLocks noGrp="1"/>
          </p:cNvSpPr>
          <p:nvPr>
            <p:ph type="sldNum" sz="quarter" idx="7"/>
          </p:nvPr>
        </p:nvSpPr>
        <p:spPr>
          <a:xfrm>
            <a:off x="9363456" y="9070848"/>
            <a:ext cx="2991104"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hyperlink" Target="https://becominghuman.ai/the-very-basics-of-reinforcement-learning-154f28a7907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www.baeldung.com/cs/ml-policy-reinforcement-learning"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hyperlink" Target="https://untitledtblog.tistory.com/139"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077138" y="4203351"/>
            <a:ext cx="8850630" cy="597599"/>
          </a:xfrm>
          <a:prstGeom prst="rect">
            <a:avLst/>
          </a:prstGeom>
        </p:spPr>
        <p:txBody>
          <a:bodyPr vert="horz" wrap="square" lIns="0" tIns="12700" rIns="0" bIns="0" rtlCol="0">
            <a:spAutoFit/>
          </a:bodyPr>
          <a:lstStyle/>
          <a:p>
            <a:pPr marL="12700" algn="ctr">
              <a:lnSpc>
                <a:spcPct val="100000"/>
              </a:lnSpc>
              <a:spcBef>
                <a:spcPts val="100"/>
              </a:spcBef>
            </a:pPr>
            <a:r>
              <a:rPr lang="en-US" sz="3800" b="0" spc="195">
                <a:latin typeface="Arial" panose="020B0604020202020204" pitchFamily="34" charset="0"/>
                <a:cs typeface="Arial" panose="020B0604020202020204" pitchFamily="34" charset="0"/>
              </a:rPr>
              <a:t>Introduction to RL</a:t>
            </a:r>
            <a:endParaRPr sz="3800" b="0">
              <a:latin typeface="Arial" panose="020B0604020202020204" pitchFamily="34" charset="0"/>
              <a:cs typeface="Arial" panose="020B0604020202020204" pitchFamily="34" charset="0"/>
            </a:endParaRPr>
          </a:p>
        </p:txBody>
      </p:sp>
      <p:sp>
        <p:nvSpPr>
          <p:cNvPr id="3" name="object 3"/>
          <p:cNvSpPr txBox="1"/>
          <p:nvPr/>
        </p:nvSpPr>
        <p:spPr>
          <a:xfrm>
            <a:off x="4806441" y="5772150"/>
            <a:ext cx="3392170" cy="482600"/>
          </a:xfrm>
          <a:prstGeom prst="rect">
            <a:avLst/>
          </a:prstGeom>
        </p:spPr>
        <p:txBody>
          <a:bodyPr vert="horz" wrap="square" lIns="0" tIns="12700" rIns="0" bIns="0" rtlCol="0">
            <a:spAutoFit/>
          </a:bodyPr>
          <a:lstStyle/>
          <a:p>
            <a:pPr marL="12700">
              <a:lnSpc>
                <a:spcPct val="100000"/>
              </a:lnSpc>
              <a:spcBef>
                <a:spcPts val="100"/>
              </a:spcBef>
            </a:pPr>
            <a:r>
              <a:rPr sz="3000" spc="-50" dirty="0">
                <a:latin typeface="Arial"/>
                <a:cs typeface="Arial"/>
              </a:rPr>
              <a:t>TA</a:t>
            </a:r>
            <a:r>
              <a:rPr sz="3000" spc="-50">
                <a:latin typeface="Arial"/>
                <a:cs typeface="Arial"/>
              </a:rPr>
              <a:t>.</a:t>
            </a:r>
            <a:r>
              <a:rPr sz="3000" spc="10">
                <a:latin typeface="Arial"/>
                <a:cs typeface="Arial"/>
              </a:rPr>
              <a:t> </a:t>
            </a:r>
            <a:r>
              <a:rPr lang="en-US" sz="3000" spc="10">
                <a:latin typeface="Arial"/>
                <a:cs typeface="Arial"/>
              </a:rPr>
              <a:t>Bogyeong Suh</a:t>
            </a:r>
            <a:endParaRPr sz="3000">
              <a:latin typeface="Arial"/>
              <a:cs typeface="Arial"/>
            </a:endParaRPr>
          </a:p>
        </p:txBody>
      </p:sp>
      <p:pic>
        <p:nvPicPr>
          <p:cNvPr id="4" name="object 4"/>
          <p:cNvPicPr/>
          <p:nvPr/>
        </p:nvPicPr>
        <p:blipFill>
          <a:blip r:embed="rId2" cstate="print"/>
          <a:stretch>
            <a:fillRect/>
          </a:stretch>
        </p:blipFill>
        <p:spPr>
          <a:xfrm>
            <a:off x="11013785" y="144389"/>
            <a:ext cx="1816594" cy="554585"/>
          </a:xfrm>
          <a:prstGeom prst="rect">
            <a:avLst/>
          </a:prstGeom>
        </p:spPr>
      </p:pic>
      <p:sp>
        <p:nvSpPr>
          <p:cNvPr id="5" name="object 5"/>
          <p:cNvSpPr/>
          <p:nvPr/>
        </p:nvSpPr>
        <p:spPr>
          <a:xfrm>
            <a:off x="2077138" y="4908550"/>
            <a:ext cx="8850630" cy="0"/>
          </a:xfrm>
          <a:custGeom>
            <a:avLst/>
            <a:gdLst/>
            <a:ahLst/>
            <a:cxnLst/>
            <a:rect l="l" t="t" r="r" b="b"/>
            <a:pathLst>
              <a:path w="8850630">
                <a:moveTo>
                  <a:pt x="0" y="0"/>
                </a:moveTo>
                <a:lnTo>
                  <a:pt x="8850523" y="0"/>
                </a:lnTo>
              </a:path>
            </a:pathLst>
          </a:custGeom>
          <a:ln w="38100">
            <a:solidFill>
              <a:srgbClr val="004D7F"/>
            </a:solidFill>
          </a:ln>
        </p:spPr>
        <p:txBody>
          <a:bodyPr wrap="square" lIns="0" tIns="0" rIns="0" bIns="0" rtlCol="0"/>
          <a:lstStyle/>
          <a:p>
            <a:endParaRPr/>
          </a:p>
        </p:txBody>
      </p:sp>
      <p:sp>
        <p:nvSpPr>
          <p:cNvPr id="6" name="object 6"/>
          <p:cNvSpPr txBox="1"/>
          <p:nvPr/>
        </p:nvSpPr>
        <p:spPr>
          <a:xfrm>
            <a:off x="137464" y="8995092"/>
            <a:ext cx="2473325" cy="616585"/>
          </a:xfrm>
          <a:prstGeom prst="rect">
            <a:avLst/>
          </a:prstGeom>
        </p:spPr>
        <p:txBody>
          <a:bodyPr vert="horz" wrap="square" lIns="0" tIns="12700" rIns="0" bIns="0" rtlCol="0">
            <a:spAutoFit/>
          </a:bodyPr>
          <a:lstStyle/>
          <a:p>
            <a:pPr marL="12700">
              <a:lnSpc>
                <a:spcPts val="2325"/>
              </a:lnSpc>
              <a:spcBef>
                <a:spcPts val="100"/>
              </a:spcBef>
            </a:pPr>
            <a:r>
              <a:rPr sz="2200" spc="-10" dirty="0">
                <a:latin typeface="Gill Sans MT"/>
                <a:cs typeface="Gill Sans MT"/>
              </a:rPr>
              <a:t>Machine</a:t>
            </a:r>
            <a:r>
              <a:rPr sz="2200" spc="-130" dirty="0">
                <a:latin typeface="Gill Sans MT"/>
                <a:cs typeface="Gill Sans MT"/>
              </a:rPr>
              <a:t> </a:t>
            </a:r>
            <a:r>
              <a:rPr sz="2200" spc="-10" dirty="0">
                <a:latin typeface="Gill Sans MT"/>
                <a:cs typeface="Gill Sans MT"/>
              </a:rPr>
              <a:t>Learning</a:t>
            </a:r>
            <a:r>
              <a:rPr sz="2200" spc="-120" dirty="0">
                <a:latin typeface="Gill Sans MT"/>
                <a:cs typeface="Gill Sans MT"/>
              </a:rPr>
              <a:t> </a:t>
            </a:r>
            <a:r>
              <a:rPr sz="2200" spc="-50" dirty="0">
                <a:latin typeface="Gill Sans MT"/>
                <a:cs typeface="Gill Sans MT"/>
              </a:rPr>
              <a:t>&amp;</a:t>
            </a:r>
            <a:endParaRPr sz="2200">
              <a:latin typeface="Gill Sans MT"/>
              <a:cs typeface="Gill Sans MT"/>
            </a:endParaRPr>
          </a:p>
          <a:p>
            <a:pPr marL="19050">
              <a:lnSpc>
                <a:spcPts val="2325"/>
              </a:lnSpc>
            </a:pPr>
            <a:r>
              <a:rPr sz="2200" dirty="0">
                <a:latin typeface="Gill Sans MT"/>
                <a:cs typeface="Gill Sans MT"/>
              </a:rPr>
              <a:t>Control</a:t>
            </a:r>
            <a:r>
              <a:rPr sz="2200" spc="-25" dirty="0">
                <a:latin typeface="Gill Sans MT"/>
                <a:cs typeface="Gill Sans MT"/>
              </a:rPr>
              <a:t> </a:t>
            </a:r>
            <a:r>
              <a:rPr sz="2200" dirty="0">
                <a:latin typeface="Gill Sans MT"/>
                <a:cs typeface="Gill Sans MT"/>
              </a:rPr>
              <a:t>Systems</a:t>
            </a:r>
            <a:r>
              <a:rPr sz="2200" spc="-25" dirty="0">
                <a:latin typeface="Gill Sans MT"/>
                <a:cs typeface="Gill Sans MT"/>
              </a:rPr>
              <a:t> </a:t>
            </a:r>
            <a:r>
              <a:rPr sz="2200" spc="-20" dirty="0">
                <a:latin typeface="Gill Sans MT"/>
                <a:cs typeface="Gill Sans MT"/>
              </a:rPr>
              <a:t>Lab.</a:t>
            </a:r>
            <a:endParaRPr sz="2200">
              <a:latin typeface="Gill Sans MT"/>
              <a:cs typeface="Gill Sans MT"/>
            </a:endParaRPr>
          </a:p>
        </p:txBody>
      </p:sp>
      <p:sp>
        <p:nvSpPr>
          <p:cNvPr id="7" name="슬라이드 번호 개체 틀 6">
            <a:extLst>
              <a:ext uri="{FF2B5EF4-FFF2-40B4-BE49-F238E27FC236}">
                <a16:creationId xmlns:a16="http://schemas.microsoft.com/office/drawing/2014/main" id="{042ECA89-E3B7-B4A1-33B9-C6C58B84D815}"/>
              </a:ext>
            </a:extLst>
          </p:cNvPr>
          <p:cNvSpPr>
            <a:spLocks noGrp="1"/>
          </p:cNvSpPr>
          <p:nvPr>
            <p:ph type="sldNum" sz="quarter" idx="7"/>
          </p:nvPr>
        </p:nvSpPr>
        <p:spPr/>
        <p:txBody>
          <a:bodyPr/>
          <a:lstStyle/>
          <a:p>
            <a:fld id="{B6F15528-21DE-4FAA-801E-634DDDAF4B2B}" type="slidenum">
              <a:rPr lang="en-US" altLang="ko-KR" smtClean="0"/>
              <a:t>1</a:t>
            </a:fld>
            <a:endParaRPr lang="ko-KR"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a:xfrm>
            <a:off x="9363456" y="9040310"/>
            <a:ext cx="2991104" cy="487680"/>
          </a:xfrm>
        </p:spPr>
        <p:txBody>
          <a:bodyPr/>
          <a:lstStyle/>
          <a:p>
            <a:fld id="{B6F15528-21DE-4FAA-801E-634DDDAF4B2B}" type="slidenum">
              <a:rPr lang="en-US" altLang="ko-KR" smtClean="0"/>
              <a:t>10</a:t>
            </a:fld>
            <a:endParaRPr lang="ko-KR" altLang="en-US"/>
          </a:p>
        </p:txBody>
      </p:sp>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12098607" cy="1777410"/>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Policy Iteration</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p:txBody>
      </p:sp>
      <p:pic>
        <p:nvPicPr>
          <p:cNvPr id="4" name="그림 3">
            <a:extLst>
              <a:ext uri="{FF2B5EF4-FFF2-40B4-BE49-F238E27FC236}">
                <a16:creationId xmlns:a16="http://schemas.microsoft.com/office/drawing/2014/main" id="{C1BB3372-9D83-3599-4CC1-DDC467A87557}"/>
              </a:ext>
            </a:extLst>
          </p:cNvPr>
          <p:cNvPicPr>
            <a:picLocks noChangeAspect="1"/>
          </p:cNvPicPr>
          <p:nvPr/>
        </p:nvPicPr>
        <p:blipFill rotWithShape="1">
          <a:blip r:embed="rId3"/>
          <a:srcRect r="10195" b="45659"/>
          <a:stretch/>
        </p:blipFill>
        <p:spPr>
          <a:xfrm>
            <a:off x="73691" y="1918647"/>
            <a:ext cx="6009619" cy="3040518"/>
          </a:xfrm>
          <a:prstGeom prst="rect">
            <a:avLst/>
          </a:prstGeom>
        </p:spPr>
      </p:pic>
      <p:pic>
        <p:nvPicPr>
          <p:cNvPr id="6" name="그림 5">
            <a:extLst>
              <a:ext uri="{FF2B5EF4-FFF2-40B4-BE49-F238E27FC236}">
                <a16:creationId xmlns:a16="http://schemas.microsoft.com/office/drawing/2014/main" id="{15E4C496-B57E-15DD-C6F2-1EBF8744D5D6}"/>
              </a:ext>
            </a:extLst>
          </p:cNvPr>
          <p:cNvPicPr>
            <a:picLocks noChangeAspect="1"/>
          </p:cNvPicPr>
          <p:nvPr/>
        </p:nvPicPr>
        <p:blipFill>
          <a:blip r:embed="rId4"/>
          <a:stretch>
            <a:fillRect/>
          </a:stretch>
        </p:blipFill>
        <p:spPr>
          <a:xfrm>
            <a:off x="3591306" y="5486400"/>
            <a:ext cx="5772150" cy="2867025"/>
          </a:xfrm>
          <a:prstGeom prst="rect">
            <a:avLst/>
          </a:prstGeom>
        </p:spPr>
      </p:pic>
      <p:pic>
        <p:nvPicPr>
          <p:cNvPr id="7" name="그림 6">
            <a:extLst>
              <a:ext uri="{FF2B5EF4-FFF2-40B4-BE49-F238E27FC236}">
                <a16:creationId xmlns:a16="http://schemas.microsoft.com/office/drawing/2014/main" id="{CA148413-AA51-6AE6-BA5F-EAEB0F9C40E3}"/>
              </a:ext>
            </a:extLst>
          </p:cNvPr>
          <p:cNvPicPr>
            <a:picLocks noChangeAspect="1"/>
          </p:cNvPicPr>
          <p:nvPr/>
        </p:nvPicPr>
        <p:blipFill rotWithShape="1">
          <a:blip r:embed="rId3"/>
          <a:srcRect t="56137"/>
          <a:stretch/>
        </p:blipFill>
        <p:spPr>
          <a:xfrm>
            <a:off x="5911844" y="2002114"/>
            <a:ext cx="7092956" cy="2601364"/>
          </a:xfrm>
          <a:prstGeom prst="rect">
            <a:avLst/>
          </a:prstGeom>
        </p:spPr>
      </p:pic>
      <p:sp>
        <p:nvSpPr>
          <p:cNvPr id="9" name="TextBox 8">
            <a:extLst>
              <a:ext uri="{FF2B5EF4-FFF2-40B4-BE49-F238E27FC236}">
                <a16:creationId xmlns:a16="http://schemas.microsoft.com/office/drawing/2014/main" id="{C572B398-C9A9-0269-14EB-EB5DA23AF8BC}"/>
              </a:ext>
            </a:extLst>
          </p:cNvPr>
          <p:cNvSpPr txBox="1"/>
          <p:nvPr/>
        </p:nvSpPr>
        <p:spPr>
          <a:xfrm>
            <a:off x="5281612" y="8763000"/>
            <a:ext cx="3125788" cy="415498"/>
          </a:xfrm>
          <a:prstGeom prst="rect">
            <a:avLst/>
          </a:prstGeom>
          <a:noFill/>
        </p:spPr>
        <p:txBody>
          <a:bodyPr wrap="square">
            <a:spAutoFit/>
          </a:bodyPr>
          <a:lstStyle/>
          <a:p>
            <a:r>
              <a:rPr kumimoji="0" lang="en-US" altLang="ko-KR" sz="2100" b="1" i="0" u="none" strike="noStrike" kern="0" cap="none" spc="0" normalizeH="0" baseline="0" noProof="0">
                <a:ln>
                  <a:noFill/>
                </a:ln>
                <a:solidFill>
                  <a:sysClr val="windowText" lastClr="000000"/>
                </a:solidFill>
                <a:effectLst/>
                <a:uLnTx/>
                <a:uFillTx/>
                <a:latin typeface="Arial"/>
                <a:cs typeface="Arial"/>
              </a:rPr>
              <a:t>Policy </a:t>
            </a:r>
            <a:r>
              <a:rPr lang="en-US" altLang="ko-KR" sz="2100" b="1">
                <a:latin typeface="Arial"/>
                <a:cs typeface="Arial"/>
              </a:rPr>
              <a:t>Improvement</a:t>
            </a:r>
            <a:endParaRPr lang="ko-KR" altLang="en-US"/>
          </a:p>
        </p:txBody>
      </p:sp>
    </p:spTree>
    <p:extLst>
      <p:ext uri="{BB962C8B-B14F-4D97-AF65-F5344CB8AC3E}">
        <p14:creationId xmlns:p14="http://schemas.microsoft.com/office/powerpoint/2010/main" val="2197847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11</a:t>
            </a:fld>
            <a:endParaRPr lang="ko-KR" altLang="en-US"/>
          </a:p>
        </p:txBody>
      </p:sp>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12190047" cy="7248138"/>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Value Iteration</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Instead of summing all possible states’ value functions, we only take the max value.</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Thus, policy improvement is included in the iteration itself, because we choose the action with maximum value function. </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Policy evaluation in value iteration (which finds the true value function) implies the improvement to optimal policy.</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773FF5B-2647-2F96-EC79-2F3ECF73C9A1}"/>
                  </a:ext>
                </a:extLst>
              </p:cNvPr>
              <p:cNvSpPr txBox="1"/>
              <p:nvPr/>
            </p:nvSpPr>
            <p:spPr>
              <a:xfrm>
                <a:off x="243253" y="3505200"/>
                <a:ext cx="5952270" cy="89659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𝑘</m:t>
                          </m:r>
                          <m:r>
                            <a:rPr lang="en-US" altLang="ko-KR" sz="2400" b="0" i="1" smtClean="0">
                              <a:latin typeface="Cambria Math" panose="02040503050406030204" pitchFamily="18" charset="0"/>
                            </a:rPr>
                            <m:t>+1</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e>
                      </m:d>
                      <m:r>
                        <a:rPr lang="en-US" altLang="ko-KR" sz="2400" b="0" i="1" smtClean="0">
                          <a:latin typeface="Cambria Math" panose="02040503050406030204" pitchFamily="18" charset="0"/>
                        </a:rPr>
                        <m:t>=</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𝐴</m:t>
                          </m:r>
                        </m:sub>
                        <m:sup/>
                        <m:e>
                          <m:r>
                            <a:rPr lang="en-US" altLang="ko-KR" sz="2400" b="0" i="1" smtClean="0">
                              <a:latin typeface="Cambria Math" panose="02040503050406030204" pitchFamily="18" charset="0"/>
                            </a:rPr>
                            <m:t>𝜋</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𝑠</m:t>
                              </m:r>
                            </m:sub>
                            <m:sup>
                              <m:r>
                                <a:rPr lang="en-US" altLang="ko-KR" sz="2400" b="0" i="1" smtClean="0">
                                  <a:latin typeface="Cambria Math" panose="02040503050406030204" pitchFamily="18" charset="0"/>
                                </a:rPr>
                                <m:t>𝑎</m:t>
                              </m:r>
                            </m:sup>
                          </m:sSub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𝑆</m:t>
                              </m:r>
                            </m:sub>
                            <m:sup/>
                            <m:e>
                              <m:r>
                                <a:rPr lang="en-US" altLang="ko-KR" sz="2400" b="0" i="1" smtClean="0">
                                  <a:latin typeface="Cambria Math" panose="02040503050406030204" pitchFamily="18" charset="0"/>
                                </a:rPr>
                                <m:t>𝑃</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𝑟</m:t>
                                  </m:r>
                                </m:e>
                                <m:sub>
                                  <m:r>
                                    <a:rPr lang="en-US" altLang="ko-KR" sz="2400" b="0" i="1" smtClean="0">
                                      <a:latin typeface="Cambria Math" panose="02040503050406030204" pitchFamily="18" charset="0"/>
                                    </a:rPr>
                                    <m:t>𝑠</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sub>
                                <m:sup>
                                  <m:r>
                                    <a:rPr lang="en-US" altLang="ko-KR" sz="2400" b="0" i="1" smtClean="0">
                                      <a:latin typeface="Cambria Math" panose="02040503050406030204" pitchFamily="18" charset="0"/>
                                    </a:rPr>
                                    <m:t>𝑎</m:t>
                                  </m:r>
                                </m:sup>
                              </m:sSubSup>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r>
                                <a:rPr lang="en-US" altLang="ko-KR" sz="2400" b="0" i="1" smtClean="0">
                                  <a:latin typeface="Cambria Math" panose="02040503050406030204" pitchFamily="18" charset="0"/>
                                </a:rPr>
                                <m:t>(</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r>
                                <a:rPr lang="en-US" altLang="ko-KR" sz="2400" b="0" i="1" smtClean="0">
                                  <a:latin typeface="Cambria Math" panose="02040503050406030204" pitchFamily="18" charset="0"/>
                                </a:rPr>
                                <m:t>)</m:t>
                              </m:r>
                            </m:e>
                          </m:nary>
                          <m:r>
                            <a:rPr lang="en-US" altLang="ko-KR" sz="2400" b="0" i="1" smtClean="0">
                              <a:latin typeface="Cambria Math" panose="02040503050406030204" pitchFamily="18" charset="0"/>
                            </a:rPr>
                            <m:t>)</m:t>
                          </m:r>
                        </m:e>
                      </m:nary>
                    </m:oMath>
                  </m:oMathPara>
                </a14:m>
                <a:endParaRPr lang="ko-KR" altLang="en-US" sz="2400"/>
              </a:p>
            </p:txBody>
          </p:sp>
        </mc:Choice>
        <mc:Fallback>
          <p:sp>
            <p:nvSpPr>
              <p:cNvPr id="3" name="TextBox 2">
                <a:extLst>
                  <a:ext uri="{FF2B5EF4-FFF2-40B4-BE49-F238E27FC236}">
                    <a16:creationId xmlns:a16="http://schemas.microsoft.com/office/drawing/2014/main" id="{D773FF5B-2647-2F96-EC79-2F3ECF73C9A1}"/>
                  </a:ext>
                </a:extLst>
              </p:cNvPr>
              <p:cNvSpPr txBox="1">
                <a:spLocks noRot="1" noChangeAspect="1" noMove="1" noResize="1" noEditPoints="1" noAdjustHandles="1" noChangeArrowheads="1" noChangeShapeType="1" noTextEdit="1"/>
              </p:cNvSpPr>
              <p:nvPr/>
            </p:nvSpPr>
            <p:spPr>
              <a:xfrm>
                <a:off x="243253" y="3505200"/>
                <a:ext cx="5952270" cy="896592"/>
              </a:xfrm>
              <a:prstGeom prst="rect">
                <a:avLst/>
              </a:prstGeom>
              <a:blipFill>
                <a:blip r:embed="rId3"/>
                <a:stretch>
                  <a:fillRect/>
                </a:stretch>
              </a:blipFill>
            </p:spPr>
            <p:txBody>
              <a:bodyPr/>
              <a:lstStyle/>
              <a:p>
                <a:r>
                  <a:rPr lang="ko-KR" altLang="en-US">
                    <a:noFill/>
                  </a:rPr>
                  <a:t> </a:t>
                </a:r>
              </a:p>
            </p:txBody>
          </p:sp>
        </mc:Fallback>
      </mc:AlternateContent>
      <p:sp>
        <p:nvSpPr>
          <p:cNvPr id="6" name="TextBox 5">
            <a:extLst>
              <a:ext uri="{FF2B5EF4-FFF2-40B4-BE49-F238E27FC236}">
                <a16:creationId xmlns:a16="http://schemas.microsoft.com/office/drawing/2014/main" id="{507AEADA-5CE8-3674-36D4-2505E0A9241C}"/>
              </a:ext>
            </a:extLst>
          </p:cNvPr>
          <p:cNvSpPr txBox="1"/>
          <p:nvPr/>
        </p:nvSpPr>
        <p:spPr>
          <a:xfrm>
            <a:off x="1832390" y="4789035"/>
            <a:ext cx="1831975" cy="369332"/>
          </a:xfrm>
          <a:prstGeom prst="rect">
            <a:avLst/>
          </a:prstGeom>
          <a:noFill/>
        </p:spPr>
        <p:txBody>
          <a:bodyPr wrap="square">
            <a:spAutoFit/>
          </a:bodyPr>
          <a:lstStyle/>
          <a:p>
            <a:r>
              <a:rPr kumimoji="0" lang="en-US" altLang="ko-KR" sz="1800" b="1" i="0" u="none" strike="noStrike" kern="0" cap="none" spc="0" normalizeH="0" baseline="0" noProof="0">
                <a:ln>
                  <a:noFill/>
                </a:ln>
                <a:solidFill>
                  <a:sysClr val="windowText" lastClr="000000"/>
                </a:solidFill>
                <a:effectLst/>
                <a:uLnTx/>
                <a:uFillTx/>
                <a:latin typeface="Arial"/>
                <a:cs typeface="Arial"/>
              </a:rPr>
              <a:t>Policy Iteration</a:t>
            </a:r>
            <a:endParaRPr lang="ko-KR" altLang="en-US"/>
          </a:p>
        </p:txBody>
      </p:sp>
      <p:sp>
        <p:nvSpPr>
          <p:cNvPr id="7" name="화살표: 오른쪽 6">
            <a:extLst>
              <a:ext uri="{FF2B5EF4-FFF2-40B4-BE49-F238E27FC236}">
                <a16:creationId xmlns:a16="http://schemas.microsoft.com/office/drawing/2014/main" id="{A9CF302C-63FB-FB38-FAC7-9342D52A0F80}"/>
              </a:ext>
            </a:extLst>
          </p:cNvPr>
          <p:cNvSpPr/>
          <p:nvPr/>
        </p:nvSpPr>
        <p:spPr>
          <a:xfrm>
            <a:off x="6654800" y="3802225"/>
            <a:ext cx="609600" cy="3787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037D8F9-0D2F-603C-409B-A7D90150AC0F}"/>
                  </a:ext>
                </a:extLst>
              </p:cNvPr>
              <p:cNvSpPr txBox="1"/>
              <p:nvPr/>
            </p:nvSpPr>
            <p:spPr>
              <a:xfrm>
                <a:off x="7674811" y="3538595"/>
                <a:ext cx="5317289" cy="98232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𝑘</m:t>
                          </m:r>
                          <m:r>
                            <a:rPr lang="en-US" altLang="ko-KR" sz="2400" b="0" i="1" smtClean="0">
                              <a:latin typeface="Cambria Math" panose="02040503050406030204" pitchFamily="18" charset="0"/>
                            </a:rPr>
                            <m:t>+1</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e>
                      </m:d>
                      <m:r>
                        <a:rPr lang="en-US" altLang="ko-KR" sz="2400" b="0" i="1" smtClean="0">
                          <a:latin typeface="Cambria Math" panose="02040503050406030204" pitchFamily="18" charset="0"/>
                        </a:rPr>
                        <m:t>=</m:t>
                      </m:r>
                      <m:func>
                        <m:funcPr>
                          <m:ctrlPr>
                            <a:rPr lang="en-US" altLang="ko-KR" sz="2400" b="0" i="1" smtClean="0">
                              <a:latin typeface="Cambria Math" panose="02040503050406030204" pitchFamily="18" charset="0"/>
                            </a:rPr>
                          </m:ctrlPr>
                        </m:funcPr>
                        <m:fName>
                          <m:limLow>
                            <m:limLowPr>
                              <m:ctrlPr>
                                <a:rPr lang="en-US" altLang="ko-KR" sz="2400" b="0" i="1" smtClean="0">
                                  <a:latin typeface="Cambria Math" panose="02040503050406030204" pitchFamily="18" charset="0"/>
                                </a:rPr>
                              </m:ctrlPr>
                            </m:limLowPr>
                            <m:e>
                              <m:r>
                                <m:rPr>
                                  <m:sty m:val="p"/>
                                </m:rPr>
                                <a:rPr lang="en-US" altLang="ko-KR" sz="2400" b="0" i="0" smtClean="0">
                                  <a:latin typeface="Cambria Math" panose="02040503050406030204" pitchFamily="18" charset="0"/>
                                </a:rPr>
                                <m:t>max</m:t>
                              </m:r>
                            </m:e>
                            <m:lim>
                              <m: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𝐴</m:t>
                              </m:r>
                            </m:lim>
                          </m:limLow>
                        </m:fName>
                        <m:e>
                          <m:d>
                            <m:dPr>
                              <m:ctrlPr>
                                <a:rPr lang="en-US" altLang="ko-KR" sz="2400" b="0" i="1" smtClean="0">
                                  <a:latin typeface="Cambria Math" panose="02040503050406030204" pitchFamily="18" charset="0"/>
                                </a:rPr>
                              </m:ctrlPr>
                            </m:dPr>
                            <m:e>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𝑠</m:t>
                                  </m:r>
                                </m:sub>
                                <m:sup>
                                  <m:r>
                                    <a:rPr lang="en-US" altLang="ko-KR" sz="2400" b="0" i="1" smtClean="0">
                                      <a:latin typeface="Cambria Math" panose="02040503050406030204" pitchFamily="18" charset="0"/>
                                    </a:rPr>
                                    <m:t>𝑎</m:t>
                                  </m:r>
                                </m:sup>
                              </m:sSub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𝑆</m:t>
                                  </m:r>
                                </m:sub>
                                <m:sup/>
                                <m:e>
                                  <m:r>
                                    <a:rPr lang="en-US" altLang="ko-KR" sz="2400" b="0" i="1" smtClean="0">
                                      <a:latin typeface="Cambria Math" panose="02040503050406030204" pitchFamily="18" charset="0"/>
                                    </a:rPr>
                                    <m:t>𝑃</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𝑟</m:t>
                                      </m:r>
                                    </m:e>
                                    <m:sub>
                                      <m:r>
                                        <a:rPr lang="en-US" altLang="ko-KR" sz="2400" b="0" i="1" smtClean="0">
                                          <a:latin typeface="Cambria Math" panose="02040503050406030204" pitchFamily="18" charset="0"/>
                                        </a:rPr>
                                        <m:t>𝑠</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sub>
                                    <m:sup>
                                      <m:r>
                                        <a:rPr lang="en-US" altLang="ko-KR" sz="2400" b="0" i="1" smtClean="0">
                                          <a:latin typeface="Cambria Math" panose="02040503050406030204" pitchFamily="18" charset="0"/>
                                        </a:rPr>
                                        <m:t>𝑎</m:t>
                                      </m:r>
                                    </m:sup>
                                  </m:sSubSup>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d>
                                    <m:dPr>
                                      <m:ctrlPr>
                                        <a:rPr lang="en-US" altLang="ko-KR" sz="2400" b="0" i="1" smtClean="0">
                                          <a:latin typeface="Cambria Math" panose="02040503050406030204" pitchFamily="18" charset="0"/>
                                        </a:rPr>
                                      </m:ctrlPr>
                                    </m:dPr>
                                    <m:e>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e>
                                  </m:d>
                                </m:e>
                              </m:nary>
                            </m:e>
                          </m:d>
                        </m:e>
                      </m:func>
                    </m:oMath>
                  </m:oMathPara>
                </a14:m>
                <a:endParaRPr lang="ko-KR" altLang="en-US" sz="2400"/>
              </a:p>
            </p:txBody>
          </p:sp>
        </mc:Choice>
        <mc:Fallback>
          <p:sp>
            <p:nvSpPr>
              <p:cNvPr id="9" name="TextBox 8">
                <a:extLst>
                  <a:ext uri="{FF2B5EF4-FFF2-40B4-BE49-F238E27FC236}">
                    <a16:creationId xmlns:a16="http://schemas.microsoft.com/office/drawing/2014/main" id="{A037D8F9-0D2F-603C-409B-A7D90150AC0F}"/>
                  </a:ext>
                </a:extLst>
              </p:cNvPr>
              <p:cNvSpPr txBox="1">
                <a:spLocks noRot="1" noChangeAspect="1" noMove="1" noResize="1" noEditPoints="1" noAdjustHandles="1" noChangeArrowheads="1" noChangeShapeType="1" noTextEdit="1"/>
              </p:cNvSpPr>
              <p:nvPr/>
            </p:nvSpPr>
            <p:spPr>
              <a:xfrm>
                <a:off x="7674811" y="3538595"/>
                <a:ext cx="5317289" cy="982320"/>
              </a:xfrm>
              <a:prstGeom prst="rect">
                <a:avLst/>
              </a:prstGeom>
              <a:blipFill>
                <a:blip r:embed="rId4"/>
                <a:stretch>
                  <a:fillRect/>
                </a:stretch>
              </a:blipFill>
            </p:spPr>
            <p:txBody>
              <a:bodyPr/>
              <a:lstStyle/>
              <a:p>
                <a:r>
                  <a:rPr lang="ko-KR" altLang="en-US">
                    <a:noFill/>
                  </a:rPr>
                  <a:t> </a:t>
                </a:r>
              </a:p>
            </p:txBody>
          </p:sp>
        </mc:Fallback>
      </mc:AlternateContent>
      <p:sp>
        <p:nvSpPr>
          <p:cNvPr id="11" name="TextBox 10">
            <a:extLst>
              <a:ext uri="{FF2B5EF4-FFF2-40B4-BE49-F238E27FC236}">
                <a16:creationId xmlns:a16="http://schemas.microsoft.com/office/drawing/2014/main" id="{A77D5E12-7EE6-DB6F-D7DB-28A119D1DC8B}"/>
              </a:ext>
            </a:extLst>
          </p:cNvPr>
          <p:cNvSpPr txBox="1"/>
          <p:nvPr/>
        </p:nvSpPr>
        <p:spPr>
          <a:xfrm>
            <a:off x="9169400" y="4902823"/>
            <a:ext cx="1831975" cy="369332"/>
          </a:xfrm>
          <a:prstGeom prst="rect">
            <a:avLst/>
          </a:prstGeom>
          <a:noFill/>
        </p:spPr>
        <p:txBody>
          <a:bodyPr wrap="square">
            <a:spAutoFit/>
          </a:bodyPr>
          <a:lstStyle/>
          <a:p>
            <a:r>
              <a:rPr kumimoji="0" lang="en-US" altLang="ko-KR" sz="1800" b="1" i="0" u="none" strike="noStrike" kern="0" cap="none" spc="0" normalizeH="0" baseline="0" noProof="0">
                <a:ln>
                  <a:noFill/>
                </a:ln>
                <a:solidFill>
                  <a:sysClr val="windowText" lastClr="000000"/>
                </a:solidFill>
                <a:effectLst/>
                <a:uLnTx/>
                <a:uFillTx/>
                <a:latin typeface="Arial"/>
                <a:cs typeface="Arial"/>
              </a:rPr>
              <a:t>Value Iteration</a:t>
            </a:r>
            <a:endParaRPr lang="ko-KR" altLang="en-US"/>
          </a:p>
        </p:txBody>
      </p:sp>
    </p:spTree>
    <p:extLst>
      <p:ext uri="{BB962C8B-B14F-4D97-AF65-F5344CB8AC3E}">
        <p14:creationId xmlns:p14="http://schemas.microsoft.com/office/powerpoint/2010/main" val="98028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12</a:t>
            </a:fld>
            <a:endParaRPr lang="ko-KR" altLang="en-US"/>
          </a:p>
        </p:txBody>
      </p:sp>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12190047" cy="461665"/>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Value Iteration</a:t>
            </a:r>
          </a:p>
        </p:txBody>
      </p:sp>
      <p:sp>
        <p:nvSpPr>
          <p:cNvPr id="7" name="화살표: 오른쪽 6">
            <a:extLst>
              <a:ext uri="{FF2B5EF4-FFF2-40B4-BE49-F238E27FC236}">
                <a16:creationId xmlns:a16="http://schemas.microsoft.com/office/drawing/2014/main" id="{A9CF302C-63FB-FB38-FAC7-9342D52A0F80}"/>
              </a:ext>
            </a:extLst>
          </p:cNvPr>
          <p:cNvSpPr/>
          <p:nvPr/>
        </p:nvSpPr>
        <p:spPr>
          <a:xfrm>
            <a:off x="6654800" y="2593058"/>
            <a:ext cx="609600" cy="37874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4" name="그림 13">
            <a:extLst>
              <a:ext uri="{FF2B5EF4-FFF2-40B4-BE49-F238E27FC236}">
                <a16:creationId xmlns:a16="http://schemas.microsoft.com/office/drawing/2014/main" id="{DEEF6872-900A-C307-6D85-C2C50E9FD33F}"/>
              </a:ext>
            </a:extLst>
          </p:cNvPr>
          <p:cNvPicPr>
            <a:picLocks noChangeAspect="1"/>
          </p:cNvPicPr>
          <p:nvPr/>
        </p:nvPicPr>
        <p:blipFill>
          <a:blip r:embed="rId3"/>
          <a:stretch>
            <a:fillRect/>
          </a:stretch>
        </p:blipFill>
        <p:spPr>
          <a:xfrm>
            <a:off x="2582862" y="1028700"/>
            <a:ext cx="7839075" cy="5857875"/>
          </a:xfrm>
          <a:prstGeom prst="rect">
            <a:avLst/>
          </a:prstGeom>
        </p:spPr>
      </p:pic>
      <p:pic>
        <p:nvPicPr>
          <p:cNvPr id="5" name="그림 4">
            <a:extLst>
              <a:ext uri="{FF2B5EF4-FFF2-40B4-BE49-F238E27FC236}">
                <a16:creationId xmlns:a16="http://schemas.microsoft.com/office/drawing/2014/main" id="{ADC384FA-510A-A3C6-EEA6-D726C773A772}"/>
              </a:ext>
            </a:extLst>
          </p:cNvPr>
          <p:cNvPicPr>
            <a:picLocks noChangeAspect="1"/>
          </p:cNvPicPr>
          <p:nvPr/>
        </p:nvPicPr>
        <p:blipFill>
          <a:blip r:embed="rId4"/>
          <a:stretch>
            <a:fillRect/>
          </a:stretch>
        </p:blipFill>
        <p:spPr>
          <a:xfrm>
            <a:off x="2608262" y="7038213"/>
            <a:ext cx="7924800" cy="2276475"/>
          </a:xfrm>
          <a:prstGeom prst="rect">
            <a:avLst/>
          </a:prstGeom>
        </p:spPr>
      </p:pic>
    </p:spTree>
    <p:extLst>
      <p:ext uri="{BB962C8B-B14F-4D97-AF65-F5344CB8AC3E}">
        <p14:creationId xmlns:p14="http://schemas.microsoft.com/office/powerpoint/2010/main" val="2288402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Types of Reinforcement Learning</a:t>
            </a:r>
            <a:endParaRPr lang="en-US" altLang="ko-KR" sz="2400">
              <a:latin typeface="Calibri"/>
              <a:cs typeface="Calibri"/>
            </a:endParaRPr>
          </a:p>
        </p:txBody>
      </p:sp>
      <p:sp>
        <p:nvSpPr>
          <p:cNvPr id="4" name="object 4"/>
          <p:cNvSpPr txBox="1"/>
          <p:nvPr/>
        </p:nvSpPr>
        <p:spPr>
          <a:xfrm>
            <a:off x="255953" y="988014"/>
            <a:ext cx="12098607" cy="452688"/>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100" b="1">
                <a:latin typeface="Arial"/>
                <a:cs typeface="Arial"/>
              </a:rPr>
              <a:t>Taxonomy of RL algorithms</a:t>
            </a: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13</a:t>
            </a:fld>
            <a:endParaRPr lang="ko-KR" altLang="en-US"/>
          </a:p>
        </p:txBody>
      </p:sp>
      <p:pic>
        <p:nvPicPr>
          <p:cNvPr id="5" name="그림 4">
            <a:extLst>
              <a:ext uri="{FF2B5EF4-FFF2-40B4-BE49-F238E27FC236}">
                <a16:creationId xmlns:a16="http://schemas.microsoft.com/office/drawing/2014/main" id="{55C61BBA-6EB4-6B12-6FDD-3259B00BCF6D}"/>
              </a:ext>
            </a:extLst>
          </p:cNvPr>
          <p:cNvPicPr>
            <a:picLocks noChangeAspect="1"/>
          </p:cNvPicPr>
          <p:nvPr/>
        </p:nvPicPr>
        <p:blipFill>
          <a:blip r:embed="rId3"/>
          <a:stretch>
            <a:fillRect/>
          </a:stretch>
        </p:blipFill>
        <p:spPr>
          <a:xfrm>
            <a:off x="1780381" y="1755591"/>
            <a:ext cx="9444038" cy="5051150"/>
          </a:xfrm>
          <a:prstGeom prst="rect">
            <a:avLst/>
          </a:prstGeom>
        </p:spPr>
      </p:pic>
      <p:sp>
        <p:nvSpPr>
          <p:cNvPr id="6" name="TextBox 5">
            <a:extLst>
              <a:ext uri="{FF2B5EF4-FFF2-40B4-BE49-F238E27FC236}">
                <a16:creationId xmlns:a16="http://schemas.microsoft.com/office/drawing/2014/main" id="{B2D8509C-4ED3-4DFD-0D63-DE6339C56F99}"/>
              </a:ext>
            </a:extLst>
          </p:cNvPr>
          <p:cNvSpPr txBox="1"/>
          <p:nvPr/>
        </p:nvSpPr>
        <p:spPr>
          <a:xfrm>
            <a:off x="255953" y="6934200"/>
            <a:ext cx="11811000" cy="1938992"/>
          </a:xfrm>
          <a:prstGeom prst="rect">
            <a:avLst/>
          </a:prstGeom>
          <a:noFill/>
        </p:spPr>
        <p:txBody>
          <a:bodyPr wrap="square">
            <a:spAutoFit/>
          </a:bodyPr>
          <a:lstStyle/>
          <a:p>
            <a:pPr marL="12065">
              <a:spcBef>
                <a:spcPts val="910"/>
              </a:spcBef>
              <a:tabLst>
                <a:tab pos="335280" algn="l"/>
                <a:tab pos="335915" algn="l"/>
              </a:tabLst>
              <a:defRPr/>
            </a:pPr>
            <a:r>
              <a:rPr lang="en-US" altLang="ko-KR" sz="2100" b="1">
                <a:latin typeface="Arial"/>
                <a:cs typeface="Arial"/>
              </a:rPr>
              <a:t>Model-free vs Model-based</a:t>
            </a:r>
          </a:p>
          <a:p>
            <a:pPr marL="354965" indent="-342900">
              <a:spcBef>
                <a:spcPts val="910"/>
              </a:spcBef>
              <a:buFontTx/>
              <a:buChar char="-"/>
              <a:tabLst>
                <a:tab pos="335280" algn="l"/>
                <a:tab pos="335915" algn="l"/>
              </a:tabLst>
              <a:defRPr/>
            </a:pPr>
            <a:r>
              <a:rPr lang="en-US" altLang="ko-KR" sz="2100">
                <a:latin typeface="Arial"/>
                <a:cs typeface="Arial"/>
              </a:rPr>
              <a:t>Do the agent have access to (or learns) a model of the environment? Can we know the function which predicts state transitions and rewards?</a:t>
            </a:r>
          </a:p>
          <a:p>
            <a:pPr marL="354965" indent="-342900">
              <a:spcBef>
                <a:spcPts val="910"/>
              </a:spcBef>
              <a:buFontTx/>
              <a:buChar char="-"/>
              <a:tabLst>
                <a:tab pos="335280" algn="l"/>
                <a:tab pos="335915" algn="l"/>
              </a:tabLst>
              <a:defRPr/>
            </a:pPr>
            <a:r>
              <a:rPr lang="en-US" altLang="ko-KR" sz="2100">
                <a:latin typeface="Arial"/>
                <a:cs typeface="Arial"/>
              </a:rPr>
              <a:t>While model-free methods forego the potential gains in sample efficiency from using a model, they tend to be easier to implement and tune.</a:t>
            </a:r>
          </a:p>
        </p:txBody>
      </p:sp>
    </p:spTree>
    <p:extLst>
      <p:ext uri="{BB962C8B-B14F-4D97-AF65-F5344CB8AC3E}">
        <p14:creationId xmlns:p14="http://schemas.microsoft.com/office/powerpoint/2010/main" val="350092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Types of Reinforcement Learning</a:t>
            </a:r>
            <a:endParaRPr lang="en-US" altLang="ko-KR" sz="2400">
              <a:latin typeface="Calibri"/>
              <a:cs typeface="Calibri"/>
            </a:endParaRPr>
          </a:p>
        </p:txBody>
      </p:sp>
      <p:sp>
        <p:nvSpPr>
          <p:cNvPr id="4" name="object 4"/>
          <p:cNvSpPr txBox="1"/>
          <p:nvPr/>
        </p:nvSpPr>
        <p:spPr>
          <a:xfrm>
            <a:off x="255953" y="988014"/>
            <a:ext cx="12098607" cy="452688"/>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100" b="1">
                <a:latin typeface="Arial"/>
                <a:cs typeface="Arial"/>
              </a:rPr>
              <a:t>Taxonomy of RL algorithms</a:t>
            </a: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14</a:t>
            </a:fld>
            <a:endParaRPr lang="ko-KR" altLang="en-US"/>
          </a:p>
        </p:txBody>
      </p:sp>
      <p:pic>
        <p:nvPicPr>
          <p:cNvPr id="5" name="그림 4">
            <a:extLst>
              <a:ext uri="{FF2B5EF4-FFF2-40B4-BE49-F238E27FC236}">
                <a16:creationId xmlns:a16="http://schemas.microsoft.com/office/drawing/2014/main" id="{55C61BBA-6EB4-6B12-6FDD-3259B00BCF6D}"/>
              </a:ext>
            </a:extLst>
          </p:cNvPr>
          <p:cNvPicPr>
            <a:picLocks noChangeAspect="1"/>
          </p:cNvPicPr>
          <p:nvPr/>
        </p:nvPicPr>
        <p:blipFill>
          <a:blip r:embed="rId3"/>
          <a:stretch>
            <a:fillRect/>
          </a:stretch>
        </p:blipFill>
        <p:spPr>
          <a:xfrm>
            <a:off x="7340600" y="1143000"/>
            <a:ext cx="5550725" cy="2968809"/>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2D8509C-4ED3-4DFD-0D63-DE6339C56F99}"/>
                  </a:ext>
                </a:extLst>
              </p:cNvPr>
              <p:cNvSpPr txBox="1"/>
              <p:nvPr/>
            </p:nvSpPr>
            <p:spPr>
              <a:xfrm>
                <a:off x="143559" y="4983176"/>
                <a:ext cx="12714509" cy="1731243"/>
              </a:xfrm>
              <a:prstGeom prst="rect">
                <a:avLst/>
              </a:prstGeom>
              <a:noFill/>
            </p:spPr>
            <p:txBody>
              <a:bodyPr wrap="square">
                <a:spAutoFit/>
              </a:bodyPr>
              <a:lstStyle/>
              <a:p>
                <a:pPr marL="12065">
                  <a:spcBef>
                    <a:spcPts val="910"/>
                  </a:spcBef>
                  <a:tabLst>
                    <a:tab pos="335280" algn="l"/>
                    <a:tab pos="335915" algn="l"/>
                  </a:tabLst>
                  <a:defRPr/>
                </a:pPr>
                <a:r>
                  <a:rPr lang="en-US" altLang="ko-KR" sz="2100" b="1">
                    <a:latin typeface="Arial"/>
                    <a:cs typeface="Arial"/>
                  </a:rPr>
                  <a:t>Policy Optimization (Policy-based RL)</a:t>
                </a:r>
              </a:p>
              <a:p>
                <a:pPr marL="354965" indent="-342900">
                  <a:spcBef>
                    <a:spcPts val="910"/>
                  </a:spcBef>
                  <a:buFontTx/>
                  <a:buChar char="-"/>
                  <a:tabLst>
                    <a:tab pos="335280" algn="l"/>
                    <a:tab pos="335915" algn="l"/>
                  </a:tabLst>
                  <a:defRPr/>
                </a:pPr>
                <a:r>
                  <a:rPr lang="en-US" altLang="ko-KR" sz="2100">
                    <a:latin typeface="Arial"/>
                    <a:cs typeface="Arial"/>
                  </a:rPr>
                  <a:t>Without learning Q-function, we will directly approximate the policy itself, by parameterizing the policy.</a:t>
                </a:r>
              </a:p>
              <a:p>
                <a:pPr marL="354965" indent="-342900">
                  <a:spcBef>
                    <a:spcPts val="910"/>
                  </a:spcBef>
                  <a:buFontTx/>
                  <a:buChar char="-"/>
                  <a:tabLst>
                    <a:tab pos="335280" algn="l"/>
                    <a:tab pos="335915" algn="l"/>
                  </a:tabLst>
                  <a:defRPr/>
                </a:pPr>
                <a:r>
                  <a:rPr lang="en-US" altLang="ko-KR" sz="2100">
                    <a:latin typeface="Arial"/>
                    <a:cs typeface="Arial"/>
                  </a:rPr>
                  <a:t>Optimize the parameters </a:t>
                </a:r>
                <a14:m>
                  <m:oMath xmlns:m="http://schemas.openxmlformats.org/officeDocument/2006/math">
                    <m:r>
                      <a:rPr lang="en-US" altLang="ko-KR" sz="2100" b="0" i="1" smtClean="0">
                        <a:latin typeface="Cambria Math" panose="02040503050406030204" pitchFamily="18" charset="0"/>
                        <a:cs typeface="Arial"/>
                      </a:rPr>
                      <m:t>𝜃</m:t>
                    </m:r>
                  </m:oMath>
                </a14:m>
                <a:r>
                  <a:rPr lang="en-US" altLang="ko-KR" sz="2100">
                    <a:latin typeface="Arial"/>
                    <a:cs typeface="Arial"/>
                  </a:rPr>
                  <a:t> defining </a:t>
                </a:r>
                <a14:m>
                  <m:oMath xmlns:m="http://schemas.openxmlformats.org/officeDocument/2006/math">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𝜋</m:t>
                        </m:r>
                      </m:e>
                      <m:sub>
                        <m:r>
                          <a:rPr lang="en-US" altLang="ko-KR" sz="2100" b="0" i="1" smtClean="0">
                            <a:latin typeface="Cambria Math" panose="02040503050406030204" pitchFamily="18" charset="0"/>
                            <a:cs typeface="Arial"/>
                          </a:rPr>
                          <m:t>𝜃</m:t>
                        </m:r>
                      </m:sub>
                    </m:sSub>
                    <m:d>
                      <m:dPr>
                        <m:ctrlPr>
                          <a:rPr lang="en-US" altLang="ko-KR" sz="2100" b="0" i="1" smtClean="0">
                            <a:latin typeface="Cambria Math" panose="02040503050406030204" pitchFamily="18" charset="0"/>
                            <a:cs typeface="Arial"/>
                          </a:rPr>
                        </m:ctrlPr>
                      </m:dPr>
                      <m:e>
                        <m:r>
                          <a:rPr lang="en-US" altLang="ko-KR" sz="2100" b="0" i="1" smtClean="0">
                            <a:latin typeface="Cambria Math" panose="02040503050406030204" pitchFamily="18" charset="0"/>
                            <a:cs typeface="Arial"/>
                          </a:rPr>
                          <m:t>𝑎</m:t>
                        </m:r>
                      </m:e>
                      <m:e>
                        <m:r>
                          <a:rPr lang="en-US" altLang="ko-KR" sz="2100" b="0" i="1" smtClean="0">
                            <a:latin typeface="Cambria Math" panose="02040503050406030204" pitchFamily="18" charset="0"/>
                            <a:cs typeface="Arial"/>
                          </a:rPr>
                          <m:t>𝑠</m:t>
                        </m:r>
                      </m:e>
                    </m:d>
                  </m:oMath>
                </a14:m>
                <a:r>
                  <a:rPr lang="en-US" altLang="ko-KR" sz="2100">
                    <a:latin typeface="Arial"/>
                    <a:cs typeface="Arial"/>
                  </a:rPr>
                  <a:t> by gradient ascent on the performance objective </a:t>
                </a:r>
                <a14:m>
                  <m:oMath xmlns:m="http://schemas.openxmlformats.org/officeDocument/2006/math">
                    <m:r>
                      <a:rPr lang="en-US" altLang="ko-KR" sz="2100" b="0" i="1" smtClean="0">
                        <a:latin typeface="Cambria Math" panose="02040503050406030204" pitchFamily="18" charset="0"/>
                        <a:cs typeface="Arial"/>
                      </a:rPr>
                      <m:t>𝐽</m:t>
                    </m:r>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𝜋</m:t>
                        </m:r>
                      </m:e>
                      <m:sub>
                        <m:r>
                          <a:rPr lang="en-US" altLang="ko-KR" sz="2100" b="0" i="1" smtClean="0">
                            <a:latin typeface="Cambria Math" panose="02040503050406030204" pitchFamily="18" charset="0"/>
                            <a:cs typeface="Arial"/>
                          </a:rPr>
                          <m:t>𝜃</m:t>
                        </m:r>
                      </m:sub>
                    </m:sSub>
                    <m:r>
                      <a:rPr lang="en-US" altLang="ko-KR" sz="2100" b="0" i="1" smtClean="0">
                        <a:latin typeface="Cambria Math" panose="02040503050406030204" pitchFamily="18" charset="0"/>
                        <a:cs typeface="Arial"/>
                      </a:rPr>
                      <m:t>)</m:t>
                    </m:r>
                  </m:oMath>
                </a14:m>
                <a:r>
                  <a:rPr lang="en-US" altLang="ko-KR" sz="2100">
                    <a:latin typeface="Arial"/>
                    <a:cs typeface="Arial"/>
                  </a:rPr>
                  <a:t>.</a:t>
                </a:r>
              </a:p>
              <a:p>
                <a:pPr marL="354965" indent="-342900">
                  <a:spcBef>
                    <a:spcPts val="910"/>
                  </a:spcBef>
                  <a:buFontTx/>
                  <a:buChar char="-"/>
                  <a:tabLst>
                    <a:tab pos="335280" algn="l"/>
                    <a:tab pos="335915" algn="l"/>
                  </a:tabLst>
                  <a:defRPr/>
                </a:pPr>
                <a:r>
                  <a:rPr lang="en-US" altLang="ko-KR" sz="2100">
                    <a:solidFill>
                      <a:schemeClr val="accent2"/>
                    </a:solidFill>
                    <a:latin typeface="Arial"/>
                    <a:cs typeface="Arial"/>
                  </a:rPr>
                  <a:t>Pros</a:t>
                </a:r>
                <a:r>
                  <a:rPr lang="en-US" altLang="ko-KR" sz="2100">
                    <a:latin typeface="Arial"/>
                    <a:cs typeface="Arial"/>
                  </a:rPr>
                  <a:t>: It can handle continuous action spaces efficiently, and learn stochastic policies</a:t>
                </a:r>
              </a:p>
            </p:txBody>
          </p:sp>
        </mc:Choice>
        <mc:Fallback>
          <p:sp>
            <p:nvSpPr>
              <p:cNvPr id="6" name="TextBox 5">
                <a:extLst>
                  <a:ext uri="{FF2B5EF4-FFF2-40B4-BE49-F238E27FC236}">
                    <a16:creationId xmlns:a16="http://schemas.microsoft.com/office/drawing/2014/main" id="{B2D8509C-4ED3-4DFD-0D63-DE6339C56F99}"/>
                  </a:ext>
                </a:extLst>
              </p:cNvPr>
              <p:cNvSpPr txBox="1">
                <a:spLocks noRot="1" noChangeAspect="1" noMove="1" noResize="1" noEditPoints="1" noAdjustHandles="1" noChangeArrowheads="1" noChangeShapeType="1" noTextEdit="1"/>
              </p:cNvSpPr>
              <p:nvPr/>
            </p:nvSpPr>
            <p:spPr>
              <a:xfrm>
                <a:off x="143559" y="4983176"/>
                <a:ext cx="12714509" cy="1731243"/>
              </a:xfrm>
              <a:prstGeom prst="rect">
                <a:avLst/>
              </a:prstGeom>
              <a:blipFill>
                <a:blip r:embed="rId4"/>
                <a:stretch>
                  <a:fillRect l="-480" t="-2113" b="-5986"/>
                </a:stretch>
              </a:blipFill>
            </p:spPr>
            <p:txBody>
              <a:bodyPr/>
              <a:lstStyle/>
              <a:p>
                <a:r>
                  <a:rPr lang="ko-KR" altLang="en-US">
                    <a:noFill/>
                  </a:rPr>
                  <a:t> </a:t>
                </a:r>
              </a:p>
            </p:txBody>
          </p:sp>
        </mc:Fallback>
      </mc:AlternateContent>
      <p:sp>
        <p:nvSpPr>
          <p:cNvPr id="10" name="TextBox 9">
            <a:extLst>
              <a:ext uri="{FF2B5EF4-FFF2-40B4-BE49-F238E27FC236}">
                <a16:creationId xmlns:a16="http://schemas.microsoft.com/office/drawing/2014/main" id="{45591EF4-2BC3-2686-3055-12CF67C8EAE7}"/>
              </a:ext>
            </a:extLst>
          </p:cNvPr>
          <p:cNvSpPr txBox="1"/>
          <p:nvPr/>
        </p:nvSpPr>
        <p:spPr>
          <a:xfrm>
            <a:off x="146732" y="7348372"/>
            <a:ext cx="12317047" cy="2054409"/>
          </a:xfrm>
          <a:prstGeom prst="rect">
            <a:avLst/>
          </a:prstGeom>
          <a:noFill/>
        </p:spPr>
        <p:txBody>
          <a:bodyPr wrap="square">
            <a:spAutoFit/>
          </a:bodyPr>
          <a:lstStyle/>
          <a:p>
            <a:pPr marL="12065" marR="0" lvl="0" defTabSz="914400" eaLnBrk="1" fontAlgn="auto" latinLnBrk="0" hangingPunct="1">
              <a:lnSpc>
                <a:spcPct val="100000"/>
              </a:lnSpc>
              <a:spcBef>
                <a:spcPts val="910"/>
              </a:spcBef>
              <a:spcAft>
                <a:spcPts val="0"/>
              </a:spcAft>
              <a:buClrTx/>
              <a:buSzTx/>
              <a:tabLst>
                <a:tab pos="335280" algn="l"/>
                <a:tab pos="335915" algn="l"/>
              </a:tabLst>
              <a:defRPr/>
            </a:pP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b="1">
                <a:latin typeface="Arial"/>
                <a:cs typeface="Arial"/>
              </a:rPr>
              <a:t>Interpolating between Policy Optimization and Q-learning</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There are trade-off between the strengths and weaknesses of either methods. </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e.g) SAC: maintain both a policy (the actor) and a value function (the critic), using the value function to critique the policy’s action and adjust the policy parameters accordingly. </a:t>
            </a:r>
          </a:p>
        </p:txBody>
      </p:sp>
      <p:sp>
        <p:nvSpPr>
          <p:cNvPr id="16" name="TextBox 15">
            <a:extLst>
              <a:ext uri="{FF2B5EF4-FFF2-40B4-BE49-F238E27FC236}">
                <a16:creationId xmlns:a16="http://schemas.microsoft.com/office/drawing/2014/main" id="{BE1459C7-6961-91DC-8BDE-D9FE928BC290}"/>
              </a:ext>
            </a:extLst>
          </p:cNvPr>
          <p:cNvSpPr txBox="1"/>
          <p:nvPr/>
        </p:nvSpPr>
        <p:spPr>
          <a:xfrm>
            <a:off x="143559" y="6749836"/>
            <a:ext cx="12635372" cy="738664"/>
          </a:xfrm>
          <a:prstGeom prst="rect">
            <a:avLst/>
          </a:prstGeom>
          <a:noFill/>
        </p:spPr>
        <p:txBody>
          <a:bodyPr wrap="square">
            <a:spAutoFit/>
          </a:bodyPr>
          <a:lstStyle/>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chemeClr val="accent1"/>
                </a:solidFill>
                <a:effectLst/>
                <a:uLnTx/>
                <a:uFillTx/>
                <a:latin typeface="Arial"/>
                <a:cs typeface="Arial"/>
              </a:rPr>
              <a:t>Cons</a:t>
            </a:r>
            <a:r>
              <a:rPr kumimoji="0" lang="en-US" altLang="ko-KR" sz="2100" b="0" i="0" u="none" strike="noStrike" kern="0" cap="none" spc="0" normalizeH="0" baseline="0" noProof="0">
                <a:ln>
                  <a:noFill/>
                </a:ln>
                <a:solidFill>
                  <a:sysClr val="windowText" lastClr="000000"/>
                </a:solidFill>
                <a:effectLst/>
                <a:uLnTx/>
                <a:uFillTx/>
                <a:latin typeface="Arial"/>
                <a:cs typeface="Arial"/>
              </a:rPr>
              <a:t>: May converge slowly as it has to explore the environment thoroughly to estimate the policy gradient accurately </a:t>
            </a:r>
          </a:p>
        </p:txBody>
      </p:sp>
      <p:sp>
        <p:nvSpPr>
          <p:cNvPr id="3" name="직사각형 2">
            <a:extLst>
              <a:ext uri="{FF2B5EF4-FFF2-40B4-BE49-F238E27FC236}">
                <a16:creationId xmlns:a16="http://schemas.microsoft.com/office/drawing/2014/main" id="{4B453231-9DB3-5655-940C-2A1AEB1CA18A}"/>
              </a:ext>
            </a:extLst>
          </p:cNvPr>
          <p:cNvSpPr/>
          <p:nvPr/>
        </p:nvSpPr>
        <p:spPr>
          <a:xfrm>
            <a:off x="7874000" y="2362200"/>
            <a:ext cx="2133600" cy="609600"/>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28F3500-D0DB-87A1-1CCE-72C17704C625}"/>
                  </a:ext>
                </a:extLst>
              </p:cNvPr>
              <p:cNvSpPr txBox="1"/>
              <p:nvPr/>
            </p:nvSpPr>
            <p:spPr>
              <a:xfrm>
                <a:off x="143560" y="1751886"/>
                <a:ext cx="7071947" cy="2700739"/>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100" b="1" i="0" u="none" strike="noStrike" kern="0" cap="none" spc="0" normalizeH="0" baseline="0" noProof="0">
                    <a:ln>
                      <a:noFill/>
                    </a:ln>
                    <a:solidFill>
                      <a:sysClr val="windowText" lastClr="000000"/>
                    </a:solidFill>
                    <a:effectLst/>
                    <a:uLnTx/>
                    <a:uFillTx/>
                    <a:latin typeface="Arial"/>
                    <a:cs typeface="Arial"/>
                  </a:rPr>
                  <a:t>Q-Learning (Value-based RL)</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Learn a Q-value function </a:t>
                </a:r>
                <a14:m>
                  <m:oMath xmlns:m="http://schemas.openxmlformats.org/officeDocument/2006/math">
                    <m:sSub>
                      <m:sSub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𝑄</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𝜃</m:t>
                        </m:r>
                      </m:sub>
                    </m:sSub>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d>
                  </m:oMath>
                </a14:m>
                <a:r>
                  <a:rPr kumimoji="0" lang="en-US" altLang="ko-KR" sz="2100" b="0" i="0" u="none" strike="noStrike" kern="0" cap="none" spc="0" normalizeH="0" baseline="0" noProof="0">
                    <a:ln>
                      <a:noFill/>
                    </a:ln>
                    <a:solidFill>
                      <a:sysClr val="windowText" lastClr="000000"/>
                    </a:solidFill>
                    <a:effectLst/>
                    <a:uLnTx/>
                    <a:uFillTx/>
                    <a:latin typeface="Arial"/>
                    <a:cs typeface="Arial"/>
                  </a:rPr>
                  <a:t> and then </a:t>
                </a:r>
                <a:r>
                  <a:rPr lang="en-US" altLang="ko-KR" sz="2100">
                    <a:latin typeface="Arial"/>
                    <a:cs typeface="Arial"/>
                  </a:rPr>
                  <a:t>find optimal policy</a:t>
                </a: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rgbClr val="C0504D"/>
                    </a:solidFill>
                    <a:effectLst/>
                    <a:uLnTx/>
                    <a:uFillTx/>
                    <a:latin typeface="Arial"/>
                    <a:cs typeface="Arial"/>
                  </a:rPr>
                  <a:t>Pros</a:t>
                </a:r>
                <a:r>
                  <a:rPr kumimoji="0" lang="en-US" altLang="ko-KR" sz="2100" b="0" i="0" u="none" strike="noStrike" kern="0" cap="none" spc="0" normalizeH="0" baseline="0" noProof="0">
                    <a:ln>
                      <a:noFill/>
                    </a:ln>
                    <a:solidFill>
                      <a:sysClr val="windowText" lastClr="000000"/>
                    </a:solidFill>
                    <a:effectLst/>
                    <a:uLnTx/>
                    <a:uFillTx/>
                    <a:latin typeface="Arial"/>
                    <a:cs typeface="Arial"/>
                  </a:rPr>
                  <a:t>: More sample-efficient as it bootstraps from its current knowledge. </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rgbClr val="4F81BD"/>
                    </a:solidFill>
                    <a:effectLst/>
                    <a:uLnTx/>
                    <a:uFillTx/>
                    <a:latin typeface="Arial"/>
                    <a:cs typeface="Arial"/>
                  </a:rPr>
                  <a:t>Cons</a:t>
                </a:r>
                <a:r>
                  <a:rPr kumimoji="0" lang="en-US" altLang="ko-KR" sz="2100" b="0" i="0" u="none" strike="noStrike" kern="0" cap="none" spc="0" normalizeH="0" baseline="0" noProof="0">
                    <a:ln>
                      <a:noFill/>
                    </a:ln>
                    <a:solidFill>
                      <a:sysClr val="windowText" lastClr="000000"/>
                    </a:solidFill>
                    <a:effectLst/>
                    <a:uLnTx/>
                    <a:uFillTx/>
                    <a:latin typeface="Arial"/>
                    <a:cs typeface="Arial"/>
                  </a:rPr>
                  <a:t>: We can find only one optimal policy because we choose the optimal policy based upon the Q function.</a:t>
                </a:r>
              </a:p>
            </p:txBody>
          </p:sp>
        </mc:Choice>
        <mc:Fallback>
          <p:sp>
            <p:nvSpPr>
              <p:cNvPr id="12" name="TextBox 11">
                <a:extLst>
                  <a:ext uri="{FF2B5EF4-FFF2-40B4-BE49-F238E27FC236}">
                    <a16:creationId xmlns:a16="http://schemas.microsoft.com/office/drawing/2014/main" id="{428F3500-D0DB-87A1-1CCE-72C17704C625}"/>
                  </a:ext>
                </a:extLst>
              </p:cNvPr>
              <p:cNvSpPr txBox="1">
                <a:spLocks noRot="1" noChangeAspect="1" noMove="1" noResize="1" noEditPoints="1" noAdjustHandles="1" noChangeArrowheads="1" noChangeShapeType="1" noTextEdit="1"/>
              </p:cNvSpPr>
              <p:nvPr/>
            </p:nvSpPr>
            <p:spPr>
              <a:xfrm>
                <a:off x="143560" y="1751886"/>
                <a:ext cx="7071947" cy="2700739"/>
              </a:xfrm>
              <a:prstGeom prst="rect">
                <a:avLst/>
              </a:prstGeom>
              <a:blipFill>
                <a:blip r:embed="rId5"/>
                <a:stretch>
                  <a:fillRect l="-862" t="-1354" r="-948" b="-361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192494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Appendix - Types of Reinforcement Learning</a:t>
            </a:r>
            <a:endParaRPr lang="en-US" altLang="ko-KR" sz="2400">
              <a:latin typeface="Calibri"/>
              <a:cs typeface="Calibri"/>
            </a:endParaRPr>
          </a:p>
        </p:txBody>
      </p:sp>
      <mc:AlternateContent xmlns:mc="http://schemas.openxmlformats.org/markup-compatibility/2006" xmlns:a14="http://schemas.microsoft.com/office/drawing/2010/main">
        <mc:Choice Requires="a14">
          <p:sp>
            <p:nvSpPr>
              <p:cNvPr id="4" name="object 4"/>
              <p:cNvSpPr txBox="1"/>
              <p:nvPr/>
            </p:nvSpPr>
            <p:spPr>
              <a:xfrm>
                <a:off x="254502" y="963907"/>
                <a:ext cx="12098607" cy="8601073"/>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Multi-Armed Bandit</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Agent faces a choice between several actions, but is uncertain about the rewards each action will yield. Over time, agent updates its estimate of the action’s expected reward.</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14:m>
                  <m:oMath xmlns:m="http://schemas.openxmlformats.org/officeDocument/2006/math">
                    <m:r>
                      <a:rPr lang="ko-KR" altLang="en-US" sz="2100" i="1" smtClean="0">
                        <a:latin typeface="Cambria Math" panose="02040503050406030204" pitchFamily="18" charset="0"/>
                        <a:cs typeface="Arial"/>
                      </a:rPr>
                      <m:t>𝜀</m:t>
                    </m:r>
                  </m:oMath>
                </a14:m>
                <a:r>
                  <a:rPr lang="en-US" altLang="ko-KR" sz="2100">
                    <a:latin typeface="Arial"/>
                    <a:cs typeface="Arial"/>
                  </a:rPr>
                  <a:t>-greedy or UCB strategies can be used to dictate how the agent balances exploration (trying new action) and exploitation (choose action with the highest estimated reward)</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Markov Decision Process (MDP)</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 Models the environment where each state has associated actions the agent can take.</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endParaRPr lang="en-US" altLang="ko-KR" sz="2100">
                  <a:latin typeface="Arial"/>
                  <a:cs typeface="Arial"/>
                </a:endParaRP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Temporal Difference Learning (TD Learning)</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-The agent updates its value estimates based on the most recent time step, using the difference between the estimated value of the current state and the estimated value of the next state (temporal difference)</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endParaRPr lang="en-US" altLang="ko-KR" sz="2100">
                  <a:latin typeface="Arial"/>
                  <a:cs typeface="Arial"/>
                </a:endParaRP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Q-Learning</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-Model-free-off-policy algorithm. After taking an action in a state and observing the reward and next state, the agent updates the Q-values </a:t>
                </a:r>
                <a14:m>
                  <m:oMath xmlns:m="http://schemas.openxmlformats.org/officeDocument/2006/math">
                    <m:r>
                      <a:rPr lang="en-US" altLang="ko-KR" sz="2100" b="0" i="1" smtClean="0">
                        <a:latin typeface="Cambria Math" panose="02040503050406030204" pitchFamily="18" charset="0"/>
                        <a:cs typeface="Arial"/>
                      </a:rPr>
                      <m:t>𝑄</m:t>
                    </m:r>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𝑎</m:t>
                    </m:r>
                    <m:r>
                      <a:rPr lang="en-US" altLang="ko-KR" sz="2100" b="0" i="1" smtClean="0">
                        <a:latin typeface="Cambria Math" panose="02040503050406030204" pitchFamily="18" charset="0"/>
                        <a:cs typeface="Arial"/>
                      </a:rPr>
                      <m:t>)</m:t>
                    </m:r>
                  </m:oMath>
                </a14:m>
                <a:r>
                  <a:rPr lang="en-US" altLang="ko-KR" sz="2100">
                    <a:latin typeface="Arial"/>
                    <a:cs typeface="Arial"/>
                  </a:rPr>
                  <a:t> of taken action in the current state. </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-Q-value represents the expected cumulative discounted future reward the agent will receive starting from state </a:t>
                </a:r>
                <a14:m>
                  <m:oMath xmlns:m="http://schemas.openxmlformats.org/officeDocument/2006/math">
                    <m:r>
                      <a:rPr lang="en-US" altLang="ko-KR" sz="2100" b="0" i="1" smtClean="0">
                        <a:latin typeface="Cambria Math" panose="02040503050406030204" pitchFamily="18" charset="0"/>
                        <a:cs typeface="Arial"/>
                      </a:rPr>
                      <m:t>𝑠</m:t>
                    </m:r>
                  </m:oMath>
                </a14:m>
                <a:r>
                  <a:rPr lang="en-US" altLang="ko-KR" sz="2100">
                    <a:latin typeface="Arial"/>
                    <a:cs typeface="Arial"/>
                  </a:rPr>
                  <a:t>, taking action </a:t>
                </a:r>
                <a14:m>
                  <m:oMath xmlns:m="http://schemas.openxmlformats.org/officeDocument/2006/math">
                    <m:r>
                      <a:rPr lang="en-US" altLang="ko-KR" sz="2100" b="0" i="1" smtClean="0">
                        <a:latin typeface="Cambria Math" panose="02040503050406030204" pitchFamily="18" charset="0"/>
                        <a:cs typeface="Arial"/>
                      </a:rPr>
                      <m:t>𝑎</m:t>
                    </m:r>
                  </m:oMath>
                </a14:m>
                <a:r>
                  <a:rPr lang="en-US" altLang="ko-KR" sz="2100">
                    <a:latin typeface="Arial"/>
                    <a:cs typeface="Arial"/>
                  </a:rPr>
                  <a:t>, and then following an optimal policy thereafter. </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-Update is done using the maximum Q-value of the next state, which represents the agent’s estimate of future rewards</a:t>
                </a:r>
              </a:p>
            </p:txBody>
          </p:sp>
        </mc:Choice>
        <mc:Fallback xmlns="">
          <p:sp>
            <p:nvSpPr>
              <p:cNvPr id="4" name="object 4"/>
              <p:cNvSpPr txBox="1">
                <a:spLocks noRot="1" noChangeAspect="1" noMove="1" noResize="1" noEditPoints="1" noAdjustHandles="1" noChangeArrowheads="1" noChangeShapeType="1" noTextEdit="1"/>
              </p:cNvSpPr>
              <p:nvPr/>
            </p:nvSpPr>
            <p:spPr>
              <a:xfrm>
                <a:off x="254502" y="963907"/>
                <a:ext cx="12098607" cy="8601073"/>
              </a:xfrm>
              <a:prstGeom prst="rect">
                <a:avLst/>
              </a:prstGeom>
              <a:blipFill>
                <a:blip r:embed="rId3"/>
                <a:stretch>
                  <a:fillRect l="-1462" r="-151" b="-921"/>
                </a:stretch>
              </a:blipFill>
            </p:spPr>
            <p:txBody>
              <a:bodyPr/>
              <a:lstStyle/>
              <a:p>
                <a:r>
                  <a:rPr lang="ko-KR" altLang="en-US">
                    <a:noFill/>
                  </a:rPr>
                  <a:t> </a:t>
                </a:r>
              </a:p>
            </p:txBody>
          </p:sp>
        </mc:Fallback>
      </mc:AlternateContent>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15</a:t>
            </a:fld>
            <a:endParaRPr lang="ko-KR" altLang="en-US"/>
          </a:p>
        </p:txBody>
      </p:sp>
    </p:spTree>
    <p:extLst>
      <p:ext uri="{BB962C8B-B14F-4D97-AF65-F5344CB8AC3E}">
        <p14:creationId xmlns:p14="http://schemas.microsoft.com/office/powerpoint/2010/main" val="1749188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Appendix - Types of Reinforcement Learning</a:t>
            </a:r>
            <a:endParaRPr lang="en-US" altLang="ko-KR" sz="2400">
              <a:latin typeface="Calibri"/>
              <a:cs typeface="Calibri"/>
            </a:endParaRPr>
          </a:p>
        </p:txBody>
      </p:sp>
      <p:sp>
        <p:nvSpPr>
          <p:cNvPr id="4" name="object 4"/>
          <p:cNvSpPr txBox="1"/>
          <p:nvPr/>
        </p:nvSpPr>
        <p:spPr>
          <a:xfrm>
            <a:off x="254502" y="963907"/>
            <a:ext cx="12098607" cy="5277086"/>
          </a:xfrm>
          <a:prstGeom prst="rect">
            <a:avLst/>
          </a:prstGeom>
        </p:spPr>
        <p:txBody>
          <a:bodyPr vert="horz" wrap="square" lIns="0" tIns="128270" rIns="0" bIns="0" rtlCol="0">
            <a:spAutoFit/>
          </a:bodyPr>
          <a:lstStyle/>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State-Action-Reward-State-Action (SARSA)</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-Instead of using maximum Q-value of the next state as in Q-learning, it uses the Q-value of the action that’s actually taken next. </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endParaRPr lang="en-US" altLang="ko-KR" sz="2100">
              <a:latin typeface="Arial"/>
              <a:cs typeface="Arial"/>
            </a:endParaRP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Deep Reinforcement Learning (Deep RL)</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-Combines neural networks with RL. A neural network approximates the value function or Q-function, and the parameters of the neural network are updated to minimize the difference between the predicted and target values or Q-values.</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endParaRPr lang="en-US" altLang="ko-KR" sz="2100">
              <a:latin typeface="Arial"/>
              <a:cs typeface="Arial"/>
            </a:endParaRP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400" b="1">
                <a:latin typeface="Arial"/>
                <a:cs typeface="Arial"/>
              </a:rPr>
              <a:t>Inverse Reinforcement Learning (Inverse RL)</a:t>
            </a:r>
          </a:p>
          <a:p>
            <a:pPr marL="12065" marR="0" lvl="0" defTabSz="914400" eaLnBrk="1" fontAlgn="auto" latinLnBrk="0" hangingPunct="1">
              <a:lnSpc>
                <a:spcPct val="100000"/>
              </a:lnSpc>
              <a:spcBef>
                <a:spcPts val="910"/>
              </a:spcBef>
              <a:spcAft>
                <a:spcPts val="0"/>
              </a:spcAft>
              <a:buClrTx/>
              <a:buSzTx/>
              <a:tabLst>
                <a:tab pos="335280" algn="l"/>
                <a:tab pos="335915" algn="l"/>
              </a:tabLst>
              <a:defRPr/>
            </a:pPr>
            <a:r>
              <a:rPr lang="en-US" altLang="ko-KR" sz="2100">
                <a:latin typeface="Arial"/>
                <a:cs typeface="Arial"/>
              </a:rPr>
              <a:t>-Instead of learning a policy from given rewards, it seeks to understand the reward function by observing an expert’s behavior. Once the reward function is estimated, the agent can then use standard RL techniques to determine the optimal policy. </a:t>
            </a: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16</a:t>
            </a:fld>
            <a:endParaRPr lang="ko-KR" altLang="en-US"/>
          </a:p>
        </p:txBody>
      </p:sp>
    </p:spTree>
    <p:extLst>
      <p:ext uri="{BB962C8B-B14F-4D97-AF65-F5344CB8AC3E}">
        <p14:creationId xmlns:p14="http://schemas.microsoft.com/office/powerpoint/2010/main" val="319371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sz="2400" b="1" spc="95">
                <a:latin typeface="Calibri"/>
                <a:cs typeface="Calibri"/>
              </a:rPr>
              <a:t>Definition</a:t>
            </a:r>
            <a:endParaRPr sz="2400">
              <a:latin typeface="Calibri"/>
              <a:cs typeface="Calibri"/>
            </a:endParaRPr>
          </a:p>
        </p:txBody>
      </p:sp>
      <p:sp>
        <p:nvSpPr>
          <p:cNvPr id="4" name="object 4"/>
          <p:cNvSpPr txBox="1"/>
          <p:nvPr/>
        </p:nvSpPr>
        <p:spPr>
          <a:xfrm>
            <a:off x="254502" y="963907"/>
            <a:ext cx="12098607" cy="8116324"/>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Reinforcement Learning </a:t>
            </a: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35280" indent="-323215">
              <a:spcBef>
                <a:spcPts val="910"/>
              </a:spcBef>
              <a:buFontTx/>
              <a:buChar char="-"/>
              <a:tabLst>
                <a:tab pos="335280" algn="l"/>
                <a:tab pos="335915" algn="l"/>
              </a:tabLst>
              <a:defRPr/>
            </a:pPr>
            <a:endParaRPr lang="en-US" altLang="ko-KR" sz="2400" b="1">
              <a:latin typeface="Arial"/>
              <a:cs typeface="Arial"/>
            </a:endParaRPr>
          </a:p>
          <a:p>
            <a:pPr marL="354965" indent="-342900">
              <a:spcBef>
                <a:spcPts val="910"/>
              </a:spcBef>
              <a:buFontTx/>
              <a:buChar char="-"/>
              <a:tabLst>
                <a:tab pos="335280" algn="l"/>
                <a:tab pos="335915" algn="l"/>
              </a:tabLst>
              <a:defRPr/>
            </a:pPr>
            <a:r>
              <a:rPr lang="en-US" altLang="ko-KR" sz="2100">
                <a:latin typeface="Arial"/>
                <a:cs typeface="Arial"/>
              </a:rPr>
              <a:t>Goal-oriented Learning, where the primary objective is to </a:t>
            </a:r>
            <a:r>
              <a:rPr lang="en-US" altLang="ko-KR" sz="2100" b="1">
                <a:latin typeface="Arial"/>
                <a:cs typeface="Arial"/>
              </a:rPr>
              <a:t>train models to make sequences of decisions by discovering strategies that maximize a reward signal</a:t>
            </a:r>
          </a:p>
          <a:p>
            <a:pPr marL="354965" indent="-342900">
              <a:spcBef>
                <a:spcPts val="910"/>
              </a:spcBef>
              <a:buFontTx/>
              <a:buChar char="-"/>
              <a:tabLst>
                <a:tab pos="335280" algn="l"/>
                <a:tab pos="335915" algn="l"/>
              </a:tabLst>
              <a:defRPr/>
            </a:pPr>
            <a:r>
              <a:rPr lang="en-US" altLang="ko-KR" sz="2100">
                <a:latin typeface="Arial"/>
                <a:cs typeface="Arial"/>
              </a:rPr>
              <a:t>Two primary entities in RL are </a:t>
            </a:r>
            <a:r>
              <a:rPr lang="en-US" altLang="ko-KR" sz="2100" b="1">
                <a:latin typeface="Arial"/>
                <a:cs typeface="Arial"/>
              </a:rPr>
              <a:t>agent</a:t>
            </a:r>
            <a:r>
              <a:rPr lang="en-US" altLang="ko-KR" sz="2100">
                <a:latin typeface="Arial"/>
                <a:cs typeface="Arial"/>
              </a:rPr>
              <a:t> and </a:t>
            </a:r>
            <a:r>
              <a:rPr lang="en-US" altLang="ko-KR" sz="2100" b="1">
                <a:latin typeface="Arial"/>
                <a:cs typeface="Arial"/>
              </a:rPr>
              <a:t>environment</a:t>
            </a:r>
            <a:r>
              <a:rPr lang="en-US" altLang="ko-KR" sz="2100">
                <a:latin typeface="Arial"/>
                <a:cs typeface="Arial"/>
              </a:rPr>
              <a:t>. Agent learns and make decisions, and environment is where the agent operates.</a:t>
            </a:r>
          </a:p>
          <a:p>
            <a:pPr marL="354965" indent="-342900">
              <a:spcBef>
                <a:spcPts val="910"/>
              </a:spcBef>
              <a:buFontTx/>
              <a:buChar char="-"/>
              <a:tabLst>
                <a:tab pos="335280" algn="l"/>
                <a:tab pos="335915" algn="l"/>
              </a:tabLst>
              <a:defRPr/>
            </a:pPr>
            <a:r>
              <a:rPr lang="en-US" altLang="ko-KR" sz="2100">
                <a:latin typeface="Arial"/>
                <a:cs typeface="Arial"/>
              </a:rPr>
              <a:t>Agent interacts with the environment, takes an action based on a policy, receives a reward and observes the next state.</a:t>
            </a: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2</a:t>
            </a:fld>
            <a:endParaRPr lang="ko-KR" altLang="en-US"/>
          </a:p>
        </p:txBody>
      </p:sp>
      <p:pic>
        <p:nvPicPr>
          <p:cNvPr id="5" name="그림 4">
            <a:extLst>
              <a:ext uri="{FF2B5EF4-FFF2-40B4-BE49-F238E27FC236}">
                <a16:creationId xmlns:a16="http://schemas.microsoft.com/office/drawing/2014/main" id="{0779DCFF-9360-71D0-1E2F-7C54119BF1EB}"/>
              </a:ext>
            </a:extLst>
          </p:cNvPr>
          <p:cNvPicPr>
            <a:picLocks noChangeAspect="1"/>
          </p:cNvPicPr>
          <p:nvPr/>
        </p:nvPicPr>
        <p:blipFill>
          <a:blip r:embed="rId3"/>
          <a:stretch>
            <a:fillRect/>
          </a:stretch>
        </p:blipFill>
        <p:spPr>
          <a:xfrm>
            <a:off x="638991" y="2286000"/>
            <a:ext cx="5481638" cy="3682380"/>
          </a:xfrm>
          <a:prstGeom prst="rect">
            <a:avLst/>
          </a:prstGeom>
        </p:spPr>
      </p:pic>
      <p:sp>
        <p:nvSpPr>
          <p:cNvPr id="7" name="TextBox 6">
            <a:extLst>
              <a:ext uri="{FF2B5EF4-FFF2-40B4-BE49-F238E27FC236}">
                <a16:creationId xmlns:a16="http://schemas.microsoft.com/office/drawing/2014/main" id="{B6EEFA37-FEDD-4E75-66E8-6E2F930D8547}"/>
              </a:ext>
            </a:extLst>
          </p:cNvPr>
          <p:cNvSpPr txBox="1"/>
          <p:nvPr/>
        </p:nvSpPr>
        <p:spPr>
          <a:xfrm>
            <a:off x="3120402" y="6105733"/>
            <a:ext cx="6763995" cy="307777"/>
          </a:xfrm>
          <a:prstGeom prst="rect">
            <a:avLst/>
          </a:prstGeom>
          <a:noFill/>
        </p:spPr>
        <p:txBody>
          <a:bodyPr wrap="square">
            <a:spAutoFit/>
          </a:bodyPr>
          <a:lstStyle/>
          <a:p>
            <a:r>
              <a:rPr lang="ko-KR" altLang="en-US" sz="1400">
                <a:hlinkClick r:id="rId4"/>
              </a:rPr>
              <a:t>https://becominghuman.ai/the-very-basics-of-reinforcement-learning-154f28a79071</a:t>
            </a:r>
            <a:r>
              <a:rPr lang="ko-KR" altLang="en-US" sz="1400"/>
              <a:t> </a:t>
            </a:r>
          </a:p>
        </p:txBody>
      </p:sp>
      <p:pic>
        <p:nvPicPr>
          <p:cNvPr id="10" name="그림 9">
            <a:extLst>
              <a:ext uri="{FF2B5EF4-FFF2-40B4-BE49-F238E27FC236}">
                <a16:creationId xmlns:a16="http://schemas.microsoft.com/office/drawing/2014/main" id="{1F1DBA68-D82A-30CA-2747-86E85355206A}"/>
              </a:ext>
            </a:extLst>
          </p:cNvPr>
          <p:cNvPicPr>
            <a:picLocks noChangeAspect="1"/>
          </p:cNvPicPr>
          <p:nvPr/>
        </p:nvPicPr>
        <p:blipFill>
          <a:blip r:embed="rId5"/>
          <a:stretch>
            <a:fillRect/>
          </a:stretch>
        </p:blipFill>
        <p:spPr>
          <a:xfrm>
            <a:off x="6944106" y="2488890"/>
            <a:ext cx="5044694" cy="3416092"/>
          </a:xfrm>
          <a:prstGeom prst="rect">
            <a:avLst/>
          </a:prstGeom>
        </p:spPr>
      </p:pic>
    </p:spTree>
    <p:extLst>
      <p:ext uri="{BB962C8B-B14F-4D97-AF65-F5344CB8AC3E}">
        <p14:creationId xmlns:p14="http://schemas.microsoft.com/office/powerpoint/2010/main" val="302800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4" name="object 4"/>
          <p:cNvSpPr txBox="1"/>
          <p:nvPr/>
        </p:nvSpPr>
        <p:spPr>
          <a:xfrm>
            <a:off x="254502" y="963907"/>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Reinforcement Learning</a:t>
            </a:r>
            <a:endParaRPr lang="en-US" altLang="ko-KR" sz="2100">
              <a:latin typeface="Arial"/>
              <a:cs typeface="Arial"/>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3</a:t>
            </a:fld>
            <a:endParaRPr lang="ko-KR" alt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412542D-5097-6EC1-1AD4-96E8D726CC48}"/>
                  </a:ext>
                </a:extLst>
              </p:cNvPr>
              <p:cNvSpPr txBox="1"/>
              <p:nvPr/>
            </p:nvSpPr>
            <p:spPr>
              <a:xfrm>
                <a:off x="398305" y="1800055"/>
                <a:ext cx="11811000" cy="1731243"/>
              </a:xfrm>
              <a:prstGeom prst="rect">
                <a:avLst/>
              </a:prstGeom>
              <a:noFill/>
            </p:spPr>
            <p:txBody>
              <a:bodyPr wrap="square">
                <a:spAutoFit/>
              </a:bodyPr>
              <a:lstStyle/>
              <a:p>
                <a:pPr marL="354965" indent="-342900">
                  <a:spcBef>
                    <a:spcPts val="910"/>
                  </a:spcBef>
                  <a:buFontTx/>
                  <a:buChar char="-"/>
                  <a:tabLst>
                    <a:tab pos="335280" algn="l"/>
                    <a:tab pos="335915" algn="l"/>
                  </a:tabLst>
                  <a:defRPr/>
                </a:pPr>
                <a:r>
                  <a:rPr lang="en-US" altLang="ko-KR" sz="2100">
                    <a:latin typeface="Arial"/>
                    <a:cs typeface="Arial"/>
                  </a:rPr>
                  <a:t>States </a:t>
                </a:r>
                <a14:m>
                  <m:oMath xmlns:m="http://schemas.openxmlformats.org/officeDocument/2006/math">
                    <m:r>
                      <a:rPr lang="en-US" altLang="ko-KR" sz="2100" b="0" i="1" smtClean="0">
                        <a:latin typeface="Cambria Math" panose="02040503050406030204" pitchFamily="18" charset="0"/>
                        <a:cs typeface="Arial"/>
                      </a:rPr>
                      <m:t>𝑠</m:t>
                    </m:r>
                  </m:oMath>
                </a14:m>
                <a:r>
                  <a:rPr lang="en-US" altLang="ko-KR" sz="2100">
                    <a:latin typeface="Arial"/>
                    <a:cs typeface="Arial"/>
                  </a:rPr>
                  <a:t>: A representation of the situation or environment at a given time.</a:t>
                </a:r>
              </a:p>
              <a:p>
                <a:pPr marL="354965" indent="-342900">
                  <a:spcBef>
                    <a:spcPts val="910"/>
                  </a:spcBef>
                  <a:buFontTx/>
                  <a:buChar char="-"/>
                  <a:tabLst>
                    <a:tab pos="335280" algn="l"/>
                    <a:tab pos="335915" algn="l"/>
                  </a:tabLst>
                  <a:defRPr/>
                </a:pPr>
                <a:r>
                  <a:rPr lang="en-US" altLang="ko-KR" sz="2100">
                    <a:latin typeface="Arial"/>
                    <a:cs typeface="Arial"/>
                  </a:rPr>
                  <a:t>Action </a:t>
                </a:r>
                <a14:m>
                  <m:oMath xmlns:m="http://schemas.openxmlformats.org/officeDocument/2006/math">
                    <m:r>
                      <a:rPr lang="en-US" altLang="ko-KR" sz="2100" b="0" i="1" smtClean="0">
                        <a:latin typeface="Cambria Math" panose="02040503050406030204" pitchFamily="18" charset="0"/>
                        <a:cs typeface="Arial"/>
                      </a:rPr>
                      <m:t>𝑎</m:t>
                    </m:r>
                  </m:oMath>
                </a14:m>
                <a:r>
                  <a:rPr lang="en-US" altLang="ko-KR" sz="2100">
                    <a:latin typeface="Arial"/>
                    <a:cs typeface="Arial"/>
                  </a:rPr>
                  <a:t>: Decisions made by the agent that affect the environment.</a:t>
                </a:r>
              </a:p>
              <a:p>
                <a:pPr marL="354965" indent="-342900">
                  <a:spcBef>
                    <a:spcPts val="910"/>
                  </a:spcBef>
                  <a:buFontTx/>
                  <a:buChar char="-"/>
                  <a:tabLst>
                    <a:tab pos="335280" algn="l"/>
                    <a:tab pos="335915" algn="l"/>
                  </a:tabLst>
                  <a:defRPr/>
                </a:pPr>
                <a:r>
                  <a:rPr lang="en-US" altLang="ko-KR" sz="2100">
                    <a:latin typeface="Arial"/>
                    <a:cs typeface="Arial"/>
                  </a:rPr>
                  <a:t>Reward </a:t>
                </a:r>
                <a14:m>
                  <m:oMath xmlns:m="http://schemas.openxmlformats.org/officeDocument/2006/math">
                    <m:r>
                      <a:rPr lang="en-US" altLang="ko-KR" sz="2100" b="0" i="1" smtClean="0">
                        <a:latin typeface="Cambria Math" panose="02040503050406030204" pitchFamily="18" charset="0"/>
                        <a:cs typeface="Arial"/>
                      </a:rPr>
                      <m:t>𝑟</m:t>
                    </m:r>
                  </m:oMath>
                </a14:m>
                <a:r>
                  <a:rPr lang="en-US" altLang="ko-KR" sz="2100">
                    <a:latin typeface="Arial"/>
                    <a:cs typeface="Arial"/>
                  </a:rPr>
                  <a:t>: Feedback received after taking an action in a particular state.</a:t>
                </a:r>
              </a:p>
              <a:p>
                <a:pPr marL="354965" indent="-342900">
                  <a:spcBef>
                    <a:spcPts val="910"/>
                  </a:spcBef>
                  <a:buFontTx/>
                  <a:buChar char="-"/>
                  <a:tabLst>
                    <a:tab pos="335280" algn="l"/>
                    <a:tab pos="335915" algn="l"/>
                  </a:tabLst>
                  <a:defRPr/>
                </a:pPr>
                <a:r>
                  <a:rPr lang="en-US" altLang="ko-KR" sz="2100">
                    <a:latin typeface="Arial"/>
                    <a:cs typeface="Arial"/>
                  </a:rPr>
                  <a:t>Policy </a:t>
                </a:r>
                <a14:m>
                  <m:oMath xmlns:m="http://schemas.openxmlformats.org/officeDocument/2006/math">
                    <m:r>
                      <a:rPr lang="en-US" altLang="ko-KR" sz="2100" b="0" i="1" smtClean="0">
                        <a:latin typeface="Cambria Math" panose="02040503050406030204" pitchFamily="18" charset="0"/>
                        <a:cs typeface="Arial"/>
                      </a:rPr>
                      <m:t>𝜋</m:t>
                    </m:r>
                  </m:oMath>
                </a14:m>
                <a:r>
                  <a:rPr lang="en-US" altLang="ko-KR" sz="2100">
                    <a:latin typeface="Arial"/>
                    <a:cs typeface="Arial"/>
                  </a:rPr>
                  <a:t>: A strategy or mapping from states to actions. Defines the agent’s behavior.</a:t>
                </a:r>
              </a:p>
            </p:txBody>
          </p:sp>
        </mc:Choice>
        <mc:Fallback xmlns="">
          <p:sp>
            <p:nvSpPr>
              <p:cNvPr id="5" name="TextBox 4">
                <a:extLst>
                  <a:ext uri="{FF2B5EF4-FFF2-40B4-BE49-F238E27FC236}">
                    <a16:creationId xmlns:a16="http://schemas.microsoft.com/office/drawing/2014/main" id="{C412542D-5097-6EC1-1AD4-96E8D726CC48}"/>
                  </a:ext>
                </a:extLst>
              </p:cNvPr>
              <p:cNvSpPr txBox="1">
                <a:spLocks noRot="1" noChangeAspect="1" noMove="1" noResize="1" noEditPoints="1" noAdjustHandles="1" noChangeArrowheads="1" noChangeShapeType="1" noTextEdit="1"/>
              </p:cNvSpPr>
              <p:nvPr/>
            </p:nvSpPr>
            <p:spPr>
              <a:xfrm>
                <a:off x="398305" y="1800055"/>
                <a:ext cx="11811000" cy="1731243"/>
              </a:xfrm>
              <a:prstGeom prst="rect">
                <a:avLst/>
              </a:prstGeom>
              <a:blipFill>
                <a:blip r:embed="rId3"/>
                <a:stretch>
                  <a:fillRect l="-413" t="-2113" b="-5986"/>
                </a:stretch>
              </a:blipFill>
            </p:spPr>
            <p:txBody>
              <a:bodyPr/>
              <a:lstStyle/>
              <a:p>
                <a:r>
                  <a:rPr lang="ko-KR" altLang="en-US">
                    <a:noFill/>
                  </a:rPr>
                  <a:t> </a:t>
                </a:r>
              </a:p>
            </p:txBody>
          </p:sp>
        </mc:Fallback>
      </mc:AlternateContent>
      <p:pic>
        <p:nvPicPr>
          <p:cNvPr id="11" name="그림 10">
            <a:extLst>
              <a:ext uri="{FF2B5EF4-FFF2-40B4-BE49-F238E27FC236}">
                <a16:creationId xmlns:a16="http://schemas.microsoft.com/office/drawing/2014/main" id="{1A12F76E-2CC3-1B3C-B2F0-2FB4E921BFE5}"/>
              </a:ext>
            </a:extLst>
          </p:cNvPr>
          <p:cNvPicPr>
            <a:picLocks noChangeAspect="1"/>
          </p:cNvPicPr>
          <p:nvPr/>
        </p:nvPicPr>
        <p:blipFill>
          <a:blip r:embed="rId4"/>
          <a:stretch>
            <a:fillRect/>
          </a:stretch>
        </p:blipFill>
        <p:spPr>
          <a:xfrm>
            <a:off x="2067809" y="4084247"/>
            <a:ext cx="2933198" cy="2854101"/>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157D499-52BE-5EB6-2133-C09851C25C6E}"/>
                  </a:ext>
                </a:extLst>
              </p:cNvPr>
              <p:cNvSpPr txBox="1"/>
              <p:nvPr/>
            </p:nvSpPr>
            <p:spPr>
              <a:xfrm>
                <a:off x="1854200" y="7583775"/>
                <a:ext cx="8709182" cy="1731243"/>
              </a:xfrm>
              <a:prstGeom prst="rect">
                <a:avLst/>
              </a:prstGeom>
              <a:noFill/>
            </p:spPr>
            <p:txBody>
              <a:bodyPr wrap="square">
                <a:spAutoFit/>
              </a:bodyPr>
              <a:lstStyle/>
              <a:p>
                <a:pPr marL="354965" indent="-342900">
                  <a:spcBef>
                    <a:spcPts val="910"/>
                  </a:spcBef>
                  <a:buFontTx/>
                  <a:buChar char="-"/>
                  <a:tabLst>
                    <a:tab pos="335280" algn="l"/>
                    <a:tab pos="335915" algn="l"/>
                  </a:tabLst>
                  <a:defRPr/>
                </a:pPr>
                <a:r>
                  <a:rPr lang="en-US" altLang="ko-KR" sz="2100">
                    <a:latin typeface="Arial"/>
                    <a:cs typeface="Arial"/>
                  </a:rPr>
                  <a:t>States </a:t>
                </a:r>
                <a14:m>
                  <m:oMath xmlns:m="http://schemas.openxmlformats.org/officeDocument/2006/math">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𝑠</m:t>
                        </m:r>
                      </m:e>
                      <m:sub>
                        <m:r>
                          <a:rPr lang="en-US" altLang="ko-KR" sz="2100" b="0" i="1" smtClean="0">
                            <a:latin typeface="Cambria Math" panose="02040503050406030204" pitchFamily="18" charset="0"/>
                            <a:cs typeface="Arial"/>
                          </a:rPr>
                          <m:t>0</m:t>
                        </m:r>
                      </m:sub>
                    </m:sSub>
                    <m:r>
                      <a:rPr lang="en-US" altLang="ko-KR" sz="2100" b="0" i="1" smtClean="0">
                        <a:latin typeface="Cambria Math" panose="02040503050406030204" pitchFamily="18" charset="0"/>
                        <a:cs typeface="Arial"/>
                      </a:rPr>
                      <m:t>=(1,1)</m:t>
                    </m:r>
                  </m:oMath>
                </a14:m>
                <a:r>
                  <a:rPr lang="en-US" altLang="ko-KR" sz="2100">
                    <a:latin typeface="Arial"/>
                    <a:cs typeface="Arial"/>
                  </a:rPr>
                  <a:t> </a:t>
                </a:r>
              </a:p>
              <a:p>
                <a:pPr marL="354965" indent="-342900">
                  <a:spcBef>
                    <a:spcPts val="910"/>
                  </a:spcBef>
                  <a:buFontTx/>
                  <a:buChar char="-"/>
                  <a:tabLst>
                    <a:tab pos="335280" algn="l"/>
                    <a:tab pos="335915" algn="l"/>
                  </a:tabLst>
                  <a:defRPr/>
                </a:pPr>
                <a:r>
                  <a:rPr lang="en-US" altLang="ko-KR" sz="2100">
                    <a:latin typeface="Arial"/>
                    <a:cs typeface="Arial"/>
                  </a:rPr>
                  <a:t>Action </a:t>
                </a:r>
                <a14:m>
                  <m:oMath xmlns:m="http://schemas.openxmlformats.org/officeDocument/2006/math">
                    <m:r>
                      <a:rPr lang="en-US" altLang="ko-KR" sz="2100" b="0" i="1" smtClean="0">
                        <a:latin typeface="Cambria Math" panose="02040503050406030204" pitchFamily="18" charset="0"/>
                        <a:cs typeface="Arial"/>
                      </a:rPr>
                      <m:t>𝑎</m:t>
                    </m:r>
                  </m:oMath>
                </a14:m>
                <a:r>
                  <a:rPr lang="en-US" altLang="ko-KR" sz="2100">
                    <a:latin typeface="Arial"/>
                    <a:cs typeface="Arial"/>
                  </a:rPr>
                  <a:t>: Up, Down, Left, Right</a:t>
                </a:r>
              </a:p>
              <a:p>
                <a:pPr marL="354965" indent="-342900">
                  <a:spcBef>
                    <a:spcPts val="910"/>
                  </a:spcBef>
                  <a:buFontTx/>
                  <a:buChar char="-"/>
                  <a:tabLst>
                    <a:tab pos="335280" algn="l"/>
                    <a:tab pos="335915" algn="l"/>
                  </a:tabLst>
                  <a:defRPr/>
                </a:pPr>
                <a:r>
                  <a:rPr lang="en-US" altLang="ko-KR" sz="2100">
                    <a:latin typeface="Arial"/>
                    <a:cs typeface="Arial"/>
                  </a:rPr>
                  <a:t>Reward </a:t>
                </a:r>
                <a14:m>
                  <m:oMath xmlns:m="http://schemas.openxmlformats.org/officeDocument/2006/math">
                    <m:r>
                      <a:rPr lang="en-US" altLang="ko-KR" sz="2100" b="0" i="1" smtClean="0">
                        <a:latin typeface="Cambria Math" panose="02040503050406030204" pitchFamily="18" charset="0"/>
                        <a:cs typeface="Arial"/>
                      </a:rPr>
                      <m:t>𝑟</m:t>
                    </m:r>
                  </m:oMath>
                </a14:m>
                <a:r>
                  <a:rPr lang="en-US" altLang="ko-KR" sz="2100">
                    <a:latin typeface="Arial"/>
                    <a:cs typeface="Arial"/>
                  </a:rPr>
                  <a:t>: No fruit (-1), Pear (+5), Apple (+10)</a:t>
                </a:r>
              </a:p>
              <a:p>
                <a:pPr marL="354965" indent="-342900">
                  <a:spcBef>
                    <a:spcPts val="910"/>
                  </a:spcBef>
                  <a:buFontTx/>
                  <a:buChar char="-"/>
                  <a:tabLst>
                    <a:tab pos="335280" algn="l"/>
                    <a:tab pos="335915" algn="l"/>
                  </a:tabLst>
                  <a:defRPr/>
                </a:pPr>
                <a:r>
                  <a:rPr lang="en-US" altLang="ko-KR" sz="2100">
                    <a:latin typeface="Arial"/>
                    <a:cs typeface="Arial"/>
                  </a:rPr>
                  <a:t>Policy </a:t>
                </a:r>
                <a14:m>
                  <m:oMath xmlns:m="http://schemas.openxmlformats.org/officeDocument/2006/math">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𝜋</m:t>
                        </m:r>
                      </m:e>
                      <m:sub>
                        <m:r>
                          <a:rPr lang="en-US" altLang="ko-KR" sz="2100" b="0" i="1" smtClean="0">
                            <a:latin typeface="Cambria Math" panose="02040503050406030204" pitchFamily="18" charset="0"/>
                            <a:cs typeface="Arial"/>
                          </a:rPr>
                          <m:t>1</m:t>
                        </m:r>
                      </m:sub>
                    </m:sSub>
                  </m:oMath>
                </a14:m>
                <a:r>
                  <a:rPr lang="en-US" altLang="ko-KR" sz="2100">
                    <a:latin typeface="Arial"/>
                    <a:cs typeface="Arial"/>
                  </a:rPr>
                  <a:t>=down, right, right, </a:t>
                </a:r>
                <a14:m>
                  <m:oMath xmlns:m="http://schemas.openxmlformats.org/officeDocument/2006/math">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𝜋</m:t>
                        </m:r>
                      </m:e>
                      <m:sub>
                        <m:r>
                          <a:rPr lang="en-US" altLang="ko-KR" sz="2100" b="0" i="1" smtClean="0">
                            <a:latin typeface="Cambria Math" panose="02040503050406030204" pitchFamily="18" charset="0"/>
                            <a:cs typeface="Arial"/>
                          </a:rPr>
                          <m:t>2</m:t>
                        </m:r>
                      </m:sub>
                    </m:sSub>
                  </m:oMath>
                </a14:m>
                <a:r>
                  <a:rPr lang="en-US" altLang="ko-KR" sz="2100">
                    <a:latin typeface="Arial"/>
                    <a:cs typeface="Arial"/>
                  </a:rPr>
                  <a:t>=right, right, right, down, down, down</a:t>
                </a:r>
              </a:p>
            </p:txBody>
          </p:sp>
        </mc:Choice>
        <mc:Fallback xmlns="">
          <p:sp>
            <p:nvSpPr>
              <p:cNvPr id="15" name="TextBox 14">
                <a:extLst>
                  <a:ext uri="{FF2B5EF4-FFF2-40B4-BE49-F238E27FC236}">
                    <a16:creationId xmlns:a16="http://schemas.microsoft.com/office/drawing/2014/main" id="{A157D499-52BE-5EB6-2133-C09851C25C6E}"/>
                  </a:ext>
                </a:extLst>
              </p:cNvPr>
              <p:cNvSpPr txBox="1">
                <a:spLocks noRot="1" noChangeAspect="1" noMove="1" noResize="1" noEditPoints="1" noAdjustHandles="1" noChangeArrowheads="1" noChangeShapeType="1" noTextEdit="1"/>
              </p:cNvSpPr>
              <p:nvPr/>
            </p:nvSpPr>
            <p:spPr>
              <a:xfrm>
                <a:off x="1854200" y="7583775"/>
                <a:ext cx="8709182" cy="1731243"/>
              </a:xfrm>
              <a:prstGeom prst="rect">
                <a:avLst/>
              </a:prstGeom>
              <a:blipFill>
                <a:blip r:embed="rId5"/>
                <a:stretch>
                  <a:fillRect l="-560" t="-2113" b="-5986"/>
                </a:stretch>
              </a:blipFill>
            </p:spPr>
            <p:txBody>
              <a:bodyPr/>
              <a:lstStyle/>
              <a:p>
                <a:r>
                  <a:rPr lang="ko-KR" altLang="en-US">
                    <a:noFill/>
                  </a:rPr>
                  <a:t> </a:t>
                </a:r>
              </a:p>
            </p:txBody>
          </p:sp>
        </mc:Fallback>
      </mc:AlternateContent>
      <p:pic>
        <p:nvPicPr>
          <p:cNvPr id="18" name="그림 17">
            <a:extLst>
              <a:ext uri="{FF2B5EF4-FFF2-40B4-BE49-F238E27FC236}">
                <a16:creationId xmlns:a16="http://schemas.microsoft.com/office/drawing/2014/main" id="{9430DA4A-B3AF-E167-BCB0-F77FD4925CFD}"/>
              </a:ext>
            </a:extLst>
          </p:cNvPr>
          <p:cNvPicPr>
            <a:picLocks noChangeAspect="1"/>
          </p:cNvPicPr>
          <p:nvPr/>
        </p:nvPicPr>
        <p:blipFill>
          <a:blip r:embed="rId6"/>
          <a:stretch>
            <a:fillRect/>
          </a:stretch>
        </p:blipFill>
        <p:spPr>
          <a:xfrm>
            <a:off x="5283200" y="4084247"/>
            <a:ext cx="5509006" cy="3065799"/>
          </a:xfrm>
          <a:prstGeom prst="rect">
            <a:avLst/>
          </a:prstGeom>
        </p:spPr>
      </p:pic>
      <p:sp>
        <p:nvSpPr>
          <p:cNvPr id="20" name="TextBox 19">
            <a:extLst>
              <a:ext uri="{FF2B5EF4-FFF2-40B4-BE49-F238E27FC236}">
                <a16:creationId xmlns:a16="http://schemas.microsoft.com/office/drawing/2014/main" id="{46B75F5C-DD3E-50FE-A771-8A62160AB1D1}"/>
              </a:ext>
            </a:extLst>
          </p:cNvPr>
          <p:cNvSpPr txBox="1"/>
          <p:nvPr/>
        </p:nvSpPr>
        <p:spPr>
          <a:xfrm>
            <a:off x="3783521" y="7150046"/>
            <a:ext cx="5184775" cy="307777"/>
          </a:xfrm>
          <a:prstGeom prst="rect">
            <a:avLst/>
          </a:prstGeom>
          <a:noFill/>
        </p:spPr>
        <p:txBody>
          <a:bodyPr wrap="square">
            <a:spAutoFit/>
          </a:bodyPr>
          <a:lstStyle/>
          <a:p>
            <a:r>
              <a:rPr lang="ko-KR" altLang="en-US" sz="1400">
                <a:hlinkClick r:id="rId7"/>
              </a:rPr>
              <a:t>https://www.baeldung.com/cs/ml-policy-reinforcement-learning</a:t>
            </a:r>
            <a:r>
              <a:rPr lang="ko-KR" altLang="en-US" sz="1400"/>
              <a:t> </a:t>
            </a:r>
          </a:p>
        </p:txBody>
      </p:sp>
    </p:spTree>
    <p:extLst>
      <p:ext uri="{BB962C8B-B14F-4D97-AF65-F5344CB8AC3E}">
        <p14:creationId xmlns:p14="http://schemas.microsoft.com/office/powerpoint/2010/main" val="1664781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4" name="object 4"/>
          <p:cNvSpPr txBox="1"/>
          <p:nvPr/>
        </p:nvSpPr>
        <p:spPr>
          <a:xfrm>
            <a:off x="254502" y="963907"/>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Markov Decision Process</a:t>
            </a:r>
            <a:endParaRPr lang="en-US" altLang="ko-KR" sz="2100">
              <a:latin typeface="Arial"/>
              <a:cs typeface="Arial"/>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4</a:t>
            </a:fld>
            <a:endParaRPr lang="ko-KR" altLang="en-US"/>
          </a:p>
        </p:txBody>
      </p:sp>
      <p:sp>
        <p:nvSpPr>
          <p:cNvPr id="5" name="TextBox 4">
            <a:extLst>
              <a:ext uri="{FF2B5EF4-FFF2-40B4-BE49-F238E27FC236}">
                <a16:creationId xmlns:a16="http://schemas.microsoft.com/office/drawing/2014/main" id="{C412542D-5097-6EC1-1AD4-96E8D726CC48}"/>
              </a:ext>
            </a:extLst>
          </p:cNvPr>
          <p:cNvSpPr txBox="1"/>
          <p:nvPr/>
        </p:nvSpPr>
        <p:spPr>
          <a:xfrm>
            <a:off x="143560" y="1600200"/>
            <a:ext cx="12302440" cy="1061829"/>
          </a:xfrm>
          <a:prstGeom prst="rect">
            <a:avLst/>
          </a:prstGeom>
          <a:noFill/>
        </p:spPr>
        <p:txBody>
          <a:bodyPr wrap="square">
            <a:spAutoFit/>
          </a:bodyPr>
          <a:lstStyle/>
          <a:p>
            <a:pPr marL="354965" indent="-342900">
              <a:spcBef>
                <a:spcPts val="910"/>
              </a:spcBef>
              <a:buFontTx/>
              <a:buChar char="-"/>
              <a:tabLst>
                <a:tab pos="335280" algn="l"/>
                <a:tab pos="335915" algn="l"/>
              </a:tabLst>
              <a:defRPr/>
            </a:pPr>
            <a:r>
              <a:rPr lang="en-US" altLang="ko-KR" sz="2100">
                <a:latin typeface="Arial"/>
                <a:cs typeface="Arial"/>
              </a:rPr>
              <a:t>The process of RL is usually given as </a:t>
            </a:r>
            <a:r>
              <a:rPr lang="en-US" altLang="ko-KR" sz="2100" b="1">
                <a:latin typeface="Arial"/>
                <a:cs typeface="Arial"/>
              </a:rPr>
              <a:t>Markov Decision Processes (MDPs)</a:t>
            </a:r>
            <a:r>
              <a:rPr lang="en-US" altLang="ko-KR" sz="2100">
                <a:latin typeface="Arial"/>
                <a:cs typeface="Arial"/>
              </a:rPr>
              <a:t>, which is a mathematical framework used for modeling decision making in situations where the outcomes are partly random and partly under the control of a decision maker. </a:t>
            </a:r>
          </a:p>
        </p:txBody>
      </p:sp>
      <p:pic>
        <p:nvPicPr>
          <p:cNvPr id="3" name="그림 2">
            <a:extLst>
              <a:ext uri="{FF2B5EF4-FFF2-40B4-BE49-F238E27FC236}">
                <a16:creationId xmlns:a16="http://schemas.microsoft.com/office/drawing/2014/main" id="{6CA02770-BAA7-3758-E4A7-D5652DD3B0EC}"/>
              </a:ext>
            </a:extLst>
          </p:cNvPr>
          <p:cNvPicPr>
            <a:picLocks noChangeAspect="1"/>
          </p:cNvPicPr>
          <p:nvPr/>
        </p:nvPicPr>
        <p:blipFill>
          <a:blip r:embed="rId3"/>
          <a:stretch>
            <a:fillRect/>
          </a:stretch>
        </p:blipFill>
        <p:spPr>
          <a:xfrm>
            <a:off x="3324797" y="3075211"/>
            <a:ext cx="6038659" cy="4074742"/>
          </a:xfrm>
          <a:prstGeom prst="rect">
            <a:avLst/>
          </a:prstGeom>
        </p:spPr>
      </p:pic>
      <p:sp>
        <p:nvSpPr>
          <p:cNvPr id="6" name="TextBox 5">
            <a:extLst>
              <a:ext uri="{FF2B5EF4-FFF2-40B4-BE49-F238E27FC236}">
                <a16:creationId xmlns:a16="http://schemas.microsoft.com/office/drawing/2014/main" id="{9FE44541-A141-B1F2-F1EB-D0F6E11A73B4}"/>
              </a:ext>
            </a:extLst>
          </p:cNvPr>
          <p:cNvSpPr txBox="1"/>
          <p:nvPr/>
        </p:nvSpPr>
        <p:spPr>
          <a:xfrm>
            <a:off x="7932165" y="6630055"/>
            <a:ext cx="2974975" cy="307777"/>
          </a:xfrm>
          <a:prstGeom prst="rect">
            <a:avLst/>
          </a:prstGeom>
          <a:noFill/>
        </p:spPr>
        <p:txBody>
          <a:bodyPr wrap="square">
            <a:spAutoFit/>
          </a:bodyPr>
          <a:lstStyle/>
          <a:p>
            <a:r>
              <a:rPr lang="ko-KR" altLang="en-US" sz="1400">
                <a:hlinkClick r:id="rId4"/>
              </a:rPr>
              <a:t>https://untitledtblog.tistory.com/139</a:t>
            </a:r>
            <a:r>
              <a:rPr lang="ko-KR" altLang="en-US" sz="1400"/>
              <a:t>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BA8674C-BE89-EFCF-D659-BF625BABD1AF}"/>
                  </a:ext>
                </a:extLst>
              </p:cNvPr>
              <p:cNvSpPr txBox="1"/>
              <p:nvPr/>
            </p:nvSpPr>
            <p:spPr>
              <a:xfrm>
                <a:off x="257860" y="7193654"/>
                <a:ext cx="12302440" cy="2388924"/>
              </a:xfrm>
              <a:prstGeom prst="rect">
                <a:avLst/>
              </a:prstGeom>
              <a:noFill/>
            </p:spPr>
            <p:txBody>
              <a:bodyPr wrap="square">
                <a:spAutoFit/>
              </a:bodyPr>
              <a:lstStyle/>
              <a:p>
                <a:pPr marL="354965" indent="-342900">
                  <a:spcBef>
                    <a:spcPts val="910"/>
                  </a:spcBef>
                  <a:buFontTx/>
                  <a:buChar char="-"/>
                  <a:tabLst>
                    <a:tab pos="335280" algn="l"/>
                    <a:tab pos="335915" algn="l"/>
                  </a:tabLst>
                  <a:defRPr/>
                </a:pPr>
                <a:r>
                  <a:rPr lang="en-US" altLang="ko-KR" sz="2100">
                    <a:latin typeface="Arial"/>
                    <a:cs typeface="Arial"/>
                  </a:rPr>
                  <a:t>Markov property: </a:t>
                </a:r>
                <a14:m>
                  <m:oMath xmlns:m="http://schemas.openxmlformats.org/officeDocument/2006/math">
                    <m:r>
                      <a:rPr lang="en-US" altLang="ko-KR" sz="2100" b="0" i="1" smtClean="0">
                        <a:latin typeface="Cambria Math" panose="02040503050406030204" pitchFamily="18" charset="0"/>
                        <a:cs typeface="Arial"/>
                      </a:rPr>
                      <m:t>𝑃𝑟</m:t>
                    </m:r>
                    <m:d>
                      <m:dPr>
                        <m:ctrlPr>
                          <a:rPr lang="en-US" altLang="ko-KR" sz="2100" i="1">
                            <a:latin typeface="Cambria Math" panose="02040503050406030204" pitchFamily="18" charset="0"/>
                            <a:cs typeface="Arial"/>
                          </a:rPr>
                        </m:ctrlPr>
                      </m:dPr>
                      <m:e>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𝑆</m:t>
                            </m:r>
                          </m:e>
                          <m:sub>
                            <m:r>
                              <a:rPr lang="en-US" altLang="ko-KR" sz="2100" i="1">
                                <a:latin typeface="Cambria Math" panose="02040503050406030204" pitchFamily="18" charset="0"/>
                                <a:cs typeface="Arial"/>
                              </a:rPr>
                              <m:t>𝑡</m:t>
                            </m:r>
                            <m:r>
                              <a:rPr lang="en-US" altLang="ko-KR" sz="2100" i="1">
                                <a:latin typeface="Cambria Math" panose="02040503050406030204" pitchFamily="18" charset="0"/>
                                <a:cs typeface="Arial"/>
                              </a:rPr>
                              <m:t>+1</m:t>
                            </m:r>
                          </m:sub>
                        </m:sSub>
                        <m:r>
                          <a:rPr lang="en-US" altLang="ko-KR" sz="2100" i="1">
                            <a:latin typeface="Cambria Math" panose="02040503050406030204" pitchFamily="18" charset="0"/>
                            <a:cs typeface="Arial"/>
                          </a:rPr>
                          <m:t>=</m:t>
                        </m:r>
                        <m:sSup>
                          <m:sSupPr>
                            <m:ctrlPr>
                              <a:rPr lang="en-US" altLang="ko-KR" sz="2100" i="1">
                                <a:latin typeface="Cambria Math" panose="02040503050406030204" pitchFamily="18" charset="0"/>
                                <a:cs typeface="Arial"/>
                              </a:rPr>
                            </m:ctrlPr>
                          </m:sSupPr>
                          <m:e>
                            <m:r>
                              <a:rPr lang="en-US" altLang="ko-KR" sz="2100" i="1">
                                <a:latin typeface="Cambria Math" panose="02040503050406030204" pitchFamily="18" charset="0"/>
                                <a:cs typeface="Arial"/>
                              </a:rPr>
                              <m:t>𝑠</m:t>
                            </m:r>
                          </m:e>
                          <m:sup>
                            <m:r>
                              <a:rPr lang="en-US" altLang="ko-KR" sz="2100" i="1">
                                <a:latin typeface="Cambria Math" panose="02040503050406030204" pitchFamily="18" charset="0"/>
                                <a:cs typeface="Arial"/>
                              </a:rPr>
                              <m:t>′</m:t>
                            </m:r>
                          </m:sup>
                        </m:sSup>
                      </m:e>
                      <m:e>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𝑆</m:t>
                            </m:r>
                          </m:e>
                          <m:sub>
                            <m:r>
                              <a:rPr lang="en-US" altLang="ko-KR" sz="2100" i="1">
                                <a:latin typeface="Cambria Math" panose="02040503050406030204" pitchFamily="18" charset="0"/>
                                <a:cs typeface="Arial"/>
                              </a:rPr>
                              <m:t>0</m:t>
                            </m:r>
                          </m:sub>
                        </m:sSub>
                        <m:r>
                          <a:rPr lang="en-US" altLang="ko-KR" sz="2100" i="1">
                            <a:latin typeface="Cambria Math" panose="02040503050406030204" pitchFamily="18" charset="0"/>
                            <a:cs typeface="Arial"/>
                          </a:rPr>
                          <m:t>, </m:t>
                        </m:r>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𝑆</m:t>
                            </m:r>
                          </m:e>
                          <m:sub>
                            <m:r>
                              <a:rPr lang="en-US" altLang="ko-KR" sz="2100" i="1">
                                <a:latin typeface="Cambria Math" panose="02040503050406030204" pitchFamily="18" charset="0"/>
                                <a:cs typeface="Arial"/>
                              </a:rPr>
                              <m:t>1</m:t>
                            </m:r>
                          </m:sub>
                        </m:sSub>
                        <m:r>
                          <a:rPr lang="en-US" altLang="ko-KR" sz="2100" i="1">
                            <a:latin typeface="Cambria Math" panose="02040503050406030204" pitchFamily="18" charset="0"/>
                            <a:cs typeface="Arial"/>
                          </a:rPr>
                          <m:t>, …, </m:t>
                        </m:r>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𝑆</m:t>
                            </m:r>
                          </m:e>
                          <m:sub>
                            <m:r>
                              <a:rPr lang="en-US" altLang="ko-KR" sz="2100" i="1">
                                <a:latin typeface="Cambria Math" panose="02040503050406030204" pitchFamily="18" charset="0"/>
                                <a:cs typeface="Arial"/>
                              </a:rPr>
                              <m:t>𝑡</m:t>
                            </m:r>
                            <m:r>
                              <a:rPr lang="en-US" altLang="ko-KR" sz="2100" i="1">
                                <a:latin typeface="Cambria Math" panose="02040503050406030204" pitchFamily="18" charset="0"/>
                                <a:cs typeface="Arial"/>
                              </a:rPr>
                              <m:t>−1</m:t>
                            </m:r>
                          </m:sub>
                        </m:sSub>
                        <m:r>
                          <a:rPr lang="en-US" altLang="ko-KR" sz="2100" i="1">
                            <a:latin typeface="Cambria Math" panose="02040503050406030204" pitchFamily="18" charset="0"/>
                            <a:cs typeface="Arial"/>
                          </a:rPr>
                          <m:t>, </m:t>
                        </m:r>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𝑆</m:t>
                            </m:r>
                          </m:e>
                          <m:sub>
                            <m:r>
                              <a:rPr lang="en-US" altLang="ko-KR" sz="2100" i="1">
                                <a:latin typeface="Cambria Math" panose="02040503050406030204" pitchFamily="18" charset="0"/>
                                <a:cs typeface="Arial"/>
                              </a:rPr>
                              <m:t>𝑡</m:t>
                            </m:r>
                          </m:sub>
                        </m:sSub>
                      </m:e>
                    </m:d>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𝑃𝑟</m:t>
                    </m:r>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+1</m:t>
                        </m:r>
                      </m:sub>
                    </m:sSub>
                    <m:r>
                      <a:rPr lang="en-US" altLang="ko-KR" sz="2100" b="0" i="1" smtClean="0">
                        <a:latin typeface="Cambria Math" panose="02040503050406030204" pitchFamily="18" charset="0"/>
                        <a:cs typeface="Arial"/>
                      </a:rPr>
                      <m:t>=</m:t>
                    </m:r>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𝑠</m:t>
                        </m:r>
                      </m:e>
                      <m:sup>
                        <m:r>
                          <a:rPr lang="en-US" altLang="ko-KR" sz="2100" b="0" i="1" smtClean="0">
                            <a:latin typeface="Cambria Math" panose="02040503050406030204" pitchFamily="18" charset="0"/>
                            <a:cs typeface="Arial"/>
                          </a:rPr>
                          <m:t>′</m:t>
                        </m:r>
                      </m:sup>
                    </m:sSup>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oMath>
                </a14:m>
                <a:r>
                  <a:rPr lang="en-US" altLang="ko-KR" sz="2100" i="1">
                    <a:latin typeface="Arial"/>
                    <a:cs typeface="Arial"/>
                  </a:rPr>
                  <a:t> </a:t>
                </a:r>
              </a:p>
              <a:p>
                <a:pPr marL="354965" indent="-342900">
                  <a:spcBef>
                    <a:spcPts val="910"/>
                  </a:spcBef>
                  <a:buFontTx/>
                  <a:buChar char="-"/>
                  <a:tabLst>
                    <a:tab pos="335280" algn="l"/>
                    <a:tab pos="335915" algn="l"/>
                  </a:tabLst>
                  <a:defRPr/>
                </a:pPr>
                <a:r>
                  <a:rPr lang="en-US" altLang="ko-KR" sz="2100">
                    <a:latin typeface="Arial"/>
                    <a:cs typeface="Arial"/>
                  </a:rPr>
                  <a:t>Immediate reward: </a:t>
                </a:r>
                <a14:m>
                  <m:oMath xmlns:m="http://schemas.openxmlformats.org/officeDocument/2006/math">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𝑠</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𝐸</m:t>
                    </m:r>
                    <m:d>
                      <m:dPr>
                        <m:begChr m:val="["/>
                        <m:endChr m:val="]"/>
                        <m:ctrlPr>
                          <a:rPr lang="en-US" altLang="ko-KR" sz="2100" b="0" i="1" smtClean="0">
                            <a:latin typeface="Cambria Math" panose="02040503050406030204" pitchFamily="18" charset="0"/>
                            <a:cs typeface="Arial"/>
                          </a:rPr>
                        </m:ctrlPr>
                      </m:dPr>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𝑟</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+1</m:t>
                            </m:r>
                          </m:sub>
                        </m:sSub>
                      </m:e>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e>
                    </m:d>
                  </m:oMath>
                </a14:m>
                <a:endParaRPr lang="en-US" altLang="ko-KR" sz="2100">
                  <a:latin typeface="Arial"/>
                  <a:cs typeface="Arial"/>
                </a:endParaRPr>
              </a:p>
              <a:p>
                <a:pPr marL="354965" indent="-342900">
                  <a:spcBef>
                    <a:spcPts val="910"/>
                  </a:spcBef>
                  <a:buFontTx/>
                  <a:buChar char="-"/>
                  <a:tabLst>
                    <a:tab pos="335280" algn="l"/>
                    <a:tab pos="335915" algn="l"/>
                  </a:tabLst>
                  <a:defRPr/>
                </a:pPr>
                <a:r>
                  <a:rPr lang="en-US" altLang="ko-KR" sz="2100">
                    <a:latin typeface="Arial"/>
                    <a:cs typeface="Arial"/>
                  </a:rPr>
                  <a:t>Total reward=Return=</a:t>
                </a:r>
                <a14:m>
                  <m:oMath xmlns:m="http://schemas.openxmlformats.org/officeDocument/2006/math">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𝐺</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+1</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𝛾</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+2</m:t>
                        </m:r>
                      </m:sub>
                    </m:sSub>
                    <m:r>
                      <a:rPr lang="en-US" altLang="ko-KR" sz="2100" b="0" i="1" smtClean="0">
                        <a:latin typeface="Cambria Math" panose="02040503050406030204" pitchFamily="18" charset="0"/>
                        <a:cs typeface="Arial"/>
                      </a:rPr>
                      <m:t>+…=</m:t>
                    </m:r>
                    <m:nary>
                      <m:naryPr>
                        <m:chr m:val="∑"/>
                        <m:ctrlPr>
                          <a:rPr lang="en-US" altLang="ko-KR" sz="2100" b="0" i="1" smtClean="0">
                            <a:latin typeface="Cambria Math" panose="02040503050406030204" pitchFamily="18" charset="0"/>
                            <a:cs typeface="Arial"/>
                          </a:rPr>
                        </m:ctrlPr>
                      </m:naryPr>
                      <m:sub>
                        <m:r>
                          <m:rPr>
                            <m:brk m:alnAt="23"/>
                          </m:rPr>
                          <a:rPr lang="en-US" altLang="ko-KR" sz="2100" b="0" i="1" smtClean="0">
                            <a:latin typeface="Cambria Math" panose="02040503050406030204" pitchFamily="18" charset="0"/>
                            <a:cs typeface="Arial"/>
                          </a:rPr>
                          <m:t>𝑘</m:t>
                        </m:r>
                        <m:r>
                          <a:rPr lang="en-US" altLang="ko-KR" sz="2100" b="0" i="1" smtClean="0">
                            <a:latin typeface="Cambria Math" panose="02040503050406030204" pitchFamily="18" charset="0"/>
                            <a:cs typeface="Arial"/>
                          </a:rPr>
                          <m:t>=0</m:t>
                        </m:r>
                      </m:sub>
                      <m:sup>
                        <m:r>
                          <a:rPr lang="en-US" altLang="ko-KR" sz="2100" b="0" i="1" smtClean="0">
                            <a:latin typeface="Cambria Math" panose="02040503050406030204" pitchFamily="18" charset="0"/>
                            <a:ea typeface="Cambria Math" panose="02040503050406030204" pitchFamily="18" charset="0"/>
                            <a:cs typeface="Arial"/>
                          </a:rPr>
                          <m:t>∞</m:t>
                        </m:r>
                      </m:sup>
                      <m:e>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𝛾</m:t>
                            </m:r>
                          </m:e>
                          <m:sup>
                            <m:r>
                              <a:rPr lang="en-US" altLang="ko-KR" sz="2100" b="0" i="1" smtClean="0">
                                <a:latin typeface="Cambria Math" panose="02040503050406030204" pitchFamily="18" charset="0"/>
                                <a:cs typeface="Arial"/>
                              </a:rPr>
                              <m:t>𝑘</m:t>
                            </m:r>
                          </m:sup>
                        </m:sSup>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𝑘</m:t>
                            </m:r>
                            <m:r>
                              <a:rPr lang="en-US" altLang="ko-KR" sz="2100" b="0" i="1" smtClean="0">
                                <a:latin typeface="Cambria Math" panose="02040503050406030204" pitchFamily="18" charset="0"/>
                                <a:cs typeface="Arial"/>
                              </a:rPr>
                              <m:t>+1</m:t>
                            </m:r>
                          </m:sub>
                        </m:sSub>
                      </m:e>
                    </m:nary>
                  </m:oMath>
                </a14:m>
                <a:endParaRPr lang="en-US" altLang="ko-KR" sz="2100">
                  <a:latin typeface="Arial"/>
                  <a:cs typeface="Arial"/>
                </a:endParaRPr>
              </a:p>
              <a:p>
                <a:pPr marL="354965" indent="-342900">
                  <a:spcBef>
                    <a:spcPts val="910"/>
                  </a:spcBef>
                  <a:buFontTx/>
                  <a:buChar char="-"/>
                  <a:tabLst>
                    <a:tab pos="335280" algn="l"/>
                    <a:tab pos="335915" algn="l"/>
                  </a:tabLst>
                  <a:defRPr/>
                </a:pPr>
                <a:r>
                  <a:rPr lang="en-US" altLang="ko-KR" sz="2100">
                    <a:latin typeface="Arial"/>
                    <a:cs typeface="Arial"/>
                  </a:rPr>
                  <a:t>In MDP, we need a </a:t>
                </a:r>
                <a:r>
                  <a:rPr lang="en-US" altLang="ko-KR" sz="2100" b="1">
                    <a:latin typeface="Arial"/>
                    <a:cs typeface="Arial"/>
                  </a:rPr>
                  <a:t>Value function, </a:t>
                </a:r>
                <a:r>
                  <a:rPr lang="en-US" altLang="ko-KR" sz="2100">
                    <a:latin typeface="Arial"/>
                    <a:cs typeface="Arial"/>
                  </a:rPr>
                  <a:t>which defines the sum of expected rewards from a given state or given action. Value function is needed for evaluating the policy, and then iteratively updating these value functions until they converge to their optimal values, which derives the optimal policy.</a:t>
                </a:r>
              </a:p>
            </p:txBody>
          </p:sp>
        </mc:Choice>
        <mc:Fallback>
          <p:sp>
            <p:nvSpPr>
              <p:cNvPr id="7" name="TextBox 6">
                <a:extLst>
                  <a:ext uri="{FF2B5EF4-FFF2-40B4-BE49-F238E27FC236}">
                    <a16:creationId xmlns:a16="http://schemas.microsoft.com/office/drawing/2014/main" id="{7BA8674C-BE89-EFCF-D659-BF625BABD1AF}"/>
                  </a:ext>
                </a:extLst>
              </p:cNvPr>
              <p:cNvSpPr txBox="1">
                <a:spLocks noRot="1" noChangeAspect="1" noMove="1" noResize="1" noEditPoints="1" noAdjustHandles="1" noChangeArrowheads="1" noChangeShapeType="1" noTextEdit="1"/>
              </p:cNvSpPr>
              <p:nvPr/>
            </p:nvSpPr>
            <p:spPr>
              <a:xfrm>
                <a:off x="257860" y="7193654"/>
                <a:ext cx="12302440" cy="2388924"/>
              </a:xfrm>
              <a:prstGeom prst="rect">
                <a:avLst/>
              </a:prstGeom>
              <a:blipFill>
                <a:blip r:embed="rId5"/>
                <a:stretch>
                  <a:fillRect l="-396" t="-1531" r="-99" b="-4082"/>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64224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mc:AlternateContent xmlns:mc="http://schemas.openxmlformats.org/markup-compatibility/2006">
        <mc:Choice xmlns:a14="http://schemas.microsoft.com/office/drawing/2010/main" Requires="a14">
          <p:sp>
            <p:nvSpPr>
              <p:cNvPr id="4" name="object 4"/>
              <p:cNvSpPr txBox="1"/>
              <p:nvPr/>
            </p:nvSpPr>
            <p:spPr>
              <a:xfrm>
                <a:off x="254502" y="963907"/>
                <a:ext cx="12098607" cy="8026043"/>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Value function</a:t>
                </a: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100">
                    <a:latin typeface="Arial"/>
                    <a:cs typeface="Arial"/>
                  </a:rPr>
                  <a:t>-Estimation of expected rewards from a given state or given action</a:t>
                </a: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endParaRPr lang="en-US" altLang="ko-KR" sz="2100">
                  <a:latin typeface="Arial"/>
                  <a:cs typeface="Arial"/>
                </a:endParaRP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100" b="1">
                    <a:latin typeface="Arial"/>
                    <a:cs typeface="Arial"/>
                  </a:rPr>
                  <a:t>State-Value function (</a:t>
                </a:r>
                <a14:m>
                  <m:oMath xmlns:m="http://schemas.openxmlformats.org/officeDocument/2006/math">
                    <m:r>
                      <a:rPr lang="en-US" altLang="ko-KR" sz="2400" b="1" i="1" smtClean="0">
                        <a:latin typeface="Cambria Math" panose="02040503050406030204" pitchFamily="18" charset="0"/>
                        <a:cs typeface="Arial"/>
                      </a:rPr>
                      <m:t>𝑽</m:t>
                    </m:r>
                  </m:oMath>
                </a14:m>
                <a:r>
                  <a:rPr lang="en-US" altLang="ko-KR" sz="2100" b="1">
                    <a:latin typeface="Arial"/>
                    <a:cs typeface="Arial"/>
                  </a:rPr>
                  <a:t>)</a:t>
                </a:r>
              </a:p>
              <a:p>
                <a:pPr marL="12065" marR="0" lvl="0" indent="0" defTabSz="914400" eaLnBrk="1" fontAlgn="auto" latinLnBrk="0" hangingPunct="1">
                  <a:lnSpc>
                    <a:spcPct val="150000"/>
                  </a:lnSpc>
                  <a:spcBef>
                    <a:spcPts val="910"/>
                  </a:spcBef>
                  <a:spcAft>
                    <a:spcPts val="0"/>
                  </a:spcAft>
                  <a:buClrTx/>
                  <a:buSzTx/>
                  <a:buFontTx/>
                  <a:buNone/>
                  <a:tabLst>
                    <a:tab pos="335280" algn="l"/>
                    <a:tab pos="335915" algn="l"/>
                  </a:tabLst>
                  <a:defRPr/>
                </a:pPr>
                <a14:m>
                  <m:oMathPara xmlns:m="http://schemas.openxmlformats.org/officeDocument/2006/math">
                    <m:oMathParaPr>
                      <m:jc m:val="centerGroup"/>
                    </m:oMathParaPr>
                    <m:oMath xmlns:m="http://schemas.openxmlformats.org/officeDocument/2006/math">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𝑉</m:t>
                          </m:r>
                        </m:e>
                        <m:sup>
                          <m:r>
                            <a:rPr lang="en-US" altLang="ko-KR" sz="2100" b="0" i="1" smtClean="0">
                              <a:latin typeface="Cambria Math" panose="02040503050406030204" pitchFamily="18" charset="0"/>
                              <a:cs typeface="Arial"/>
                            </a:rPr>
                            <m:t>𝜋</m:t>
                          </m:r>
                        </m:sup>
                      </m:sSup>
                      <m:d>
                        <m:dPr>
                          <m:ctrlPr>
                            <a:rPr lang="en-US" altLang="ko-KR" sz="2100" b="0" i="1" smtClean="0">
                              <a:latin typeface="Cambria Math" panose="02040503050406030204" pitchFamily="18" charset="0"/>
                              <a:cs typeface="Arial"/>
                            </a:rPr>
                          </m:ctrlPr>
                        </m:dPr>
                        <m:e>
                          <m:r>
                            <a:rPr lang="en-US" altLang="ko-KR" sz="2100" b="0" i="1" smtClean="0">
                              <a:latin typeface="Cambria Math" panose="02040503050406030204" pitchFamily="18" charset="0"/>
                              <a:cs typeface="Arial"/>
                            </a:rPr>
                            <m:t>𝑠</m:t>
                          </m:r>
                        </m:e>
                      </m:d>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ko-KR" altLang="en-US" sz="2100" b="0" i="1" smtClean="0">
                              <a:latin typeface="Cambria Math" panose="02040503050406030204" pitchFamily="18" charset="0"/>
                              <a:cs typeface="Arial"/>
                            </a:rPr>
                            <m:t>𝔼</m:t>
                          </m:r>
                        </m:e>
                        <m:sub>
                          <m:r>
                            <a:rPr lang="en-US" altLang="ko-KR" sz="2100" b="0" i="1" smtClean="0">
                              <a:latin typeface="Cambria Math" panose="02040503050406030204" pitchFamily="18" charset="0"/>
                              <a:cs typeface="Arial"/>
                            </a:rPr>
                            <m:t>𝜋</m:t>
                          </m:r>
                        </m:sub>
                      </m:sSub>
                      <m:d>
                        <m:dPr>
                          <m:begChr m:val="["/>
                          <m:endChr m:val="]"/>
                          <m:ctrlPr>
                            <a:rPr lang="en-US" altLang="ko-KR" sz="2100" b="0" i="1" smtClean="0">
                              <a:latin typeface="Cambria Math" panose="02040503050406030204" pitchFamily="18" charset="0"/>
                              <a:cs typeface="Arial"/>
                            </a:rPr>
                          </m:ctrlPr>
                        </m:dPr>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𝐺</m:t>
                              </m:r>
                            </m:e>
                            <m:sub>
                              <m:r>
                                <a:rPr lang="en-US" altLang="ko-KR" sz="2100" b="0" i="1" smtClean="0">
                                  <a:latin typeface="Cambria Math" panose="02040503050406030204" pitchFamily="18" charset="0"/>
                                  <a:cs typeface="Arial"/>
                                </a:rPr>
                                <m:t>𝑡</m:t>
                              </m:r>
                            </m:sub>
                          </m:sSub>
                        </m:e>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e>
                      </m:d>
                      <m:r>
                        <a:rPr lang="en-US" altLang="ko-KR" sz="2100" b="0" i="1" smtClean="0">
                          <a:latin typeface="Cambria Math" panose="02040503050406030204" pitchFamily="18" charset="0"/>
                          <a:cs typeface="Arial"/>
                        </a:rPr>
                        <m:t>=</m:t>
                      </m:r>
                      <m:sSub>
                        <m:sSubPr>
                          <m:ctrlPr>
                            <a:rPr lang="en-US" altLang="ko-KR" sz="2100" i="1">
                              <a:latin typeface="Cambria Math" panose="02040503050406030204" pitchFamily="18" charset="0"/>
                              <a:cs typeface="Arial"/>
                            </a:rPr>
                          </m:ctrlPr>
                        </m:sSubPr>
                        <m:e>
                          <m:r>
                            <a:rPr lang="ko-KR" altLang="en-US" sz="2100" i="1">
                              <a:latin typeface="Cambria Math" panose="02040503050406030204" pitchFamily="18" charset="0"/>
                              <a:cs typeface="Arial"/>
                            </a:rPr>
                            <m:t>𝔼</m:t>
                          </m:r>
                        </m:e>
                        <m:sub>
                          <m:r>
                            <a:rPr lang="en-US" altLang="ko-KR" sz="2100" i="1">
                              <a:latin typeface="Cambria Math" panose="02040503050406030204" pitchFamily="18" charset="0"/>
                              <a:cs typeface="Arial"/>
                            </a:rPr>
                            <m:t>𝜋</m:t>
                          </m:r>
                        </m:sub>
                      </m:sSub>
                      <m:d>
                        <m:dPr>
                          <m:begChr m:val="["/>
                          <m:endChr m:val="]"/>
                          <m:ctrlPr>
                            <a:rPr lang="en-US" altLang="ko-KR" sz="2100" b="0" i="1" smtClean="0">
                              <a:latin typeface="Cambria Math" panose="02040503050406030204" pitchFamily="18" charset="0"/>
                              <a:cs typeface="Arial"/>
                            </a:rPr>
                          </m:ctrlPr>
                        </m:dPr>
                        <m:e>
                          <m:nary>
                            <m:naryPr>
                              <m:chr m:val="∑"/>
                              <m:ctrlPr>
                                <a:rPr lang="en-US" altLang="ko-KR" sz="2100" b="0" i="1" smtClean="0">
                                  <a:latin typeface="Cambria Math" panose="02040503050406030204" pitchFamily="18" charset="0"/>
                                  <a:cs typeface="Arial"/>
                                </a:rPr>
                              </m:ctrlPr>
                            </m:naryPr>
                            <m:sub>
                              <m:r>
                                <m:rPr>
                                  <m:brk m:alnAt="23"/>
                                </m:rPr>
                                <a:rPr lang="en-US" altLang="ko-KR" sz="2100" b="0" i="1" smtClean="0">
                                  <a:latin typeface="Cambria Math" panose="02040503050406030204" pitchFamily="18" charset="0"/>
                                  <a:cs typeface="Arial"/>
                                </a:rPr>
                                <m:t>𝑘</m:t>
                              </m:r>
                              <m:r>
                                <a:rPr lang="en-US" altLang="ko-KR" sz="2100" b="0" i="1" smtClean="0">
                                  <a:latin typeface="Cambria Math" panose="02040503050406030204" pitchFamily="18" charset="0"/>
                                  <a:cs typeface="Arial"/>
                                </a:rPr>
                                <m:t>=0</m:t>
                              </m:r>
                            </m:sub>
                            <m:sup>
                              <m:r>
                                <a:rPr lang="en-US" altLang="ko-KR" sz="2100" i="1">
                                  <a:latin typeface="Cambria Math" panose="02040503050406030204" pitchFamily="18" charset="0"/>
                                  <a:ea typeface="Cambria Math" panose="02040503050406030204" pitchFamily="18" charset="0"/>
                                  <a:cs typeface="Arial"/>
                                </a:rPr>
                                <m:t>∞</m:t>
                              </m:r>
                            </m:sup>
                            <m:e>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𝛾</m:t>
                                  </m:r>
                                </m:e>
                                <m:sup>
                                  <m:r>
                                    <a:rPr lang="en-US" altLang="ko-KR" sz="2100" b="0" i="1" smtClean="0">
                                      <a:latin typeface="Cambria Math" panose="02040503050406030204" pitchFamily="18" charset="0"/>
                                      <a:cs typeface="Arial"/>
                                    </a:rPr>
                                    <m:t>𝑘</m:t>
                                  </m:r>
                                </m:sup>
                              </m:sSup>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𝑟</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𝑘</m:t>
                                  </m:r>
                                </m:sub>
                              </m:sSub>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e>
                          </m:nary>
                        </m:e>
                      </m:d>
                    </m:oMath>
                    <m:oMath xmlns:m="http://schemas.openxmlformats.org/officeDocument/2006/math">
                      <m:r>
                        <a:rPr lang="en-US" altLang="ko-KR" sz="2100" b="0" i="0" smtClean="0">
                          <a:latin typeface="Cambria Math" panose="02040503050406030204" pitchFamily="18" charset="0"/>
                          <a:cs typeface="Arial"/>
                        </a:rPr>
                        <m:t>            </m:t>
                      </m:r>
                      <m:r>
                        <a:rPr lang="en-US" altLang="ko-KR" sz="2100" b="0" i="1" smtClean="0">
                          <a:latin typeface="Cambria Math" panose="02040503050406030204" pitchFamily="18" charset="0"/>
                          <a:cs typeface="Arial"/>
                        </a:rPr>
                        <m:t> =</m:t>
                      </m:r>
                      <m:sSub>
                        <m:sSubPr>
                          <m:ctrlPr>
                            <a:rPr lang="en-US" altLang="ko-KR" sz="2100" i="1">
                              <a:latin typeface="Cambria Math" panose="02040503050406030204" pitchFamily="18" charset="0"/>
                              <a:cs typeface="Arial"/>
                            </a:rPr>
                          </m:ctrlPr>
                        </m:sSubPr>
                        <m:e>
                          <m:r>
                            <a:rPr lang="ko-KR" altLang="en-US" sz="2100" i="1">
                              <a:latin typeface="Cambria Math" panose="02040503050406030204" pitchFamily="18" charset="0"/>
                              <a:cs typeface="Arial"/>
                            </a:rPr>
                            <m:t>𝔼</m:t>
                          </m:r>
                        </m:e>
                        <m:sub>
                          <m:r>
                            <a:rPr lang="en-US" altLang="ko-KR" sz="2100" i="1">
                              <a:latin typeface="Cambria Math" panose="02040503050406030204" pitchFamily="18" charset="0"/>
                              <a:cs typeface="Arial"/>
                            </a:rPr>
                            <m:t>𝜋</m:t>
                          </m:r>
                        </m:sub>
                      </m:sSub>
                      <m:d>
                        <m:dPr>
                          <m:begChr m:val="["/>
                          <m:endChr m:val="]"/>
                          <m:ctrlPr>
                            <a:rPr lang="en-US" altLang="ko-KR" sz="2100" b="0" i="1" smtClean="0">
                              <a:latin typeface="Cambria Math" panose="02040503050406030204" pitchFamily="18" charset="0"/>
                              <a:cs typeface="Arial"/>
                            </a:rPr>
                          </m:ctrlPr>
                        </m:dPr>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+1</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𝛾</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+2</m:t>
                              </m:r>
                            </m:sub>
                          </m:sSub>
                          <m:r>
                            <a:rPr lang="en-US" altLang="ko-KR" sz="2100" b="0" i="1" smtClean="0">
                              <a:latin typeface="Cambria Math" panose="02040503050406030204" pitchFamily="18" charset="0"/>
                              <a:cs typeface="Arial"/>
                            </a:rPr>
                            <m:t>+</m:t>
                          </m:r>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𝛾</m:t>
                              </m:r>
                            </m:e>
                            <m:sup>
                              <m:r>
                                <a:rPr lang="en-US" altLang="ko-KR" sz="2100" b="0" i="1" smtClean="0">
                                  <a:latin typeface="Cambria Math" panose="02040503050406030204" pitchFamily="18" charset="0"/>
                                  <a:cs typeface="Arial"/>
                                </a:rPr>
                                <m:t>2</m:t>
                              </m:r>
                            </m:sup>
                          </m:sSup>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𝑅</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+3</m:t>
                              </m:r>
                            </m:sub>
                          </m:sSub>
                          <m:r>
                            <a:rPr lang="en-US" altLang="ko-KR" sz="2100" b="0" i="1" smtClean="0">
                              <a:latin typeface="Cambria Math" panose="02040503050406030204" pitchFamily="18" charset="0"/>
                              <a:cs typeface="Arial"/>
                            </a:rPr>
                            <m:t>+…</m:t>
                          </m:r>
                        </m:e>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e>
                      </m:d>
                    </m:oMath>
                    <m:oMath xmlns:m="http://schemas.openxmlformats.org/officeDocument/2006/math">
                      <m:r>
                        <a:rPr lang="en-US" altLang="ko-KR" sz="2100" b="0" i="0" smtClean="0">
                          <a:latin typeface="Cambria Math" panose="02040503050406030204" pitchFamily="18" charset="0"/>
                          <a:cs typeface="Arial"/>
                        </a:rPr>
                        <m:t>             </m:t>
                      </m:r>
                      <m:r>
                        <a:rPr lang="en-US" altLang="ko-KR" sz="2100" b="0" i="1" smtClean="0">
                          <a:latin typeface="Cambria Math" panose="02040503050406030204" pitchFamily="18" charset="0"/>
                          <a:cs typeface="Arial"/>
                        </a:rPr>
                        <m:t>=</m:t>
                      </m:r>
                      <m:sSub>
                        <m:sSubPr>
                          <m:ctrlPr>
                            <a:rPr lang="en-US" altLang="ko-KR" sz="2100" i="1">
                              <a:latin typeface="Cambria Math" panose="02040503050406030204" pitchFamily="18" charset="0"/>
                              <a:cs typeface="Arial"/>
                            </a:rPr>
                          </m:ctrlPr>
                        </m:sSubPr>
                        <m:e>
                          <m:r>
                            <a:rPr lang="ko-KR" altLang="en-US" sz="2100" i="1">
                              <a:latin typeface="Cambria Math" panose="02040503050406030204" pitchFamily="18" charset="0"/>
                              <a:cs typeface="Arial"/>
                            </a:rPr>
                            <m:t>𝔼</m:t>
                          </m:r>
                        </m:e>
                        <m:sub>
                          <m:r>
                            <a:rPr lang="en-US" altLang="ko-KR" sz="2100" i="1">
                              <a:latin typeface="Cambria Math" panose="02040503050406030204" pitchFamily="18" charset="0"/>
                              <a:cs typeface="Arial"/>
                            </a:rPr>
                            <m:t>𝜋</m:t>
                          </m:r>
                        </m:sub>
                      </m:sSub>
                      <m:d>
                        <m:dPr>
                          <m:begChr m:val="["/>
                          <m:endChr m:val="]"/>
                          <m:ctrlPr>
                            <a:rPr lang="en-US" altLang="ko-KR" sz="2100" i="1">
                              <a:latin typeface="Cambria Math" panose="02040503050406030204" pitchFamily="18" charset="0"/>
                              <a:cs typeface="Arial"/>
                            </a:rPr>
                          </m:ctrlPr>
                        </m:dPr>
                        <m:e>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𝑅</m:t>
                              </m:r>
                            </m:e>
                            <m:sub>
                              <m:r>
                                <a:rPr lang="en-US" altLang="ko-KR" sz="2100" i="1">
                                  <a:latin typeface="Cambria Math" panose="02040503050406030204" pitchFamily="18" charset="0"/>
                                  <a:cs typeface="Arial"/>
                                </a:rPr>
                                <m:t>𝑡</m:t>
                              </m:r>
                              <m:r>
                                <a:rPr lang="en-US" altLang="ko-KR" sz="2100" i="1">
                                  <a:latin typeface="Cambria Math" panose="02040503050406030204" pitchFamily="18" charset="0"/>
                                  <a:cs typeface="Arial"/>
                                </a:rPr>
                                <m:t>+1</m:t>
                              </m:r>
                            </m:sub>
                          </m:sSub>
                          <m:r>
                            <a:rPr lang="en-US" altLang="ko-KR" sz="2100" i="1">
                              <a:latin typeface="Cambria Math" panose="02040503050406030204" pitchFamily="18" charset="0"/>
                              <a:cs typeface="Arial"/>
                            </a:rPr>
                            <m:t>+</m:t>
                          </m:r>
                          <m:r>
                            <a:rPr lang="en-US" altLang="ko-KR" sz="2100" i="1">
                              <a:latin typeface="Cambria Math" panose="02040503050406030204" pitchFamily="18" charset="0"/>
                              <a:cs typeface="Arial"/>
                            </a:rPr>
                            <m:t>𝛾</m:t>
                          </m:r>
                          <m:sSub>
                            <m:sSubPr>
                              <m:ctrlPr>
                                <a:rPr lang="en-US" altLang="ko-KR" sz="2100" i="1">
                                  <a:latin typeface="Cambria Math" panose="02040503050406030204" pitchFamily="18" charset="0"/>
                                  <a:cs typeface="Arial"/>
                                </a:rPr>
                              </m:ctrlPr>
                            </m:sSubPr>
                            <m:e>
                              <m:r>
                                <a:rPr lang="en-US" altLang="ko-KR" sz="2100" b="0" i="1" smtClean="0">
                                  <a:latin typeface="Cambria Math" panose="02040503050406030204" pitchFamily="18" charset="0"/>
                                  <a:cs typeface="Arial"/>
                                </a:rPr>
                                <m:t>(</m:t>
                              </m:r>
                              <m:r>
                                <a:rPr lang="en-US" altLang="ko-KR" sz="2100" i="1">
                                  <a:latin typeface="Cambria Math" panose="02040503050406030204" pitchFamily="18" charset="0"/>
                                  <a:cs typeface="Arial"/>
                                </a:rPr>
                                <m:t>𝑅</m:t>
                              </m:r>
                            </m:e>
                            <m:sub>
                              <m:r>
                                <a:rPr lang="en-US" altLang="ko-KR" sz="2100" i="1">
                                  <a:latin typeface="Cambria Math" panose="02040503050406030204" pitchFamily="18" charset="0"/>
                                  <a:cs typeface="Arial"/>
                                </a:rPr>
                                <m:t>𝑡</m:t>
                              </m:r>
                              <m:r>
                                <a:rPr lang="en-US" altLang="ko-KR" sz="2100" i="1">
                                  <a:latin typeface="Cambria Math" panose="02040503050406030204" pitchFamily="18" charset="0"/>
                                  <a:cs typeface="Arial"/>
                                </a:rPr>
                                <m:t>+2</m:t>
                              </m:r>
                            </m:sub>
                          </m:sSub>
                          <m:r>
                            <a:rPr lang="en-US" altLang="ko-KR" sz="2100" i="1">
                              <a:latin typeface="Cambria Math" panose="02040503050406030204" pitchFamily="18" charset="0"/>
                              <a:cs typeface="Arial"/>
                            </a:rPr>
                            <m:t>+</m:t>
                          </m:r>
                          <m:r>
                            <a:rPr lang="en-US" altLang="ko-KR" sz="2100" b="0" i="1" smtClean="0">
                              <a:latin typeface="Cambria Math" panose="02040503050406030204" pitchFamily="18" charset="0"/>
                              <a:cs typeface="Arial"/>
                            </a:rPr>
                            <m:t>𝛾</m:t>
                          </m:r>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𝑅</m:t>
                              </m:r>
                            </m:e>
                            <m:sub>
                              <m:r>
                                <a:rPr lang="en-US" altLang="ko-KR" sz="2100" i="1">
                                  <a:latin typeface="Cambria Math" panose="02040503050406030204" pitchFamily="18" charset="0"/>
                                  <a:cs typeface="Arial"/>
                                </a:rPr>
                                <m:t>𝑡</m:t>
                              </m:r>
                              <m:r>
                                <a:rPr lang="en-US" altLang="ko-KR" sz="2100" i="1">
                                  <a:latin typeface="Cambria Math" panose="02040503050406030204" pitchFamily="18" charset="0"/>
                                  <a:cs typeface="Arial"/>
                                </a:rPr>
                                <m:t>+3</m:t>
                              </m:r>
                            </m:sub>
                          </m:sSub>
                          <m:r>
                            <a:rPr lang="en-US" altLang="ko-KR" sz="2100" i="1">
                              <a:latin typeface="Cambria Math" panose="02040503050406030204" pitchFamily="18" charset="0"/>
                              <a:cs typeface="Arial"/>
                            </a:rPr>
                            <m:t>+…</m:t>
                          </m:r>
                        </m:e>
                        <m:e>
                          <m:r>
                            <a:rPr lang="en-US" altLang="ko-KR" sz="2100" b="0" i="1" smtClean="0">
                              <a:latin typeface="Cambria Math" panose="02040503050406030204" pitchFamily="18" charset="0"/>
                              <a:cs typeface="Arial"/>
                            </a:rPr>
                            <m:t>𝑆</m:t>
                          </m:r>
                          <m:r>
                            <a:rPr lang="en-US" altLang="ko-KR" sz="2100" i="1">
                              <a:latin typeface="Cambria Math" panose="02040503050406030204" pitchFamily="18" charset="0"/>
                              <a:cs typeface="Arial"/>
                            </a:rPr>
                            <m:t>=</m:t>
                          </m:r>
                          <m:r>
                            <a:rPr lang="en-US" altLang="ko-KR" sz="2100" i="1">
                              <a:latin typeface="Cambria Math" panose="02040503050406030204" pitchFamily="18" charset="0"/>
                              <a:cs typeface="Arial"/>
                            </a:rPr>
                            <m:t>𝑠</m:t>
                          </m:r>
                        </m:e>
                      </m:d>
                    </m:oMath>
                    <m:oMath xmlns:m="http://schemas.openxmlformats.org/officeDocument/2006/math">
                      <m:r>
                        <a:rPr lang="en-US" altLang="ko-KR" sz="2100" b="0" i="0" smtClean="0">
                          <a:latin typeface="Cambria Math" panose="02040503050406030204" pitchFamily="18" charset="0"/>
                          <a:cs typeface="Arial"/>
                        </a:rPr>
                        <m:t>             </m:t>
                      </m:r>
                      <m:r>
                        <a:rPr lang="en-US" altLang="ko-KR" sz="2100" b="0" i="1" smtClean="0">
                          <a:latin typeface="Cambria Math" panose="02040503050406030204" pitchFamily="18" charset="0"/>
                          <a:cs typeface="Arial"/>
                        </a:rPr>
                        <m:t>=</m:t>
                      </m:r>
                      <m:sSub>
                        <m:sSubPr>
                          <m:ctrlPr>
                            <a:rPr lang="en-US" altLang="ko-KR" sz="2100" i="1">
                              <a:latin typeface="Cambria Math" panose="02040503050406030204" pitchFamily="18" charset="0"/>
                              <a:cs typeface="Arial"/>
                            </a:rPr>
                          </m:ctrlPr>
                        </m:sSubPr>
                        <m:e>
                          <m:r>
                            <a:rPr lang="ko-KR" altLang="en-US" sz="2100" i="1">
                              <a:latin typeface="Cambria Math" panose="02040503050406030204" pitchFamily="18" charset="0"/>
                              <a:cs typeface="Arial"/>
                            </a:rPr>
                            <m:t>𝔼</m:t>
                          </m:r>
                        </m:e>
                        <m:sub>
                          <m:r>
                            <a:rPr lang="en-US" altLang="ko-KR" sz="2100" i="1">
                              <a:latin typeface="Cambria Math" panose="02040503050406030204" pitchFamily="18" charset="0"/>
                              <a:cs typeface="Arial"/>
                            </a:rPr>
                            <m:t>𝜋</m:t>
                          </m:r>
                        </m:sub>
                      </m:sSub>
                      <m:d>
                        <m:dPr>
                          <m:begChr m:val="["/>
                          <m:endChr m:val="]"/>
                          <m:ctrlPr>
                            <a:rPr lang="en-US" altLang="ko-KR" sz="2100" i="1">
                              <a:latin typeface="Cambria Math" panose="02040503050406030204" pitchFamily="18" charset="0"/>
                              <a:cs typeface="Arial"/>
                            </a:rPr>
                          </m:ctrlPr>
                        </m:dPr>
                        <m:e>
                          <m:sSub>
                            <m:sSubPr>
                              <m:ctrlPr>
                                <a:rPr lang="en-US" altLang="ko-KR" sz="2100" i="1">
                                  <a:latin typeface="Cambria Math" panose="02040503050406030204" pitchFamily="18" charset="0"/>
                                  <a:cs typeface="Arial"/>
                                </a:rPr>
                              </m:ctrlPr>
                            </m:sSubPr>
                            <m:e>
                              <m:r>
                                <a:rPr lang="en-US" altLang="ko-KR" sz="2100" i="1">
                                  <a:latin typeface="Cambria Math" panose="02040503050406030204" pitchFamily="18" charset="0"/>
                                  <a:cs typeface="Arial"/>
                                </a:rPr>
                                <m:t>𝑅</m:t>
                              </m:r>
                            </m:e>
                            <m:sub>
                              <m:r>
                                <a:rPr lang="en-US" altLang="ko-KR" sz="2100" i="1">
                                  <a:latin typeface="Cambria Math" panose="02040503050406030204" pitchFamily="18" charset="0"/>
                                  <a:cs typeface="Arial"/>
                                </a:rPr>
                                <m:t>𝑡</m:t>
                              </m:r>
                              <m:r>
                                <a:rPr lang="en-US" altLang="ko-KR" sz="2100" i="1">
                                  <a:latin typeface="Cambria Math" panose="02040503050406030204" pitchFamily="18" charset="0"/>
                                  <a:cs typeface="Arial"/>
                                </a:rPr>
                                <m:t>+1</m:t>
                              </m:r>
                            </m:sub>
                          </m:sSub>
                          <m:r>
                            <a:rPr lang="en-US" altLang="ko-KR" sz="2100" i="1">
                              <a:latin typeface="Cambria Math" panose="02040503050406030204" pitchFamily="18" charset="0"/>
                              <a:cs typeface="Arial"/>
                            </a:rPr>
                            <m:t>+</m:t>
                          </m:r>
                          <m:r>
                            <a:rPr lang="en-US" altLang="ko-KR" sz="2100" b="0" i="1" smtClean="0">
                              <a:latin typeface="Cambria Math" panose="02040503050406030204" pitchFamily="18" charset="0"/>
                              <a:cs typeface="Arial"/>
                            </a:rPr>
                            <m:t>𝛾</m:t>
                          </m:r>
                          <m:r>
                            <a:rPr lang="en-US" altLang="ko-KR" sz="2100" b="0" i="1" smtClean="0">
                              <a:latin typeface="Cambria Math" panose="02040503050406030204" pitchFamily="18" charset="0"/>
                              <a:cs typeface="Arial"/>
                            </a:rPr>
                            <m:t>𝑉</m:t>
                          </m:r>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𝑠</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+1</m:t>
                              </m:r>
                            </m:sub>
                          </m:sSub>
                          <m:r>
                            <a:rPr lang="en-US" altLang="ko-KR" sz="2100" b="0" i="1" smtClean="0">
                              <a:latin typeface="Cambria Math" panose="02040503050406030204" pitchFamily="18" charset="0"/>
                              <a:cs typeface="Arial"/>
                            </a:rPr>
                            <m:t>)</m:t>
                          </m:r>
                        </m:e>
                        <m:e>
                          <m:sSub>
                            <m:sSubPr>
                              <m:ctrlPr>
                                <a:rPr lang="en-US" altLang="ko-KR" sz="2100" i="1">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i="1">
                                  <a:latin typeface="Cambria Math" panose="02040503050406030204" pitchFamily="18" charset="0"/>
                                  <a:cs typeface="Arial"/>
                                </a:rPr>
                                <m:t>𝑡</m:t>
                              </m:r>
                            </m:sub>
                          </m:sSub>
                          <m:r>
                            <a:rPr lang="en-US" altLang="ko-KR" sz="2100" i="1">
                              <a:latin typeface="Cambria Math" panose="02040503050406030204" pitchFamily="18" charset="0"/>
                              <a:cs typeface="Arial"/>
                            </a:rPr>
                            <m:t>=</m:t>
                          </m:r>
                          <m:r>
                            <a:rPr lang="en-US" altLang="ko-KR" sz="2100" i="1">
                              <a:latin typeface="Cambria Math" panose="02040503050406030204" pitchFamily="18" charset="0"/>
                              <a:cs typeface="Arial"/>
                            </a:rPr>
                            <m:t>𝑠</m:t>
                          </m:r>
                        </m:e>
                      </m:d>
                    </m:oMath>
                  </m:oMathPara>
                </a14:m>
                <a:br>
                  <a:rPr lang="en-US" altLang="ko-KR" sz="2100">
                    <a:latin typeface="Arial"/>
                    <a:cs typeface="Arial"/>
                  </a:rPr>
                </a:br>
                <a:endParaRPr lang="en-US" altLang="ko-KR" sz="2100" b="0">
                  <a:latin typeface="Arial"/>
                  <a:cs typeface="Arial"/>
                </a:endParaRP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100">
                    <a:latin typeface="Arial"/>
                    <a:cs typeface="Arial"/>
                  </a:rPr>
                  <a:t>-expected return of starting at state </a:t>
                </a:r>
                <a14:m>
                  <m:oMath xmlns:m="http://schemas.openxmlformats.org/officeDocument/2006/math">
                    <m:r>
                      <a:rPr lang="en-US" altLang="ko-KR" sz="2100" b="0" i="1" smtClean="0">
                        <a:latin typeface="Cambria Math" panose="02040503050406030204" pitchFamily="18" charset="0"/>
                        <a:cs typeface="Arial"/>
                      </a:rPr>
                      <m:t>𝑠</m:t>
                    </m:r>
                  </m:oMath>
                </a14:m>
                <a:r>
                  <a:rPr lang="en-US" altLang="ko-KR" sz="2100">
                    <a:latin typeface="Arial"/>
                    <a:cs typeface="Arial"/>
                  </a:rPr>
                  <a:t> and following policy </a:t>
                </a:r>
                <a14:m>
                  <m:oMath xmlns:m="http://schemas.openxmlformats.org/officeDocument/2006/math">
                    <m:r>
                      <a:rPr lang="en-US" altLang="ko-KR" sz="2100" b="0" i="1" smtClean="0">
                        <a:latin typeface="Cambria Math" panose="02040503050406030204" pitchFamily="18" charset="0"/>
                        <a:cs typeface="Arial"/>
                      </a:rPr>
                      <m:t>𝜋</m:t>
                    </m:r>
                  </m:oMath>
                </a14:m>
                <a:r>
                  <a:rPr lang="en-US" altLang="ko-KR" sz="2100">
                    <a:latin typeface="Arial"/>
                    <a:cs typeface="Arial"/>
                  </a:rPr>
                  <a:t>. </a:t>
                </a:r>
                <a:r>
                  <a:rPr lang="en-US" altLang="ko-KR" sz="2100" b="1">
                    <a:latin typeface="Arial"/>
                    <a:cs typeface="Arial"/>
                  </a:rPr>
                  <a:t>How good is our current state?</a:t>
                </a: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endParaRPr lang="en-US" altLang="ko-KR" sz="2100">
                  <a:latin typeface="Arial"/>
                  <a:cs typeface="Arial"/>
                </a:endParaRPr>
              </a:p>
              <a:p>
                <a:pPr marL="12065">
                  <a:spcBef>
                    <a:spcPts val="910"/>
                  </a:spcBef>
                  <a:tabLst>
                    <a:tab pos="335280" algn="l"/>
                    <a:tab pos="335915" algn="l"/>
                  </a:tabLst>
                  <a:defRPr/>
                </a:pPr>
                <a:r>
                  <a:rPr lang="en-US" altLang="ko-KR" sz="2100" b="1">
                    <a:latin typeface="Arial"/>
                    <a:cs typeface="Arial"/>
                  </a:rPr>
                  <a:t>Action-Value function (</a:t>
                </a:r>
                <a14:m>
                  <m:oMath xmlns:m="http://schemas.openxmlformats.org/officeDocument/2006/math">
                    <m:r>
                      <a:rPr lang="en-US" altLang="ko-KR" sz="2100" b="1" i="1" smtClean="0">
                        <a:latin typeface="Cambria Math" panose="02040503050406030204" pitchFamily="18" charset="0"/>
                        <a:cs typeface="Arial"/>
                      </a:rPr>
                      <m:t>𝑸</m:t>
                    </m:r>
                  </m:oMath>
                </a14:m>
                <a:r>
                  <a:rPr lang="en-US" altLang="ko-KR" sz="2100" b="1">
                    <a:latin typeface="Arial"/>
                    <a:cs typeface="Arial"/>
                  </a:rPr>
                  <a:t>)</a:t>
                </a: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14:m>
                  <m:oMathPara xmlns:m="http://schemas.openxmlformats.org/officeDocument/2006/math">
                    <m:oMathParaPr>
                      <m:jc m:val="centerGroup"/>
                    </m:oMathParaPr>
                    <m:oMath xmlns:m="http://schemas.openxmlformats.org/officeDocument/2006/math">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𝑄</m:t>
                          </m:r>
                        </m:e>
                        <m:sup>
                          <m:r>
                            <a:rPr lang="en-US" altLang="ko-KR" sz="2100" b="0" i="1" smtClean="0">
                              <a:latin typeface="Cambria Math" panose="02040503050406030204" pitchFamily="18" charset="0"/>
                              <a:cs typeface="Arial"/>
                            </a:rPr>
                            <m:t>𝜋</m:t>
                          </m:r>
                        </m:sup>
                      </m:sSup>
                      <m:d>
                        <m:dPr>
                          <m:ctrlPr>
                            <a:rPr lang="en-US" altLang="ko-KR" sz="2100" b="0" i="1" smtClean="0">
                              <a:latin typeface="Cambria Math" panose="02040503050406030204" pitchFamily="18" charset="0"/>
                              <a:cs typeface="Arial"/>
                            </a:rPr>
                          </m:ctrlPr>
                        </m:dPr>
                        <m:e>
                          <m:r>
                            <a:rPr lang="en-US" altLang="ko-KR" sz="2100" b="0" i="1" smtClean="0">
                              <a:latin typeface="Cambria Math" panose="02040503050406030204" pitchFamily="18" charset="0"/>
                              <a:cs typeface="Arial"/>
                            </a:rPr>
                            <m:t>𝑠</m:t>
                          </m:r>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𝑎</m:t>
                          </m:r>
                        </m:e>
                      </m:d>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ko-KR" altLang="en-US" sz="2100" b="0" i="1" smtClean="0">
                              <a:latin typeface="Cambria Math" panose="02040503050406030204" pitchFamily="18" charset="0"/>
                              <a:cs typeface="Arial"/>
                            </a:rPr>
                            <m:t>𝔼</m:t>
                          </m:r>
                        </m:e>
                        <m:sub>
                          <m:r>
                            <a:rPr lang="en-US" altLang="ko-KR" sz="2100" b="0" i="1" smtClean="0">
                              <a:latin typeface="Cambria Math" panose="02040503050406030204" pitchFamily="18" charset="0"/>
                              <a:cs typeface="Arial"/>
                            </a:rPr>
                            <m:t>𝜋</m:t>
                          </m:r>
                        </m:sub>
                      </m:sSub>
                      <m:d>
                        <m:dPr>
                          <m:begChr m:val="["/>
                          <m:endChr m:val="]"/>
                          <m:ctrlPr>
                            <a:rPr lang="en-US" altLang="ko-KR" sz="2100" b="0" i="1" smtClean="0">
                              <a:latin typeface="Cambria Math" panose="02040503050406030204" pitchFamily="18" charset="0"/>
                              <a:cs typeface="Arial"/>
                            </a:rPr>
                          </m:ctrlPr>
                        </m:dPr>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𝐺</m:t>
                              </m:r>
                            </m:e>
                            <m:sub>
                              <m:r>
                                <a:rPr lang="en-US" altLang="ko-KR" sz="2100" b="0" i="1" smtClean="0">
                                  <a:latin typeface="Cambria Math" panose="02040503050406030204" pitchFamily="18" charset="0"/>
                                  <a:cs typeface="Arial"/>
                                </a:rPr>
                                <m:t>𝑡</m:t>
                              </m:r>
                            </m:sub>
                          </m:sSub>
                        </m:e>
                        <m:e>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r>
                            <a:rPr lang="en-US" altLang="ko-KR" sz="2100" b="0" i="1" smtClean="0">
                              <a:latin typeface="Cambria Math" panose="02040503050406030204" pitchFamily="18" charset="0"/>
                              <a:cs typeface="Arial"/>
                            </a:rPr>
                            <m:t>, </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𝑎</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𝑎</m:t>
                          </m:r>
                        </m:e>
                      </m:d>
                      <m:r>
                        <a:rPr lang="en-US" altLang="ko-KR" sz="2100" b="0" i="1" smtClean="0">
                          <a:latin typeface="Cambria Math" panose="02040503050406030204" pitchFamily="18" charset="0"/>
                          <a:cs typeface="Arial"/>
                        </a:rPr>
                        <m:t>=</m:t>
                      </m:r>
                      <m:sSub>
                        <m:sSubPr>
                          <m:ctrlPr>
                            <a:rPr lang="en-US" altLang="ko-KR" sz="2100" i="1">
                              <a:latin typeface="Cambria Math" panose="02040503050406030204" pitchFamily="18" charset="0"/>
                              <a:cs typeface="Arial"/>
                            </a:rPr>
                          </m:ctrlPr>
                        </m:sSubPr>
                        <m:e>
                          <m:r>
                            <a:rPr lang="ko-KR" altLang="en-US" sz="2100" i="1">
                              <a:latin typeface="Cambria Math" panose="02040503050406030204" pitchFamily="18" charset="0"/>
                              <a:cs typeface="Arial"/>
                            </a:rPr>
                            <m:t>𝔼</m:t>
                          </m:r>
                        </m:e>
                        <m:sub>
                          <m:r>
                            <a:rPr lang="en-US" altLang="ko-KR" sz="2100" i="1">
                              <a:latin typeface="Cambria Math" panose="02040503050406030204" pitchFamily="18" charset="0"/>
                              <a:cs typeface="Arial"/>
                            </a:rPr>
                            <m:t>𝜋</m:t>
                          </m:r>
                        </m:sub>
                      </m:sSub>
                      <m:d>
                        <m:dPr>
                          <m:begChr m:val="["/>
                          <m:endChr m:val="]"/>
                          <m:ctrlPr>
                            <a:rPr lang="en-US" altLang="ko-KR" sz="2100" b="0" i="1" smtClean="0">
                              <a:latin typeface="Cambria Math" panose="02040503050406030204" pitchFamily="18" charset="0"/>
                              <a:cs typeface="Arial"/>
                            </a:rPr>
                          </m:ctrlPr>
                        </m:dPr>
                        <m:e>
                          <m:nary>
                            <m:naryPr>
                              <m:chr m:val="∑"/>
                              <m:ctrlPr>
                                <a:rPr lang="en-US" altLang="ko-KR" sz="2100" b="0" i="1" smtClean="0">
                                  <a:latin typeface="Cambria Math" panose="02040503050406030204" pitchFamily="18" charset="0"/>
                                  <a:cs typeface="Arial"/>
                                </a:rPr>
                              </m:ctrlPr>
                            </m:naryPr>
                            <m:sub>
                              <m:r>
                                <m:rPr>
                                  <m:brk m:alnAt="23"/>
                                </m:rPr>
                                <a:rPr lang="en-US" altLang="ko-KR" sz="2100" b="0" i="1" smtClean="0">
                                  <a:latin typeface="Cambria Math" panose="02040503050406030204" pitchFamily="18" charset="0"/>
                                  <a:cs typeface="Arial"/>
                                </a:rPr>
                                <m:t>𝑘</m:t>
                              </m:r>
                              <m:r>
                                <a:rPr lang="en-US" altLang="ko-KR" sz="2100" b="0" i="1" smtClean="0">
                                  <a:latin typeface="Cambria Math" panose="02040503050406030204" pitchFamily="18" charset="0"/>
                                  <a:cs typeface="Arial"/>
                                </a:rPr>
                                <m:t>=0</m:t>
                              </m:r>
                            </m:sub>
                            <m:sup>
                              <m:r>
                                <a:rPr lang="en-US" altLang="ko-KR" sz="2100" i="1">
                                  <a:latin typeface="Cambria Math" panose="02040503050406030204" pitchFamily="18" charset="0"/>
                                  <a:ea typeface="Cambria Math" panose="02040503050406030204" pitchFamily="18" charset="0"/>
                                  <a:cs typeface="Arial"/>
                                </a:rPr>
                                <m:t>∞</m:t>
                              </m:r>
                            </m:sup>
                            <m:e>
                              <m:sSup>
                                <m:sSupPr>
                                  <m:ctrlPr>
                                    <a:rPr lang="en-US" altLang="ko-KR" sz="2100" b="0" i="1" smtClean="0">
                                      <a:latin typeface="Cambria Math" panose="02040503050406030204" pitchFamily="18" charset="0"/>
                                      <a:cs typeface="Arial"/>
                                    </a:rPr>
                                  </m:ctrlPr>
                                </m:sSupPr>
                                <m:e>
                                  <m:r>
                                    <a:rPr lang="en-US" altLang="ko-KR" sz="2100" b="0" i="1" smtClean="0">
                                      <a:latin typeface="Cambria Math" panose="02040503050406030204" pitchFamily="18" charset="0"/>
                                      <a:cs typeface="Arial"/>
                                    </a:rPr>
                                    <m:t>𝛾</m:t>
                                  </m:r>
                                </m:e>
                                <m:sup>
                                  <m:r>
                                    <a:rPr lang="en-US" altLang="ko-KR" sz="2100" b="0" i="1" smtClean="0">
                                      <a:latin typeface="Cambria Math" panose="02040503050406030204" pitchFamily="18" charset="0"/>
                                      <a:cs typeface="Arial"/>
                                    </a:rPr>
                                    <m:t>𝑘</m:t>
                                  </m:r>
                                </m:sup>
                              </m:sSup>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𝑟</m:t>
                                  </m:r>
                                </m:e>
                                <m:sub>
                                  <m:r>
                                    <a:rPr lang="en-US" altLang="ko-KR" sz="2100" b="0" i="1" smtClean="0">
                                      <a:latin typeface="Cambria Math" panose="02040503050406030204" pitchFamily="18" charset="0"/>
                                      <a:cs typeface="Arial"/>
                                    </a:rPr>
                                    <m:t>𝑡</m:t>
                                  </m:r>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𝑘</m:t>
                                  </m:r>
                                </m:sub>
                              </m:sSub>
                              <m:r>
                                <a:rPr lang="en-US" altLang="ko-KR" sz="2100" b="0" i="1" smtClean="0">
                                  <a:latin typeface="Cambria Math" panose="02040503050406030204" pitchFamily="18" charset="0"/>
                                  <a:cs typeface="Arial"/>
                                </a:rPr>
                                <m:t>|</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𝑆</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𝑠</m:t>
                              </m:r>
                            </m:e>
                          </m:nary>
                          <m:r>
                            <a:rPr lang="en-US" altLang="ko-KR" sz="2100" b="0" i="1" smtClean="0">
                              <a:latin typeface="Cambria Math" panose="02040503050406030204" pitchFamily="18" charset="0"/>
                              <a:cs typeface="Arial"/>
                            </a:rPr>
                            <m:t>, </m:t>
                          </m:r>
                          <m:sSub>
                            <m:sSubPr>
                              <m:ctrlPr>
                                <a:rPr lang="en-US" altLang="ko-KR" sz="2100" b="0" i="1" smtClean="0">
                                  <a:latin typeface="Cambria Math" panose="02040503050406030204" pitchFamily="18" charset="0"/>
                                  <a:cs typeface="Arial"/>
                                </a:rPr>
                              </m:ctrlPr>
                            </m:sSubPr>
                            <m:e>
                              <m:r>
                                <a:rPr lang="en-US" altLang="ko-KR" sz="2100" b="0" i="1" smtClean="0">
                                  <a:latin typeface="Cambria Math" panose="02040503050406030204" pitchFamily="18" charset="0"/>
                                  <a:cs typeface="Arial"/>
                                </a:rPr>
                                <m:t>𝑎</m:t>
                              </m:r>
                            </m:e>
                            <m:sub>
                              <m:r>
                                <a:rPr lang="en-US" altLang="ko-KR" sz="2100" b="0" i="1" smtClean="0">
                                  <a:latin typeface="Cambria Math" panose="02040503050406030204" pitchFamily="18" charset="0"/>
                                  <a:cs typeface="Arial"/>
                                </a:rPr>
                                <m:t>𝑡</m:t>
                              </m:r>
                            </m:sub>
                          </m:sSub>
                          <m:r>
                            <a:rPr lang="en-US" altLang="ko-KR" sz="2100" b="0" i="1" smtClean="0">
                              <a:latin typeface="Cambria Math" panose="02040503050406030204" pitchFamily="18" charset="0"/>
                              <a:cs typeface="Arial"/>
                            </a:rPr>
                            <m:t>=</m:t>
                          </m:r>
                          <m:r>
                            <a:rPr lang="en-US" altLang="ko-KR" sz="2100" b="0" i="1" smtClean="0">
                              <a:latin typeface="Cambria Math" panose="02040503050406030204" pitchFamily="18" charset="0"/>
                              <a:cs typeface="Arial"/>
                            </a:rPr>
                            <m:t>𝑎</m:t>
                          </m:r>
                        </m:e>
                      </m:d>
                    </m:oMath>
                  </m:oMathPara>
                </a14:m>
                <a:endParaRPr lang="en-US" altLang="ko-KR" sz="2100" b="0">
                  <a:latin typeface="Arial"/>
                  <a:cs typeface="Arial"/>
                </a:endParaRPr>
              </a:p>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endParaRPr lang="en-US" altLang="ko-KR" sz="2100" b="0">
                  <a:latin typeface="Arial"/>
                  <a:cs typeface="Arial"/>
                </a:endParaRPr>
              </a:p>
              <a:p>
                <a:pPr marL="12065">
                  <a:spcBef>
                    <a:spcPts val="910"/>
                  </a:spcBef>
                  <a:tabLst>
                    <a:tab pos="335280" algn="l"/>
                    <a:tab pos="335915" algn="l"/>
                  </a:tabLst>
                  <a:defRPr/>
                </a:pPr>
                <a:r>
                  <a:rPr lang="en-US" altLang="ko-KR" sz="2100">
                    <a:latin typeface="Arial"/>
                    <a:cs typeface="Arial"/>
                  </a:rPr>
                  <a:t>-expected return of starting at state </a:t>
                </a:r>
                <a14:m>
                  <m:oMath xmlns:m="http://schemas.openxmlformats.org/officeDocument/2006/math">
                    <m:r>
                      <a:rPr lang="en-US" altLang="ko-KR" sz="2100" b="0" i="1" smtClean="0">
                        <a:latin typeface="Cambria Math" panose="02040503050406030204" pitchFamily="18" charset="0"/>
                        <a:cs typeface="Arial"/>
                      </a:rPr>
                      <m:t>𝑠</m:t>
                    </m:r>
                  </m:oMath>
                </a14:m>
                <a:r>
                  <a:rPr lang="en-US" altLang="ko-KR" sz="2100">
                    <a:latin typeface="Arial"/>
                    <a:cs typeface="Arial"/>
                  </a:rPr>
                  <a:t>, taking action </a:t>
                </a:r>
                <a14:m>
                  <m:oMath xmlns:m="http://schemas.openxmlformats.org/officeDocument/2006/math">
                    <m:r>
                      <a:rPr lang="en-US" altLang="ko-KR" sz="2100" b="0" i="1" smtClean="0">
                        <a:latin typeface="Cambria Math" panose="02040503050406030204" pitchFamily="18" charset="0"/>
                        <a:cs typeface="Arial"/>
                      </a:rPr>
                      <m:t>𝑎</m:t>
                    </m:r>
                  </m:oMath>
                </a14:m>
                <a:r>
                  <a:rPr lang="en-US" altLang="ko-KR" sz="2100">
                    <a:latin typeface="Arial"/>
                    <a:cs typeface="Arial"/>
                  </a:rPr>
                  <a:t>, and then following policy </a:t>
                </a:r>
                <a14:m>
                  <m:oMath xmlns:m="http://schemas.openxmlformats.org/officeDocument/2006/math">
                    <m:r>
                      <a:rPr lang="en-US" altLang="ko-KR" sz="2100" b="0" i="1" smtClean="0">
                        <a:latin typeface="Cambria Math" panose="02040503050406030204" pitchFamily="18" charset="0"/>
                        <a:cs typeface="Arial"/>
                      </a:rPr>
                      <m:t>𝜋</m:t>
                    </m:r>
                  </m:oMath>
                </a14:m>
                <a:r>
                  <a:rPr lang="en-US" altLang="ko-KR" sz="2100">
                    <a:latin typeface="Arial"/>
                    <a:cs typeface="Arial"/>
                  </a:rPr>
                  <a:t>. </a:t>
                </a:r>
                <a:r>
                  <a:rPr lang="en-US" altLang="ko-KR" sz="2100" b="1">
                    <a:latin typeface="Arial"/>
                    <a:cs typeface="Arial"/>
                  </a:rPr>
                  <a:t>How good it is for the agent to take a certain action in a certain state?</a:t>
                </a:r>
              </a:p>
            </p:txBody>
          </p:sp>
        </mc:Choice>
        <mc:Fallback>
          <p:sp>
            <p:nvSpPr>
              <p:cNvPr id="4" name="object 4"/>
              <p:cNvSpPr txBox="1">
                <a:spLocks noRot="1" noChangeAspect="1" noMove="1" noResize="1" noEditPoints="1" noAdjustHandles="1" noChangeArrowheads="1" noChangeShapeType="1" noTextEdit="1"/>
              </p:cNvSpPr>
              <p:nvPr/>
            </p:nvSpPr>
            <p:spPr>
              <a:xfrm>
                <a:off x="254502" y="963907"/>
                <a:ext cx="12098607" cy="8026043"/>
              </a:xfrm>
              <a:prstGeom prst="rect">
                <a:avLst/>
              </a:prstGeom>
              <a:blipFill>
                <a:blip r:embed="rId3"/>
                <a:stretch>
                  <a:fillRect l="-1462" r="-504" b="-1063"/>
                </a:stretch>
              </a:blipFill>
            </p:spPr>
            <p:txBody>
              <a:bodyPr/>
              <a:lstStyle/>
              <a:p>
                <a:r>
                  <a:rPr lang="ko-KR" altLang="en-US">
                    <a:noFill/>
                  </a:rPr>
                  <a:t> </a:t>
                </a:r>
              </a:p>
            </p:txBody>
          </p:sp>
        </mc:Fallback>
      </mc:AlternateContent>
      <p:sp>
        <p:nvSpPr>
          <p:cNvPr id="3" name="직사각형 2">
            <a:extLst>
              <a:ext uri="{FF2B5EF4-FFF2-40B4-BE49-F238E27FC236}">
                <a16:creationId xmlns:a16="http://schemas.microsoft.com/office/drawing/2014/main" id="{3D0D34C8-D630-6344-1E2C-8FD7357D5D25}"/>
              </a:ext>
            </a:extLst>
          </p:cNvPr>
          <p:cNvSpPr/>
          <p:nvPr/>
        </p:nvSpPr>
        <p:spPr>
          <a:xfrm>
            <a:off x="5969000" y="5105400"/>
            <a:ext cx="838200" cy="457200"/>
          </a:xfrm>
          <a:prstGeom prst="rect">
            <a:avLst/>
          </a:prstGeom>
          <a:noFill/>
          <a:ln w="28575" cap="flat" cmpd="sng" algn="ctr">
            <a:solidFill>
              <a:srgbClr val="FF0000"/>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FD9ED7F9-F22D-FDF2-AC6C-5398FB1C19BD}"/>
              </a:ext>
            </a:extLst>
          </p:cNvPr>
          <p:cNvSpPr/>
          <p:nvPr/>
        </p:nvSpPr>
        <p:spPr>
          <a:xfrm>
            <a:off x="3378200" y="3429000"/>
            <a:ext cx="838200" cy="457200"/>
          </a:xfrm>
          <a:prstGeom prst="rect">
            <a:avLst/>
          </a:prstGeom>
          <a:noFill/>
          <a:ln w="28575" cap="flat" cmpd="sng" algn="ctr">
            <a:solidFill>
              <a:srgbClr val="FF0000"/>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D80193D-0B1F-11EE-4D25-08F232CC4888}"/>
                  </a:ext>
                </a:extLst>
              </p:cNvPr>
              <p:cNvSpPr txBox="1"/>
              <p:nvPr/>
            </p:nvSpPr>
            <p:spPr>
              <a:xfrm>
                <a:off x="10589998" y="3088501"/>
                <a:ext cx="1852880" cy="276999"/>
              </a:xfrm>
              <a:prstGeom prst="rect">
                <a:avLst/>
              </a:prstGeom>
              <a:noFill/>
            </p:spPr>
            <p:txBody>
              <a:bodyPr wrap="none" lIns="0" tIns="0" rIns="0" bIns="0" rtlCol="0">
                <a:spAutoFit/>
              </a:bodyPr>
              <a:lstStyle/>
              <a:p>
                <a:r>
                  <a:rPr lang="en-US" altLang="ko-KR" b="0"/>
                  <a:t>*</a:t>
                </a:r>
                <a14:m>
                  <m:oMath xmlns:m="http://schemas.openxmlformats.org/officeDocument/2006/math">
                    <m:r>
                      <a:rPr lang="en-US" altLang="ko-KR" b="0" i="1" smtClean="0">
                        <a:latin typeface="Cambria Math" panose="02040503050406030204" pitchFamily="18" charset="0"/>
                      </a:rPr>
                      <m:t>𝛾</m:t>
                    </m:r>
                  </m:oMath>
                </a14:m>
                <a:r>
                  <a:rPr lang="en-US" altLang="ko-KR"/>
                  <a:t>=discount factor</a:t>
                </a:r>
                <a:endParaRPr lang="ko-KR" altLang="en-US"/>
              </a:p>
            </p:txBody>
          </p:sp>
        </mc:Choice>
        <mc:Fallback>
          <p:sp>
            <p:nvSpPr>
              <p:cNvPr id="6" name="TextBox 5">
                <a:extLst>
                  <a:ext uri="{FF2B5EF4-FFF2-40B4-BE49-F238E27FC236}">
                    <a16:creationId xmlns:a16="http://schemas.microsoft.com/office/drawing/2014/main" id="{8D80193D-0B1F-11EE-4D25-08F232CC4888}"/>
                  </a:ext>
                </a:extLst>
              </p:cNvPr>
              <p:cNvSpPr txBox="1">
                <a:spLocks noRot="1" noChangeAspect="1" noMove="1" noResize="1" noEditPoints="1" noAdjustHandles="1" noChangeArrowheads="1" noChangeShapeType="1" noTextEdit="1"/>
              </p:cNvSpPr>
              <p:nvPr/>
            </p:nvSpPr>
            <p:spPr>
              <a:xfrm>
                <a:off x="10589998" y="3088501"/>
                <a:ext cx="1852880" cy="276999"/>
              </a:xfrm>
              <a:prstGeom prst="rect">
                <a:avLst/>
              </a:prstGeom>
              <a:blipFill>
                <a:blip r:embed="rId4"/>
                <a:stretch>
                  <a:fillRect l="-7566" t="-28889" r="-7566" b="-5111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9045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4" name="object 4"/>
          <p:cNvSpPr txBox="1"/>
          <p:nvPr/>
        </p:nvSpPr>
        <p:spPr>
          <a:xfrm>
            <a:off x="254502" y="963907"/>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State-value function with Action-value function</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03795637-45B3-9761-3EF5-BE5FA8C52998}"/>
                  </a:ext>
                </a:extLst>
              </p:cNvPr>
              <p:cNvSpPr txBox="1"/>
              <p:nvPr/>
            </p:nvSpPr>
            <p:spPr>
              <a:xfrm>
                <a:off x="4710112" y="1462762"/>
                <a:ext cx="3584575" cy="8764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𝑉</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p>
                      </m:sSup>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d>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nary>
                        <m:naryPr>
                          <m:chr m:val="∑"/>
                          <m:supHide m:val="on"/>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naryPr>
                        <m:sub>
                          <m:r>
                            <m:rPr>
                              <m:brk m:alnAt="7"/>
                            </m:r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𝐴</m:t>
                          </m:r>
                        </m:sub>
                        <m:sup/>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d>
                          <m:sSub>
                            <m:sSub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𝑞</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b>
                          </m:s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e>
                      </m:nary>
                    </m:oMath>
                  </m:oMathPara>
                </a14:m>
                <a:endParaRPr lang="ko-KR" altLang="en-US"/>
              </a:p>
            </p:txBody>
          </p:sp>
        </mc:Choice>
        <mc:Fallback>
          <p:sp>
            <p:nvSpPr>
              <p:cNvPr id="12" name="TextBox 11">
                <a:extLst>
                  <a:ext uri="{FF2B5EF4-FFF2-40B4-BE49-F238E27FC236}">
                    <a16:creationId xmlns:a16="http://schemas.microsoft.com/office/drawing/2014/main" id="{03795637-45B3-9761-3EF5-BE5FA8C52998}"/>
                  </a:ext>
                </a:extLst>
              </p:cNvPr>
              <p:cNvSpPr txBox="1">
                <a:spLocks noRot="1" noChangeAspect="1" noMove="1" noResize="1" noEditPoints="1" noAdjustHandles="1" noChangeArrowheads="1" noChangeShapeType="1" noTextEdit="1"/>
              </p:cNvSpPr>
              <p:nvPr/>
            </p:nvSpPr>
            <p:spPr>
              <a:xfrm>
                <a:off x="4710112" y="1462762"/>
                <a:ext cx="3584575" cy="876458"/>
              </a:xfrm>
              <a:prstGeom prst="rect">
                <a:avLst/>
              </a:prstGeom>
              <a:blipFill>
                <a:blip r:embed="rId3"/>
                <a:stretch>
                  <a:fillRect/>
                </a:stretch>
              </a:blipFill>
            </p:spPr>
            <p:txBody>
              <a:bodyPr/>
              <a:lstStyle/>
              <a:p>
                <a:r>
                  <a:rPr lang="ko-KR" altLang="en-US">
                    <a:noFill/>
                  </a:rPr>
                  <a:t> </a:t>
                </a:r>
              </a:p>
            </p:txBody>
          </p:sp>
        </mc:Fallback>
      </mc:AlternateContent>
      <p:sp>
        <p:nvSpPr>
          <p:cNvPr id="13" name="object 4">
            <a:extLst>
              <a:ext uri="{FF2B5EF4-FFF2-40B4-BE49-F238E27FC236}">
                <a16:creationId xmlns:a16="http://schemas.microsoft.com/office/drawing/2014/main" id="{C37D21AB-1115-87AD-0624-4F4531B71E03}"/>
              </a:ext>
            </a:extLst>
          </p:cNvPr>
          <p:cNvSpPr txBox="1"/>
          <p:nvPr/>
        </p:nvSpPr>
        <p:spPr>
          <a:xfrm>
            <a:off x="254501" y="2364620"/>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Action-value function with State-value function</a:t>
            </a: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F109EA9A-B878-B917-9F53-8494A6575E59}"/>
                  </a:ext>
                </a:extLst>
              </p:cNvPr>
              <p:cNvSpPr txBox="1"/>
              <p:nvPr/>
            </p:nvSpPr>
            <p:spPr>
              <a:xfrm>
                <a:off x="4272754" y="3063777"/>
                <a:ext cx="4459289" cy="8769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𝑞</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p>
                      </m:sSup>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d>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bSup>
                        <m:sSub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𝑅</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sub>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sup>
                      </m:sSub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𝛾</m:t>
                      </m:r>
                      <m:nary>
                        <m:naryPr>
                          <m:chr m:val="∑"/>
                          <m:supHide m:val="on"/>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naryPr>
                        <m:sub>
                          <m:r>
                            <m:rPr>
                              <m:brk m:alnAt="7"/>
                            </m:r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𝑆</m:t>
                          </m:r>
                        </m:sub>
                        <m:sup/>
                        <m:e>
                          <m:sSubSup>
                            <m:sSub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𝑃𝑟</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sub>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sup>
                          </m:sSubSup>
                          <m:sSub>
                            <m:sSub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𝑉</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b>
                          </m:s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e>
                      </m:nary>
                    </m:oMath>
                  </m:oMathPara>
                </a14:m>
                <a:endParaRPr lang="ko-KR" altLang="en-US"/>
              </a:p>
            </p:txBody>
          </p:sp>
        </mc:Choice>
        <mc:Fallback>
          <p:sp>
            <p:nvSpPr>
              <p:cNvPr id="14" name="TextBox 13">
                <a:extLst>
                  <a:ext uri="{FF2B5EF4-FFF2-40B4-BE49-F238E27FC236}">
                    <a16:creationId xmlns:a16="http://schemas.microsoft.com/office/drawing/2014/main" id="{F109EA9A-B878-B917-9F53-8494A6575E59}"/>
                  </a:ext>
                </a:extLst>
              </p:cNvPr>
              <p:cNvSpPr txBox="1">
                <a:spLocks noRot="1" noChangeAspect="1" noMove="1" noResize="1" noEditPoints="1" noAdjustHandles="1" noChangeArrowheads="1" noChangeShapeType="1" noTextEdit="1"/>
              </p:cNvSpPr>
              <p:nvPr/>
            </p:nvSpPr>
            <p:spPr>
              <a:xfrm>
                <a:off x="4272754" y="3063777"/>
                <a:ext cx="4459289" cy="876907"/>
              </a:xfrm>
              <a:prstGeom prst="rect">
                <a:avLst/>
              </a:prstGeom>
              <a:blipFill>
                <a:blip r:embed="rId4"/>
                <a:stretch>
                  <a:fillRect/>
                </a:stretch>
              </a:blipFill>
            </p:spPr>
            <p:txBody>
              <a:bodyPr/>
              <a:lstStyle/>
              <a:p>
                <a:r>
                  <a:rPr lang="ko-KR" altLang="en-US">
                    <a:noFill/>
                  </a:rPr>
                  <a:t> </a:t>
                </a:r>
              </a:p>
            </p:txBody>
          </p:sp>
        </mc:Fallback>
      </mc:AlternateContent>
      <p:sp>
        <p:nvSpPr>
          <p:cNvPr id="15" name="object 4">
            <a:extLst>
              <a:ext uri="{FF2B5EF4-FFF2-40B4-BE49-F238E27FC236}">
                <a16:creationId xmlns:a16="http://schemas.microsoft.com/office/drawing/2014/main" id="{806F837C-08A5-6155-6C41-4C8EA4414287}"/>
              </a:ext>
            </a:extLst>
          </p:cNvPr>
          <p:cNvSpPr txBox="1"/>
          <p:nvPr/>
        </p:nvSpPr>
        <p:spPr>
          <a:xfrm>
            <a:off x="254501" y="4201808"/>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Bellman Expectation equation</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77093803-3C31-E70D-0FC0-9B57FE69A47E}"/>
                  </a:ext>
                </a:extLst>
              </p:cNvPr>
              <p:cNvSpPr txBox="1"/>
              <p:nvPr/>
            </p:nvSpPr>
            <p:spPr>
              <a:xfrm>
                <a:off x="666205" y="5106239"/>
                <a:ext cx="5870132" cy="99475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e>
                      </m:d>
                      <m:r>
                        <a:rPr lang="en-US" altLang="ko-KR" sz="2400" b="0" i="1" smtClean="0">
                          <a:latin typeface="Cambria Math" panose="02040503050406030204" pitchFamily="18" charset="0"/>
                        </a:rPr>
                        <m:t>=</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𝐴</m:t>
                          </m:r>
                        </m:sub>
                        <m:sup/>
                        <m:e>
                          <m:r>
                            <a:rPr lang="en-US" altLang="ko-KR" sz="2400" b="0" i="1" smtClean="0">
                              <a:latin typeface="Cambria Math" panose="02040503050406030204" pitchFamily="18" charset="0"/>
                            </a:rPr>
                            <m:t>𝜋</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𝑎</m:t>
                              </m:r>
                            </m:e>
                            <m:e>
                              <m:r>
                                <a:rPr lang="en-US" altLang="ko-KR" sz="2400" b="0" i="1" smtClean="0">
                                  <a:latin typeface="Cambria Math" panose="02040503050406030204" pitchFamily="18" charset="0"/>
                                </a:rPr>
                                <m:t>𝑠</m:t>
                              </m:r>
                            </m:e>
                          </m:d>
                          <m:d>
                            <m:dPr>
                              <m:ctrlPr>
                                <a:rPr lang="en-US" altLang="ko-KR" sz="2400" b="0" i="1" smtClean="0">
                                  <a:latin typeface="Cambria Math" panose="02040503050406030204" pitchFamily="18" charset="0"/>
                                </a:rPr>
                              </m:ctrlPr>
                            </m:dPr>
                            <m:e>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𝑠</m:t>
                                  </m:r>
                                </m:sub>
                                <m:sup>
                                  <m:r>
                                    <a:rPr lang="en-US" altLang="ko-KR" sz="2400" b="0" i="1" smtClean="0">
                                      <a:latin typeface="Cambria Math" panose="02040503050406030204" pitchFamily="18" charset="0"/>
                                    </a:rPr>
                                    <m:t>𝑎</m:t>
                                  </m:r>
                                </m:sup>
                              </m:sSub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nary>
                                <m:naryPr>
                                  <m:chr m:val="∑"/>
                                  <m:supHide m:val="on"/>
                                  <m:ctrlPr>
                                    <a:rPr lang="en-US" altLang="ko-KR" sz="2400" b="0" i="1" smtClean="0">
                                      <a:latin typeface="Cambria Math" panose="02040503050406030204" pitchFamily="18" charset="0"/>
                                    </a:rPr>
                                  </m:ctrlPr>
                                </m:naryPr>
                                <m:sub>
                                  <m:sSup>
                                    <m:sSupPr>
                                      <m:ctrlPr>
                                        <a:rPr lang="en-US" altLang="ko-KR" sz="2400" b="0" i="1" smtClean="0">
                                          <a:latin typeface="Cambria Math" panose="02040503050406030204" pitchFamily="18" charset="0"/>
                                        </a:rPr>
                                      </m:ctrlPr>
                                    </m:sSupPr>
                                    <m:e>
                                      <m:r>
                                        <m:rPr>
                                          <m:brk m:alnAt="7"/>
                                        </m:rP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𝑆</m:t>
                                  </m:r>
                                </m:sub>
                                <m:sup/>
                                <m:e>
                                  <m:r>
                                    <a:rPr lang="en-US" altLang="ko-KR" sz="2400" b="0" i="1" smtClean="0">
                                      <a:latin typeface="Cambria Math" panose="02040503050406030204" pitchFamily="18" charset="0"/>
                                    </a:rPr>
                                    <m:t>𝑃</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𝑟</m:t>
                                      </m:r>
                                    </m:e>
                                    <m:sub>
                                      <m:r>
                                        <a:rPr lang="en-US" altLang="ko-KR" sz="2400" b="0" i="1" smtClean="0">
                                          <a:latin typeface="Cambria Math" panose="02040503050406030204" pitchFamily="18" charset="0"/>
                                        </a:rPr>
                                        <m:t>𝑠</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sub>
                                    <m:sup>
                                      <m:r>
                                        <a:rPr lang="en-US" altLang="ko-KR" sz="2400" b="0" i="1" smtClean="0">
                                          <a:latin typeface="Cambria Math" panose="02040503050406030204" pitchFamily="18" charset="0"/>
                                        </a:rPr>
                                        <m:t>𝑎</m:t>
                                      </m:r>
                                    </m:sup>
                                  </m:sSubSup>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d>
                                    <m:dPr>
                                      <m:ctrlPr>
                                        <a:rPr lang="en-US" altLang="ko-KR" sz="2400" b="0" i="1" smtClean="0">
                                          <a:latin typeface="Cambria Math" panose="02040503050406030204" pitchFamily="18" charset="0"/>
                                        </a:rPr>
                                      </m:ctrlPr>
                                    </m:dPr>
                                    <m:e>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e>
                                  </m:d>
                                </m:e>
                              </m:nary>
                            </m:e>
                          </m:d>
                        </m:e>
                      </m:nary>
                    </m:oMath>
                  </m:oMathPara>
                </a14:m>
                <a:endParaRPr lang="ko-KR" altLang="en-US" sz="2400"/>
              </a:p>
            </p:txBody>
          </p:sp>
        </mc:Choice>
        <mc:Fallback>
          <p:sp>
            <p:nvSpPr>
              <p:cNvPr id="17" name="TextBox 16">
                <a:extLst>
                  <a:ext uri="{FF2B5EF4-FFF2-40B4-BE49-F238E27FC236}">
                    <a16:creationId xmlns:a16="http://schemas.microsoft.com/office/drawing/2014/main" id="{77093803-3C31-E70D-0FC0-9B57FE69A47E}"/>
                  </a:ext>
                </a:extLst>
              </p:cNvPr>
              <p:cNvSpPr txBox="1">
                <a:spLocks noRot="1" noChangeAspect="1" noMove="1" noResize="1" noEditPoints="1" noAdjustHandles="1" noChangeArrowheads="1" noChangeShapeType="1" noTextEdit="1"/>
              </p:cNvSpPr>
              <p:nvPr/>
            </p:nvSpPr>
            <p:spPr>
              <a:xfrm>
                <a:off x="666205" y="5106239"/>
                <a:ext cx="5870132" cy="994759"/>
              </a:xfrm>
              <a:prstGeom prst="rect">
                <a:avLst/>
              </a:prstGeom>
              <a:blipFill>
                <a:blip r:embed="rId5"/>
                <a:stretch>
                  <a:fillRect/>
                </a:stretch>
              </a:blipFill>
            </p:spPr>
            <p:txBody>
              <a:bodyPr/>
              <a:lstStyle/>
              <a:p>
                <a:r>
                  <a:rPr lang="ko-KR" altLang="en-US">
                    <a:noFill/>
                  </a:rPr>
                  <a:t> </a:t>
                </a:r>
              </a:p>
            </p:txBody>
          </p:sp>
        </mc:Fallback>
      </mc:AlternateContent>
      <p:sp>
        <p:nvSpPr>
          <p:cNvPr id="18" name="object 4">
            <a:extLst>
              <a:ext uri="{FF2B5EF4-FFF2-40B4-BE49-F238E27FC236}">
                <a16:creationId xmlns:a16="http://schemas.microsoft.com/office/drawing/2014/main" id="{8AFD8495-4DC0-5245-1515-1E441528F6E0}"/>
              </a:ext>
            </a:extLst>
          </p:cNvPr>
          <p:cNvSpPr txBox="1"/>
          <p:nvPr/>
        </p:nvSpPr>
        <p:spPr>
          <a:xfrm>
            <a:off x="254501" y="6577260"/>
            <a:ext cx="12098607" cy="498855"/>
          </a:xfrm>
          <a:prstGeom prst="rect">
            <a:avLst/>
          </a:prstGeom>
        </p:spPr>
        <p:txBody>
          <a:bodyPr vert="horz" wrap="square" lIns="0" tIns="128270" rIns="0" bIns="0" rtlCol="0">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lang="en-US" altLang="ko-KR" sz="2400" b="1">
                <a:latin typeface="Arial"/>
                <a:cs typeface="Arial"/>
              </a:rPr>
              <a:t>Bellman Optimality equation</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72168628-D574-9E9C-71D6-ADA723719A50}"/>
                  </a:ext>
                </a:extLst>
              </p:cNvPr>
              <p:cNvSpPr txBox="1"/>
              <p:nvPr/>
            </p:nvSpPr>
            <p:spPr>
              <a:xfrm>
                <a:off x="7039474" y="5125924"/>
                <a:ext cx="5870131" cy="8872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𝑞</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p>
                      </m:sSup>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d>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bSup>
                        <m:sSub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𝑅</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sub>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sup>
                      </m:sSub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𝛾</m:t>
                      </m:r>
                      <m:nary>
                        <m:naryPr>
                          <m:chr m:val="∑"/>
                          <m:supHide m:val="on"/>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naryPr>
                        <m:sub>
                          <m:r>
                            <m:rPr>
                              <m:brk m:alnAt="7"/>
                            </m:r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𝑆</m:t>
                          </m:r>
                        </m:sub>
                        <m:sup/>
                        <m:e>
                          <m:sSubSup>
                            <m:sSub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𝑃𝑟</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sub>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sup>
                          </m:sSubSup>
                          <m:nary>
                            <m:naryPr>
                              <m:chr m:val="∑"/>
                              <m:supHide m:val="on"/>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naryPr>
                            <m:sub>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m:rPr>
                                      <m:brk m:alnAt="7"/>
                                    </m:r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𝐴</m:t>
                              </m:r>
                            </m:sub>
                            <m:sup/>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e>
                                <m:e>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e>
                              </m:d>
                              <m:sSub>
                                <m:sSub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𝑞</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b>
                              </m:s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e>
                          </m:nary>
                        </m:e>
                      </m:nary>
                    </m:oMath>
                  </m:oMathPara>
                </a14:m>
                <a:endParaRPr lang="ko-KR" altLang="en-US"/>
              </a:p>
            </p:txBody>
          </p:sp>
        </mc:Choice>
        <mc:Fallback>
          <p:sp>
            <p:nvSpPr>
              <p:cNvPr id="19" name="TextBox 18">
                <a:extLst>
                  <a:ext uri="{FF2B5EF4-FFF2-40B4-BE49-F238E27FC236}">
                    <a16:creationId xmlns:a16="http://schemas.microsoft.com/office/drawing/2014/main" id="{72168628-D574-9E9C-71D6-ADA723719A50}"/>
                  </a:ext>
                </a:extLst>
              </p:cNvPr>
              <p:cNvSpPr txBox="1">
                <a:spLocks noRot="1" noChangeAspect="1" noMove="1" noResize="1" noEditPoints="1" noAdjustHandles="1" noChangeArrowheads="1" noChangeShapeType="1" noTextEdit="1"/>
              </p:cNvSpPr>
              <p:nvPr/>
            </p:nvSpPr>
            <p:spPr>
              <a:xfrm>
                <a:off x="7039474" y="5125924"/>
                <a:ext cx="5870131" cy="887294"/>
              </a:xfrm>
              <a:prstGeom prst="rect">
                <a:avLst/>
              </a:prstGeom>
              <a:blipFill>
                <a:blip r:embed="rId6"/>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8D771161-8511-3248-1CEB-5228C822286B}"/>
                  </a:ext>
                </a:extLst>
              </p:cNvPr>
              <p:cNvSpPr txBox="1"/>
              <p:nvPr/>
            </p:nvSpPr>
            <p:spPr>
              <a:xfrm>
                <a:off x="691605" y="7413931"/>
                <a:ext cx="5087867" cy="98232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e>
                      </m:d>
                      <m:r>
                        <a:rPr lang="en-US" altLang="ko-KR" sz="2400" b="0" i="1" smtClean="0">
                          <a:latin typeface="Cambria Math" panose="02040503050406030204" pitchFamily="18" charset="0"/>
                        </a:rPr>
                        <m:t>=</m:t>
                      </m:r>
                      <m:func>
                        <m:funcPr>
                          <m:ctrlPr>
                            <a:rPr lang="en-US" altLang="ko-KR" sz="2400" b="0" i="1" smtClean="0">
                              <a:latin typeface="Cambria Math" panose="02040503050406030204" pitchFamily="18" charset="0"/>
                            </a:rPr>
                          </m:ctrlPr>
                        </m:funcPr>
                        <m:fName>
                          <m:limLow>
                            <m:limLowPr>
                              <m:ctrlPr>
                                <a:rPr lang="en-US" altLang="ko-KR" sz="2400" b="0" i="1" smtClean="0">
                                  <a:latin typeface="Cambria Math" panose="02040503050406030204" pitchFamily="18" charset="0"/>
                                </a:rPr>
                              </m:ctrlPr>
                            </m:limLowPr>
                            <m:e>
                              <m:r>
                                <m:rPr>
                                  <m:sty m:val="p"/>
                                </m:rPr>
                                <a:rPr lang="en-US" altLang="ko-KR" sz="2400" b="0" i="0" smtClean="0">
                                  <a:latin typeface="Cambria Math" panose="02040503050406030204" pitchFamily="18" charset="0"/>
                                </a:rPr>
                                <m:t>max</m:t>
                              </m:r>
                            </m:e>
                            <m:lim>
                              <m:r>
                                <a:rPr lang="en-US" altLang="ko-KR" sz="2400" b="0" i="1" smtClean="0">
                                  <a:latin typeface="Cambria Math" panose="02040503050406030204" pitchFamily="18" charset="0"/>
                                </a:rPr>
                                <m:t>𝜋</m:t>
                              </m:r>
                            </m:lim>
                          </m:limLow>
                        </m:fName>
                        <m:e>
                          <m:d>
                            <m:dPr>
                              <m:ctrlPr>
                                <a:rPr lang="en-US" altLang="ko-KR" sz="2400" b="0" i="1" smtClean="0">
                                  <a:latin typeface="Cambria Math" panose="02040503050406030204" pitchFamily="18" charset="0"/>
                                </a:rPr>
                              </m:ctrlPr>
                            </m:dPr>
                            <m:e>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𝑠</m:t>
                                  </m:r>
                                </m:sub>
                                <m:sup>
                                  <m:r>
                                    <a:rPr lang="en-US" altLang="ko-KR" sz="2400" b="0" i="1" smtClean="0">
                                      <a:latin typeface="Cambria Math" panose="02040503050406030204" pitchFamily="18" charset="0"/>
                                    </a:rPr>
                                    <m:t>𝑎</m:t>
                                  </m:r>
                                </m:sup>
                              </m:sSub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𝑆</m:t>
                                  </m:r>
                                </m:sub>
                                <m:sup/>
                                <m:e>
                                  <m:r>
                                    <a:rPr lang="en-US" altLang="ko-KR" sz="2400" b="0" i="1" smtClean="0">
                                      <a:latin typeface="Cambria Math" panose="02040503050406030204" pitchFamily="18" charset="0"/>
                                    </a:rPr>
                                    <m:t>𝑃</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𝑟</m:t>
                                      </m:r>
                                    </m:e>
                                    <m:sub>
                                      <m:r>
                                        <a:rPr lang="en-US" altLang="ko-KR" sz="2400" b="0" i="1" smtClean="0">
                                          <a:latin typeface="Cambria Math" panose="02040503050406030204" pitchFamily="18" charset="0"/>
                                        </a:rPr>
                                        <m:t>𝑠</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sub>
                                    <m:sup>
                                      <m:r>
                                        <a:rPr lang="en-US" altLang="ko-KR" sz="2400" b="0" i="1" smtClean="0">
                                          <a:latin typeface="Cambria Math" panose="02040503050406030204" pitchFamily="18" charset="0"/>
                                        </a:rPr>
                                        <m:t>𝑎</m:t>
                                      </m:r>
                                    </m:sup>
                                  </m:sSubSup>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d>
                                    <m:dPr>
                                      <m:ctrlPr>
                                        <a:rPr lang="en-US" altLang="ko-KR" sz="2400" b="0" i="1" smtClean="0">
                                          <a:latin typeface="Cambria Math" panose="02040503050406030204" pitchFamily="18" charset="0"/>
                                        </a:rPr>
                                      </m:ctrlPr>
                                    </m:dPr>
                                    <m:e>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e>
                                  </m:d>
                                </m:e>
                              </m:nary>
                            </m:e>
                          </m:d>
                        </m:e>
                      </m:func>
                    </m:oMath>
                  </m:oMathPara>
                </a14:m>
                <a:endParaRPr lang="ko-KR" altLang="en-US" sz="2400"/>
              </a:p>
            </p:txBody>
          </p:sp>
        </mc:Choice>
        <mc:Fallback>
          <p:sp>
            <p:nvSpPr>
              <p:cNvPr id="20" name="TextBox 19">
                <a:extLst>
                  <a:ext uri="{FF2B5EF4-FFF2-40B4-BE49-F238E27FC236}">
                    <a16:creationId xmlns:a16="http://schemas.microsoft.com/office/drawing/2014/main" id="{8D771161-8511-3248-1CEB-5228C822286B}"/>
                  </a:ext>
                </a:extLst>
              </p:cNvPr>
              <p:cNvSpPr txBox="1">
                <a:spLocks noRot="1" noChangeAspect="1" noMove="1" noResize="1" noEditPoints="1" noAdjustHandles="1" noChangeArrowheads="1" noChangeShapeType="1" noTextEdit="1"/>
              </p:cNvSpPr>
              <p:nvPr/>
            </p:nvSpPr>
            <p:spPr>
              <a:xfrm>
                <a:off x="691605" y="7413931"/>
                <a:ext cx="5087867" cy="982320"/>
              </a:xfrm>
              <a:prstGeom prst="rect">
                <a:avLst/>
              </a:prstGeom>
              <a:blipFill>
                <a:blip r:embed="rId7"/>
                <a:stretch>
                  <a:fillRect/>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1F70D7CA-41EE-7D75-B549-69CCB378DD4B}"/>
                  </a:ext>
                </a:extLst>
              </p:cNvPr>
              <p:cNvSpPr txBox="1"/>
              <p:nvPr/>
            </p:nvSpPr>
            <p:spPr>
              <a:xfrm>
                <a:off x="6912475" y="7413931"/>
                <a:ext cx="4853531" cy="8769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𝑞</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d>
                        <m:d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d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e>
                      </m:d>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limLow>
                        <m:limLow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limLowPr>
                        <m:e>
                          <m:r>
                            <m:rPr>
                              <m:sty m:val="p"/>
                            </m:rPr>
                            <a:rPr kumimoji="0" lang="en-US" altLang="ko-KR" sz="2100" b="0" i="0"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max</m:t>
                          </m:r>
                        </m:e>
                        <m:lim>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lim>
                      </m:limLow>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bSup>
                        <m:sSub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𝑅</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sub>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sup>
                      </m:sSub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𝛾</m:t>
                      </m:r>
                      <m:nary>
                        <m:naryPr>
                          <m:chr m:val="∑"/>
                          <m:supHide m:val="on"/>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naryPr>
                        <m:sub>
                          <m:r>
                            <m:rPr>
                              <m:brk m:alnAt="7"/>
                            </m:r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𝑆</m:t>
                          </m:r>
                        </m:sub>
                        <m:sup/>
                        <m:e>
                          <m:sSubSup>
                            <m:sSub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𝑃𝑟</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sub>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𝑎</m:t>
                              </m:r>
                            </m:sup>
                          </m:sSubSup>
                          <m:sSub>
                            <m:sSub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b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𝑉</m:t>
                              </m:r>
                            </m:e>
                            <m: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𝜋</m:t>
                              </m:r>
                            </m:sub>
                          </m:sSub>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Sup>
                            <m:sSupPr>
                              <m:ctrlP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ctrlPr>
                            </m:sSupPr>
                            <m:e>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𝑠</m:t>
                              </m:r>
                            </m:e>
                            <m: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sup>
                          </m:sSup>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m:t>
                          </m:r>
                        </m:e>
                      </m:nary>
                    </m:oMath>
                  </m:oMathPara>
                </a14:m>
                <a:endParaRPr lang="ko-KR" altLang="en-US"/>
              </a:p>
            </p:txBody>
          </p:sp>
        </mc:Choice>
        <mc:Fallback>
          <p:sp>
            <p:nvSpPr>
              <p:cNvPr id="21" name="TextBox 20">
                <a:extLst>
                  <a:ext uri="{FF2B5EF4-FFF2-40B4-BE49-F238E27FC236}">
                    <a16:creationId xmlns:a16="http://schemas.microsoft.com/office/drawing/2014/main" id="{1F70D7CA-41EE-7D75-B549-69CCB378DD4B}"/>
                  </a:ext>
                </a:extLst>
              </p:cNvPr>
              <p:cNvSpPr txBox="1">
                <a:spLocks noRot="1" noChangeAspect="1" noMove="1" noResize="1" noEditPoints="1" noAdjustHandles="1" noChangeArrowheads="1" noChangeShapeType="1" noTextEdit="1"/>
              </p:cNvSpPr>
              <p:nvPr/>
            </p:nvSpPr>
            <p:spPr>
              <a:xfrm>
                <a:off x="6912475" y="7413931"/>
                <a:ext cx="4853531" cy="876907"/>
              </a:xfrm>
              <a:prstGeom prst="rect">
                <a:avLst/>
              </a:prstGeom>
              <a:blipFill>
                <a:blip r:embed="rId8"/>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97410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7</a:t>
            </a:fld>
            <a:endParaRPr lang="ko-KR" altLang="en-US"/>
          </a:p>
        </p:txBody>
      </p:sp>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12098607" cy="7248138"/>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Algorithms for solving MDP</a:t>
            </a:r>
          </a:p>
          <a:p>
            <a:pPr marL="12065">
              <a:spcBef>
                <a:spcPts val="910"/>
              </a:spcBef>
              <a:tabLst>
                <a:tab pos="335280" algn="l"/>
                <a:tab pos="335915" algn="l"/>
              </a:tabLst>
              <a:defRPr/>
            </a:pPr>
            <a:r>
              <a:rPr kumimoji="0" lang="en-US" altLang="ko-KR" sz="2100" b="1" i="0" u="none" strike="noStrike" kern="0" cap="none" spc="0" normalizeH="0" baseline="0" noProof="0">
                <a:ln>
                  <a:noFill/>
                </a:ln>
                <a:solidFill>
                  <a:sysClr val="windowText" lastClr="000000"/>
                </a:solidFill>
                <a:effectLst/>
                <a:uLnTx/>
                <a:uFillTx/>
                <a:latin typeface="Arial"/>
                <a:cs typeface="Arial"/>
              </a:rPr>
              <a:t>Dynamic Programming (DP)</a:t>
            </a:r>
          </a:p>
          <a:p>
            <a:pPr marL="354965" indent="-342900">
              <a:spcBef>
                <a:spcPts val="910"/>
              </a:spcBef>
              <a:buFontTx/>
              <a:buChar char="-"/>
              <a:tabLst>
                <a:tab pos="335280" algn="l"/>
                <a:tab pos="335915" algn="l"/>
              </a:tabLst>
              <a:defRPr/>
            </a:pPr>
            <a:r>
              <a:rPr lang="en-US" altLang="ko-KR" sz="2100">
                <a:latin typeface="Arial"/>
                <a:cs typeface="Arial"/>
              </a:rPr>
              <a:t>Refers to a collection of algorithms that can be used to compute optimal policies given a perfect model of the environment as a MDP</a:t>
            </a:r>
          </a:p>
          <a:p>
            <a:pPr marL="354965" indent="-342900">
              <a:spcBef>
                <a:spcPts val="910"/>
              </a:spcBef>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It predicts the value function of current policy (prediction) and optimize the policy (control)</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 typeface="Arial" panose="020B0604020202020204" pitchFamily="34" charset="0"/>
              <a:buChar char="•"/>
              <a:tabLst>
                <a:tab pos="335280" algn="l"/>
                <a:tab pos="335915" algn="l"/>
              </a:tabLst>
              <a:defRPr/>
            </a:pPr>
            <a:r>
              <a:rPr kumimoji="0" lang="en-US" altLang="ko-KR" sz="2100" b="1" i="0" u="none" strike="noStrike" kern="0" cap="none" spc="0" normalizeH="0" baseline="0" noProof="0">
                <a:ln>
                  <a:noFill/>
                </a:ln>
                <a:solidFill>
                  <a:sysClr val="windowText" lastClr="000000"/>
                </a:solidFill>
                <a:effectLst/>
                <a:uLnTx/>
                <a:uFillTx/>
                <a:latin typeface="Arial"/>
                <a:cs typeface="Arial"/>
              </a:rPr>
              <a:t>Policy Iteration</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Iterative process of </a:t>
            </a:r>
            <a:r>
              <a:rPr kumimoji="0" lang="en-US" altLang="ko-KR" sz="2100" b="1" i="0" u="none" strike="noStrike" kern="0" cap="none" spc="0" normalizeH="0" baseline="0" noProof="0">
                <a:ln>
                  <a:noFill/>
                </a:ln>
                <a:solidFill>
                  <a:sysClr val="windowText" lastClr="000000"/>
                </a:solidFill>
                <a:effectLst/>
                <a:uLnTx/>
                <a:uFillTx/>
                <a:latin typeface="Arial"/>
                <a:cs typeface="Arial"/>
              </a:rPr>
              <a:t>policy evaluation </a:t>
            </a:r>
            <a:r>
              <a:rPr kumimoji="0" lang="en-US" altLang="ko-KR" sz="2100" b="0" i="0" u="none" strike="noStrike" kern="0" cap="none" spc="0" normalizeH="0" baseline="0" noProof="0">
                <a:ln>
                  <a:noFill/>
                </a:ln>
                <a:solidFill>
                  <a:sysClr val="windowText" lastClr="000000"/>
                </a:solidFill>
                <a:effectLst/>
                <a:uLnTx/>
                <a:uFillTx/>
                <a:latin typeface="Arial"/>
                <a:cs typeface="Arial"/>
              </a:rPr>
              <a:t>and </a:t>
            </a:r>
            <a:r>
              <a:rPr kumimoji="0" lang="en-US" altLang="ko-KR" sz="2100" b="1" i="0" u="none" strike="noStrike" kern="0" cap="none" spc="0" normalizeH="0" baseline="0" noProof="0">
                <a:ln>
                  <a:noFill/>
                </a:ln>
                <a:solidFill>
                  <a:sysClr val="windowText" lastClr="000000"/>
                </a:solidFill>
                <a:effectLst/>
                <a:uLnTx/>
                <a:uFillTx/>
                <a:latin typeface="Arial"/>
                <a:cs typeface="Arial"/>
              </a:rPr>
              <a:t>policy improvement </a:t>
            </a:r>
            <a:r>
              <a:rPr kumimoji="0" lang="en-US" altLang="ko-KR" sz="2100" b="0" i="0" u="none" strike="noStrike" kern="0" cap="none" spc="0" normalizeH="0" baseline="0" noProof="0">
                <a:ln>
                  <a:noFill/>
                </a:ln>
                <a:solidFill>
                  <a:sysClr val="windowText" lastClr="000000"/>
                </a:solidFill>
                <a:effectLst/>
                <a:uLnTx/>
                <a:uFillTx/>
                <a:latin typeface="Arial"/>
                <a:cs typeface="Arial"/>
              </a:rPr>
              <a:t>to find the optimal policy</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Uses </a:t>
            </a:r>
            <a:r>
              <a:rPr lang="en-US" altLang="ko-KR" sz="2100" u="sng">
                <a:latin typeface="Arial"/>
                <a:cs typeface="Arial"/>
              </a:rPr>
              <a:t>Bellman expectation equation</a:t>
            </a:r>
            <a:endParaRPr kumimoji="0" lang="en-US" altLang="ko-KR" sz="2100" b="0" i="0" u="sng" strike="noStrike" kern="0" cap="none" spc="0" normalizeH="0" baseline="0" noProof="0">
              <a:ln>
                <a:noFill/>
              </a:ln>
              <a:solidFill>
                <a:sysClr val="windowText" lastClr="000000"/>
              </a:solidFill>
              <a:effectLst/>
              <a:uLnTx/>
              <a:uFillTx/>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a:p>
            <a:pPr marL="354965" marR="0" lvl="0" indent="-342900" defTabSz="914400" eaLnBrk="1" fontAlgn="auto" latinLnBrk="0" hangingPunct="1">
              <a:lnSpc>
                <a:spcPct val="100000"/>
              </a:lnSpc>
              <a:spcBef>
                <a:spcPts val="910"/>
              </a:spcBef>
              <a:spcAft>
                <a:spcPts val="0"/>
              </a:spcAft>
              <a:buClrTx/>
              <a:buSzTx/>
              <a:buFont typeface="Arial" panose="020B0604020202020204" pitchFamily="34" charset="0"/>
              <a:buChar char="•"/>
              <a:tabLst>
                <a:tab pos="335280" algn="l"/>
                <a:tab pos="335915" algn="l"/>
              </a:tabLst>
              <a:defRPr/>
            </a:pPr>
            <a:r>
              <a:rPr kumimoji="0" lang="en-US" altLang="ko-KR" sz="2100" b="1" i="0" u="none" strike="noStrike" kern="0" cap="none" spc="0" normalizeH="0" baseline="0" noProof="0">
                <a:ln>
                  <a:noFill/>
                </a:ln>
                <a:solidFill>
                  <a:sysClr val="windowText" lastClr="000000"/>
                </a:solidFill>
                <a:effectLst/>
                <a:uLnTx/>
                <a:uFillTx/>
                <a:latin typeface="Arial"/>
                <a:cs typeface="Arial"/>
              </a:rPr>
              <a:t>Value Iteration</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Simplification of policy iteration that </a:t>
            </a:r>
            <a:r>
              <a:rPr kumimoji="0" lang="en-US" altLang="ko-KR" sz="2100" b="1" i="0" u="none" strike="noStrike" kern="0" cap="none" spc="0" normalizeH="0" baseline="0" noProof="0">
                <a:ln>
                  <a:noFill/>
                </a:ln>
                <a:solidFill>
                  <a:sysClr val="windowText" lastClr="000000"/>
                </a:solidFill>
                <a:effectLst/>
                <a:uLnTx/>
                <a:uFillTx/>
                <a:latin typeface="Arial"/>
                <a:cs typeface="Arial"/>
              </a:rPr>
              <a:t>combines the policy evaluation and policy improvement steps.</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kumimoji="0" lang="en-US" altLang="ko-KR" sz="2100" b="0" i="0" u="none" strike="noStrike" kern="0" cap="none" spc="0" normalizeH="0" baseline="0" noProof="0">
                <a:ln>
                  <a:noFill/>
                </a:ln>
                <a:solidFill>
                  <a:sysClr val="windowText" lastClr="000000"/>
                </a:solidFill>
                <a:effectLst/>
                <a:uLnTx/>
                <a:uFillTx/>
                <a:latin typeface="Arial"/>
                <a:cs typeface="Arial"/>
              </a:rPr>
              <a:t>The policy at each state is updated by choosing the action that leads to the maximum sum.</a:t>
            </a: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r>
              <a:rPr lang="en-US" altLang="ko-KR" sz="2100">
                <a:latin typeface="Arial"/>
                <a:cs typeface="Arial"/>
              </a:rPr>
              <a:t>Uses </a:t>
            </a:r>
            <a:r>
              <a:rPr lang="en-US" altLang="ko-KR" sz="2100" u="sng">
                <a:latin typeface="Arial"/>
                <a:cs typeface="Arial"/>
              </a:rPr>
              <a:t>Bellman optimality equation</a:t>
            </a:r>
            <a:endParaRPr kumimoji="0" lang="en-US" altLang="ko-KR" sz="2100" b="0" i="0" u="sng" strike="noStrike" kern="0" cap="none" spc="0" normalizeH="0" baseline="0" noProof="0">
              <a:ln>
                <a:noFill/>
              </a:ln>
              <a:solidFill>
                <a:sysClr val="windowText" lastClr="000000"/>
              </a:solidFill>
              <a:effectLst/>
              <a:uLnTx/>
              <a:uFillTx/>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p:txBody>
      </p:sp>
    </p:spTree>
    <p:extLst>
      <p:ext uri="{BB962C8B-B14F-4D97-AF65-F5344CB8AC3E}">
        <p14:creationId xmlns:p14="http://schemas.microsoft.com/office/powerpoint/2010/main" val="207057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8</a:t>
            </a:fld>
            <a:endParaRPr lang="ko-KR" altLang="en-US"/>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12190047" cy="2423740"/>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Policy Iteration</a:t>
                </a:r>
              </a:p>
              <a:p>
                <a:pPr marL="469265" marR="0" lvl="0" indent="-457200" defTabSz="914400" eaLnBrk="1" fontAlgn="auto" latinLnBrk="0" hangingPunct="1">
                  <a:lnSpc>
                    <a:spcPct val="100000"/>
                  </a:lnSpc>
                  <a:spcBef>
                    <a:spcPts val="910"/>
                  </a:spcBef>
                  <a:spcAft>
                    <a:spcPts val="0"/>
                  </a:spcAft>
                  <a:buClrTx/>
                  <a:buSzTx/>
                  <a:buAutoNum type="arabicParenR"/>
                  <a:tabLst>
                    <a:tab pos="335280" algn="l"/>
                    <a:tab pos="335915" algn="l"/>
                  </a:tabLst>
                  <a:defRPr/>
                </a:pPr>
                <a:r>
                  <a:rPr lang="en-US" altLang="ko-KR" sz="2100" b="1">
                    <a:latin typeface="Arial"/>
                    <a:cs typeface="Arial"/>
                  </a:rPr>
                  <a:t>Policy Evaluation</a:t>
                </a:r>
                <a:br>
                  <a:rPr lang="en-US" altLang="ko-KR" sz="2100">
                    <a:latin typeface="Arial"/>
                    <a:cs typeface="Arial"/>
                  </a:rPr>
                </a:br>
                <a:r>
                  <a:rPr lang="en-US" altLang="ko-KR" sz="2100">
                    <a:latin typeface="Arial"/>
                    <a:cs typeface="Arial"/>
                  </a:rPr>
                  <a:t>-Given an arbitrary policy, we calculate value function </a:t>
                </a:r>
                <a14:m>
                  <m:oMath xmlns:m="http://schemas.openxmlformats.org/officeDocument/2006/math">
                    <m:r>
                      <a:rPr lang="en-US" altLang="ko-KR" sz="2100" b="0" i="1" smtClean="0">
                        <a:latin typeface="Cambria Math" panose="02040503050406030204" pitchFamily="18" charset="0"/>
                        <a:cs typeface="Arial"/>
                      </a:rPr>
                      <m:t>𝑉</m:t>
                    </m:r>
                  </m:oMath>
                </a14:m>
                <a:r>
                  <a:rPr lang="en-US" altLang="ko-KR" sz="2100">
                    <a:latin typeface="Arial"/>
                    <a:cs typeface="Arial"/>
                  </a:rPr>
                  <a:t> for </a:t>
                </a:r>
                <a:r>
                  <a:rPr lang="en-US" altLang="ko-KR" sz="2100" b="1">
                    <a:latin typeface="Arial"/>
                    <a:cs typeface="Arial"/>
                  </a:rPr>
                  <a:t>all states </a:t>
                </a:r>
                <a:r>
                  <a:rPr lang="en-US" altLang="ko-KR" sz="2100">
                    <a:latin typeface="Arial"/>
                    <a:cs typeface="Arial"/>
                  </a:rPr>
                  <a:t>under this policy. We iterate through each state and update V until it converges. </a:t>
                </a:r>
                <a:r>
                  <a:rPr lang="en-US" altLang="ko-KR" sz="2100">
                    <a:latin typeface="Arial"/>
                    <a:cs typeface="Arial"/>
                    <a:sym typeface="Wingdings" panose="05000000000000000000" pitchFamily="2" charset="2"/>
                  </a:rPr>
                  <a:t> We find true value function with iteration</a:t>
                </a:r>
                <a:endParaRPr lang="en-US" altLang="ko-KR" sz="2100">
                  <a:latin typeface="Arial"/>
                  <a:cs typeface="Arial"/>
                </a:endParaRPr>
              </a:p>
              <a:p>
                <a:pPr marL="469265" marR="0" lvl="0" indent="-457200" defTabSz="914400" eaLnBrk="1" fontAlgn="auto" latinLnBrk="0" hangingPunct="1">
                  <a:lnSpc>
                    <a:spcPct val="100000"/>
                  </a:lnSpc>
                  <a:spcBef>
                    <a:spcPts val="910"/>
                  </a:spcBef>
                  <a:spcAft>
                    <a:spcPts val="0"/>
                  </a:spcAft>
                  <a:buClrTx/>
                  <a:buSzTx/>
                  <a:buAutoNum type="arabicParen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p:txBody>
          </p:sp>
        </mc:Choice>
        <mc:Fallback>
          <p:sp>
            <p:nvSpPr>
              <p:cNvPr id="13" name="TextBox 12">
                <a:extLst>
                  <a:ext uri="{FF2B5EF4-FFF2-40B4-BE49-F238E27FC236}">
                    <a16:creationId xmlns:a16="http://schemas.microsoft.com/office/drawing/2014/main" id="{8E14BF28-7753-814B-4A45-F6C00A45AE4A}"/>
                  </a:ext>
                </a:extLst>
              </p:cNvPr>
              <p:cNvSpPr txBox="1">
                <a:spLocks noRot="1" noChangeAspect="1" noMove="1" noResize="1" noEditPoints="1" noAdjustHandles="1" noChangeArrowheads="1" noChangeShapeType="1" noTextEdit="1"/>
              </p:cNvSpPr>
              <p:nvPr/>
            </p:nvSpPr>
            <p:spPr>
              <a:xfrm>
                <a:off x="255953" y="990600"/>
                <a:ext cx="12190047" cy="2423740"/>
              </a:xfrm>
              <a:prstGeom prst="rect">
                <a:avLst/>
              </a:prstGeom>
              <a:blipFill>
                <a:blip r:embed="rId3"/>
                <a:stretch>
                  <a:fillRect l="-700" t="-1763" r="-900"/>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F4932AD5-5503-1D38-B5F2-C5BD4867DFCC}"/>
              </a:ext>
            </a:extLst>
          </p:cNvPr>
          <p:cNvPicPr>
            <a:picLocks noChangeAspect="1"/>
          </p:cNvPicPr>
          <p:nvPr/>
        </p:nvPicPr>
        <p:blipFill>
          <a:blip r:embed="rId4"/>
          <a:stretch>
            <a:fillRect/>
          </a:stretch>
        </p:blipFill>
        <p:spPr>
          <a:xfrm>
            <a:off x="2741955" y="7899508"/>
            <a:ext cx="7258050" cy="923925"/>
          </a:xfrm>
          <a:prstGeom prst="rect">
            <a:avLst/>
          </a:prstGeom>
        </p:spPr>
      </p:pic>
      <p:pic>
        <p:nvPicPr>
          <p:cNvPr id="10" name="그림 9">
            <a:extLst>
              <a:ext uri="{FF2B5EF4-FFF2-40B4-BE49-F238E27FC236}">
                <a16:creationId xmlns:a16="http://schemas.microsoft.com/office/drawing/2014/main" id="{BF3D5990-7E96-CA09-121E-9BDDDA0C3578}"/>
              </a:ext>
            </a:extLst>
          </p:cNvPr>
          <p:cNvPicPr>
            <a:picLocks noChangeAspect="1"/>
          </p:cNvPicPr>
          <p:nvPr/>
        </p:nvPicPr>
        <p:blipFill>
          <a:blip r:embed="rId5"/>
          <a:stretch>
            <a:fillRect/>
          </a:stretch>
        </p:blipFill>
        <p:spPr>
          <a:xfrm>
            <a:off x="255952" y="2608754"/>
            <a:ext cx="7829550" cy="3581400"/>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756E69E4-AAE1-8AC5-EA79-1B00D78DD749}"/>
                  </a:ext>
                </a:extLst>
              </p:cNvPr>
              <p:cNvSpPr txBox="1"/>
              <p:nvPr/>
            </p:nvSpPr>
            <p:spPr>
              <a:xfrm>
                <a:off x="255952" y="6313861"/>
                <a:ext cx="12342447" cy="2262158"/>
              </a:xfrm>
              <a:prstGeom prst="rect">
                <a:avLst/>
              </a:prstGeom>
              <a:noFill/>
            </p:spPr>
            <p:txBody>
              <a:bodyPr wrap="square">
                <a:spAutoFit/>
              </a:bodyPr>
              <a:lstStyle/>
              <a:p>
                <a:pPr marL="469265" marR="0" lvl="0" indent="-457200" defTabSz="914400" eaLnBrk="1" fontAlgn="auto" latinLnBrk="0" hangingPunct="1">
                  <a:lnSpc>
                    <a:spcPct val="100000"/>
                  </a:lnSpc>
                  <a:spcBef>
                    <a:spcPts val="910"/>
                  </a:spcBef>
                  <a:spcAft>
                    <a:spcPts val="0"/>
                  </a:spcAft>
                  <a:buClrTx/>
                  <a:buSzTx/>
                  <a:buFont typeface="+mj-lt"/>
                  <a:buAutoNum type="arabicParenR" startAt="2"/>
                  <a:tabLst>
                    <a:tab pos="335280" algn="l"/>
                    <a:tab pos="335915" algn="l"/>
                  </a:tabLst>
                  <a:defRPr/>
                </a:pPr>
                <a:r>
                  <a:rPr kumimoji="0" lang="en-US" altLang="ko-KR" sz="2100" b="1" i="0" u="none" strike="noStrike" kern="0" cap="none" spc="0" normalizeH="0" baseline="0" noProof="0">
                    <a:ln>
                      <a:noFill/>
                    </a:ln>
                    <a:solidFill>
                      <a:sysClr val="windowText" lastClr="000000"/>
                    </a:solidFill>
                    <a:effectLst/>
                    <a:uLnTx/>
                    <a:uFillTx/>
                    <a:latin typeface="Arial"/>
                    <a:cs typeface="Arial"/>
                  </a:rPr>
                  <a:t>Policy Improvement</a:t>
                </a:r>
                <a:br>
                  <a:rPr kumimoji="0" lang="en-US" altLang="ko-KR" sz="2100" b="0" i="0" u="none" strike="noStrike" kern="0" cap="none" spc="0" normalizeH="0" baseline="0" noProof="0">
                    <a:ln>
                      <a:noFill/>
                    </a:ln>
                    <a:solidFill>
                      <a:sysClr val="windowText" lastClr="000000"/>
                    </a:solidFill>
                    <a:effectLst/>
                    <a:uLnTx/>
                    <a:uFillTx/>
                    <a:latin typeface="Arial"/>
                    <a:cs typeface="Arial"/>
                  </a:rPr>
                </a:br>
                <a:r>
                  <a:rPr kumimoji="0" lang="en-US" altLang="ko-KR" sz="2100" b="0" i="0" u="none" strike="noStrike" kern="0" cap="none" spc="0" normalizeH="0" baseline="0" noProof="0">
                    <a:ln>
                      <a:noFill/>
                    </a:ln>
                    <a:solidFill>
                      <a:sysClr val="windowText" lastClr="000000"/>
                    </a:solidFill>
                    <a:effectLst/>
                    <a:uLnTx/>
                    <a:uFillTx/>
                    <a:latin typeface="Arial"/>
                    <a:cs typeface="Arial"/>
                  </a:rPr>
                  <a:t>-For each state, we choose the action that gives the highest expected return using </a:t>
                </a:r>
                <a14:m>
                  <m:oMath xmlns:m="http://schemas.openxmlformats.org/officeDocument/2006/math">
                    <m:r>
                      <a:rPr kumimoji="0" lang="en-US" altLang="ko-KR" sz="2100" b="0" i="1" u="none" strike="noStrike" kern="0" cap="none" spc="0" normalizeH="0" baseline="0" noProof="0" smtClean="0">
                        <a:ln>
                          <a:noFill/>
                        </a:ln>
                        <a:solidFill>
                          <a:sysClr val="windowText" lastClr="000000"/>
                        </a:solidFill>
                        <a:effectLst/>
                        <a:uLnTx/>
                        <a:uFillTx/>
                        <a:latin typeface="Cambria Math" panose="02040503050406030204" pitchFamily="18" charset="0"/>
                        <a:cs typeface="Arial"/>
                      </a:rPr>
                      <m:t>𝑉</m:t>
                    </m:r>
                  </m:oMath>
                </a14:m>
                <a:r>
                  <a:rPr kumimoji="0" lang="en-US" altLang="ko-KR" sz="2100" b="0" i="0" u="none" strike="noStrike" kern="0" cap="none" spc="0" normalizeH="0" baseline="0" noProof="0">
                    <a:ln>
                      <a:noFill/>
                    </a:ln>
                    <a:solidFill>
                      <a:sysClr val="windowText" lastClr="000000"/>
                    </a:solidFill>
                    <a:effectLst/>
                    <a:uLnTx/>
                    <a:uFillTx/>
                    <a:latin typeface="Arial"/>
                    <a:cs typeface="Arial"/>
                  </a:rPr>
                  <a:t>. If this results in an improved policy, we repeat the process with the new policy.</a:t>
                </a:r>
                <a:br>
                  <a:rPr kumimoji="0" lang="en-US" altLang="ko-KR" sz="2100" b="0" i="0" u="none" strike="noStrike" kern="0" cap="none" spc="0" normalizeH="0" baseline="0" noProof="0">
                    <a:ln>
                      <a:noFill/>
                    </a:ln>
                    <a:solidFill>
                      <a:sysClr val="windowText" lastClr="000000"/>
                    </a:solidFill>
                    <a:effectLst/>
                    <a:uLnTx/>
                    <a:uFillTx/>
                    <a:latin typeface="Arial"/>
                    <a:cs typeface="Arial"/>
                  </a:rPr>
                </a:br>
                <a:r>
                  <a:rPr kumimoji="0" lang="en-US" altLang="ko-KR" sz="2100" b="0" i="0" u="none" strike="noStrike" kern="0" cap="none" spc="0" normalizeH="0" baseline="0" noProof="0">
                    <a:ln>
                      <a:noFill/>
                    </a:ln>
                    <a:solidFill>
                      <a:sysClr val="windowText" lastClr="000000"/>
                    </a:solidFill>
                    <a:effectLst/>
                    <a:uLnTx/>
                    <a:uFillTx/>
                    <a:latin typeface="Arial"/>
                    <a:cs typeface="Arial"/>
                  </a:rPr>
                  <a:t>-Greedy policy improvement (pick</a:t>
                </a:r>
                <a:r>
                  <a:rPr kumimoji="0" lang="en-US" altLang="ko-KR" sz="2100" b="0" i="0" u="none" strike="noStrike" kern="0" cap="none" spc="0" normalizeH="0" noProof="0">
                    <a:ln>
                      <a:noFill/>
                    </a:ln>
                    <a:solidFill>
                      <a:sysClr val="windowText" lastClr="000000"/>
                    </a:solidFill>
                    <a:effectLst/>
                    <a:uLnTx/>
                    <a:uFillTx/>
                    <a:latin typeface="Arial"/>
                    <a:cs typeface="Arial"/>
                  </a:rPr>
                  <a:t> next state with max value)</a:t>
                </a: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a:p>
                <a:pPr marL="469265" marR="0" lvl="0" indent="-457200" defTabSz="914400" eaLnBrk="1" fontAlgn="auto" latinLnBrk="0" hangingPunct="1">
                  <a:lnSpc>
                    <a:spcPct val="100000"/>
                  </a:lnSpc>
                  <a:spcBef>
                    <a:spcPts val="910"/>
                  </a:spcBef>
                  <a:spcAft>
                    <a:spcPts val="0"/>
                  </a:spcAft>
                  <a:buClrTx/>
                  <a:buSzTx/>
                  <a:buFontTx/>
                  <a:buAutoNum type="arabicParenR" startAt="2"/>
                  <a:tabLst>
                    <a:tab pos="335280" algn="l"/>
                    <a:tab pos="335915" algn="l"/>
                  </a:tabLst>
                  <a:defRPr/>
                </a:pP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kumimoji="0" lang="en-US" altLang="ko-KR" sz="2100" b="0" i="0" u="none" strike="noStrike" kern="0" cap="none" spc="0" normalizeH="0" baseline="0" noProof="0">
                  <a:ln>
                    <a:noFill/>
                  </a:ln>
                  <a:solidFill>
                    <a:sysClr val="windowText" lastClr="000000"/>
                  </a:solidFill>
                  <a:effectLst/>
                  <a:uLnTx/>
                  <a:uFillTx/>
                  <a:latin typeface="Arial"/>
                  <a:cs typeface="Arial"/>
                </a:endParaRPr>
              </a:p>
            </p:txBody>
          </p:sp>
        </mc:Choice>
        <mc:Fallback>
          <p:sp>
            <p:nvSpPr>
              <p:cNvPr id="15" name="TextBox 14">
                <a:extLst>
                  <a:ext uri="{FF2B5EF4-FFF2-40B4-BE49-F238E27FC236}">
                    <a16:creationId xmlns:a16="http://schemas.microsoft.com/office/drawing/2014/main" id="{756E69E4-AAE1-8AC5-EA79-1B00D78DD749}"/>
                  </a:ext>
                </a:extLst>
              </p:cNvPr>
              <p:cNvSpPr txBox="1">
                <a:spLocks noRot="1" noChangeAspect="1" noMove="1" noResize="1" noEditPoints="1" noAdjustHandles="1" noChangeArrowheads="1" noChangeShapeType="1" noTextEdit="1"/>
              </p:cNvSpPr>
              <p:nvPr/>
            </p:nvSpPr>
            <p:spPr>
              <a:xfrm>
                <a:off x="255952" y="6313861"/>
                <a:ext cx="12342447" cy="2262158"/>
              </a:xfrm>
              <a:prstGeom prst="rect">
                <a:avLst/>
              </a:prstGeom>
              <a:blipFill>
                <a:blip r:embed="rId6"/>
                <a:stretch>
                  <a:fillRect l="-395" t="-1887" r="-148"/>
                </a:stretch>
              </a:blipFill>
            </p:spPr>
            <p:txBody>
              <a:bodyPr/>
              <a:lstStyle/>
              <a:p>
                <a:r>
                  <a:rPr lang="ko-KR" altLang="en-US">
                    <a:noFill/>
                  </a:rPr>
                  <a:t> </a:t>
                </a:r>
              </a:p>
            </p:txBody>
          </p:sp>
        </mc:Fallback>
      </mc:AlternateContent>
      <p:sp>
        <p:nvSpPr>
          <p:cNvPr id="17" name="TextBox 16">
            <a:extLst>
              <a:ext uri="{FF2B5EF4-FFF2-40B4-BE49-F238E27FC236}">
                <a16:creationId xmlns:a16="http://schemas.microsoft.com/office/drawing/2014/main" id="{AD1BAEA7-8F04-96E4-A76A-7B7513EE7285}"/>
              </a:ext>
            </a:extLst>
          </p:cNvPr>
          <p:cNvSpPr txBox="1"/>
          <p:nvPr/>
        </p:nvSpPr>
        <p:spPr>
          <a:xfrm>
            <a:off x="2528887" y="9070848"/>
            <a:ext cx="8156575" cy="400110"/>
          </a:xfrm>
          <a:prstGeom prst="rect">
            <a:avLst/>
          </a:prstGeom>
          <a:noFill/>
        </p:spPr>
        <p:txBody>
          <a:bodyPr wrap="square">
            <a:spAutoFit/>
          </a:bodyPr>
          <a:lstStyle/>
          <a:p>
            <a:r>
              <a:rPr lang="en-US" altLang="ko-KR" sz="2000">
                <a:latin typeface="Arial"/>
                <a:cs typeface="Arial"/>
              </a:rPr>
              <a:t>We repeat the process of Evaluation </a:t>
            </a:r>
            <a:r>
              <a:rPr lang="en-US" altLang="ko-KR" sz="2000">
                <a:latin typeface="Arial"/>
                <a:cs typeface="Arial"/>
                <a:sym typeface="Wingdings" panose="05000000000000000000" pitchFamily="2" charset="2"/>
              </a:rPr>
              <a:t> Improvement  Evaluation ….</a:t>
            </a:r>
            <a:endParaRPr lang="ko-KR" altLang="en-US" sz="2000"/>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7F682645-335B-B32A-8069-3C1E55A9DA03}"/>
                  </a:ext>
                </a:extLst>
              </p:cNvPr>
              <p:cNvSpPr txBox="1"/>
              <p:nvPr/>
            </p:nvSpPr>
            <p:spPr>
              <a:xfrm>
                <a:off x="7077930" y="3661755"/>
                <a:ext cx="5952270" cy="89659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𝑘</m:t>
                          </m:r>
                          <m:r>
                            <a:rPr lang="en-US" altLang="ko-KR" sz="2400" b="0" i="1" smtClean="0">
                              <a:latin typeface="Cambria Math" panose="02040503050406030204" pitchFamily="18" charset="0"/>
                            </a:rPr>
                            <m:t>+1</m:t>
                          </m:r>
                        </m:sub>
                      </m:sSub>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e>
                      </m:d>
                      <m:r>
                        <a:rPr lang="en-US" altLang="ko-KR" sz="2400" b="0" i="1" smtClean="0">
                          <a:latin typeface="Cambria Math" panose="02040503050406030204" pitchFamily="18" charset="0"/>
                        </a:rPr>
                        <m:t>=</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𝐴</m:t>
                          </m:r>
                        </m:sub>
                        <m:sup/>
                        <m:e>
                          <m:r>
                            <a:rPr lang="en-US" altLang="ko-KR" sz="2400" b="0" i="1" smtClean="0">
                              <a:latin typeface="Cambria Math" panose="02040503050406030204" pitchFamily="18" charset="0"/>
                            </a:rPr>
                            <m:t>𝜋</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𝑠</m:t>
                              </m:r>
                            </m:sub>
                            <m:sup>
                              <m:r>
                                <a:rPr lang="en-US" altLang="ko-KR" sz="2400" b="0" i="1" smtClean="0">
                                  <a:latin typeface="Cambria Math" panose="02040503050406030204" pitchFamily="18" charset="0"/>
                                </a:rPr>
                                <m:t>𝑎</m:t>
                              </m:r>
                            </m:sup>
                          </m:sSub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nary>
                            <m:naryPr>
                              <m:chr m:val="∑"/>
                              <m:supHide m:val="on"/>
                              <m:ctrlPr>
                                <a:rPr lang="en-US" altLang="ko-KR" sz="2400" b="0" i="1" smtClean="0">
                                  <a:latin typeface="Cambria Math" panose="02040503050406030204" pitchFamily="18" charset="0"/>
                                </a:rPr>
                              </m:ctrlPr>
                            </m:naryPr>
                            <m:sub>
                              <m:r>
                                <m:rPr>
                                  <m:brk m:alnAt="7"/>
                                </m:rP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𝑆</m:t>
                              </m:r>
                            </m:sub>
                            <m:sup/>
                            <m:e>
                              <m:r>
                                <a:rPr lang="en-US" altLang="ko-KR" sz="2400" b="0" i="1" smtClean="0">
                                  <a:latin typeface="Cambria Math" panose="02040503050406030204" pitchFamily="18" charset="0"/>
                                </a:rPr>
                                <m:t>𝑃</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𝑟</m:t>
                                  </m:r>
                                </m:e>
                                <m:sub>
                                  <m:r>
                                    <a:rPr lang="en-US" altLang="ko-KR" sz="2400" b="0" i="1" smtClean="0">
                                      <a:latin typeface="Cambria Math" panose="02040503050406030204" pitchFamily="18" charset="0"/>
                                    </a:rPr>
                                    <m:t>𝑠</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sub>
                                <m:sup>
                                  <m:r>
                                    <a:rPr lang="en-US" altLang="ko-KR" sz="2400" b="0" i="1" smtClean="0">
                                      <a:latin typeface="Cambria Math" panose="02040503050406030204" pitchFamily="18" charset="0"/>
                                    </a:rPr>
                                    <m:t>𝑎</m:t>
                                  </m:r>
                                </m:sup>
                              </m:sSubSup>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𝑉</m:t>
                                  </m:r>
                                </m:e>
                                <m:sub>
                                  <m:r>
                                    <a:rPr lang="en-US" altLang="ko-KR" sz="2400" b="0" i="1" smtClean="0">
                                      <a:latin typeface="Cambria Math" panose="02040503050406030204" pitchFamily="18" charset="0"/>
                                    </a:rPr>
                                    <m:t>𝜋</m:t>
                                  </m:r>
                                </m:sub>
                              </m:sSub>
                              <m:r>
                                <a:rPr lang="en-US" altLang="ko-KR" sz="2400" b="0" i="1" smtClean="0">
                                  <a:latin typeface="Cambria Math" panose="02040503050406030204" pitchFamily="18" charset="0"/>
                                </a:rPr>
                                <m:t>(</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𝑠</m:t>
                                  </m:r>
                                </m:e>
                                <m:sup>
                                  <m:r>
                                    <a:rPr lang="en-US" altLang="ko-KR" sz="2400" b="0" i="1" smtClean="0">
                                      <a:latin typeface="Cambria Math" panose="02040503050406030204" pitchFamily="18" charset="0"/>
                                    </a:rPr>
                                    <m:t>′</m:t>
                                  </m:r>
                                </m:sup>
                              </m:sSup>
                              <m:r>
                                <a:rPr lang="en-US" altLang="ko-KR" sz="2400" b="0" i="1" smtClean="0">
                                  <a:latin typeface="Cambria Math" panose="02040503050406030204" pitchFamily="18" charset="0"/>
                                </a:rPr>
                                <m:t>)</m:t>
                              </m:r>
                            </m:e>
                          </m:nary>
                          <m:r>
                            <a:rPr lang="en-US" altLang="ko-KR" sz="2400" b="0" i="1" smtClean="0">
                              <a:latin typeface="Cambria Math" panose="02040503050406030204" pitchFamily="18" charset="0"/>
                            </a:rPr>
                            <m:t>)</m:t>
                          </m:r>
                        </m:e>
                      </m:nary>
                    </m:oMath>
                  </m:oMathPara>
                </a14:m>
                <a:endParaRPr lang="ko-KR" altLang="en-US" sz="2400"/>
              </a:p>
            </p:txBody>
          </p:sp>
        </mc:Choice>
        <mc:Fallback>
          <p:sp>
            <p:nvSpPr>
              <p:cNvPr id="19" name="TextBox 18">
                <a:extLst>
                  <a:ext uri="{FF2B5EF4-FFF2-40B4-BE49-F238E27FC236}">
                    <a16:creationId xmlns:a16="http://schemas.microsoft.com/office/drawing/2014/main" id="{7F682645-335B-B32A-8069-3C1E55A9DA03}"/>
                  </a:ext>
                </a:extLst>
              </p:cNvPr>
              <p:cNvSpPr txBox="1">
                <a:spLocks noRot="1" noChangeAspect="1" noMove="1" noResize="1" noEditPoints="1" noAdjustHandles="1" noChangeArrowheads="1" noChangeShapeType="1" noTextEdit="1"/>
              </p:cNvSpPr>
              <p:nvPr/>
            </p:nvSpPr>
            <p:spPr>
              <a:xfrm>
                <a:off x="7077930" y="3661755"/>
                <a:ext cx="5952270" cy="896592"/>
              </a:xfrm>
              <a:prstGeom prst="rect">
                <a:avLst/>
              </a:prstGeom>
              <a:blipFill>
                <a:blip r:embed="rId7"/>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732816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560" y="381000"/>
            <a:ext cx="12454840" cy="382156"/>
          </a:xfrm>
          <a:prstGeom prst="rect">
            <a:avLst/>
          </a:prstGeom>
        </p:spPr>
        <p:txBody>
          <a:bodyPr vert="horz" wrap="square" lIns="0" tIns="12700" rIns="0" bIns="0" rtlCol="0">
            <a:spAutoFit/>
          </a:bodyPr>
          <a:lstStyle/>
          <a:p>
            <a:pPr marL="12700">
              <a:lnSpc>
                <a:spcPct val="100000"/>
              </a:lnSpc>
              <a:spcBef>
                <a:spcPts val="100"/>
              </a:spcBef>
            </a:pPr>
            <a:r>
              <a:rPr lang="en-US" altLang="ko-KR" sz="2400" b="1" spc="95">
                <a:latin typeface="Calibri"/>
                <a:cs typeface="Calibri"/>
              </a:rPr>
              <a:t>Key Concepts in Reinforcement Learning</a:t>
            </a:r>
            <a:endParaRPr lang="en-US" altLang="ko-KR" sz="2400">
              <a:latin typeface="Calibri"/>
              <a:cs typeface="Calibri"/>
            </a:endParaRPr>
          </a:p>
        </p:txBody>
      </p:sp>
      <p:sp>
        <p:nvSpPr>
          <p:cNvPr id="8" name="슬라이드 번호 개체 틀 7">
            <a:extLst>
              <a:ext uri="{FF2B5EF4-FFF2-40B4-BE49-F238E27FC236}">
                <a16:creationId xmlns:a16="http://schemas.microsoft.com/office/drawing/2014/main" id="{ED6717D9-A3EE-6F93-BC15-282AAA9A66A6}"/>
              </a:ext>
            </a:extLst>
          </p:cNvPr>
          <p:cNvSpPr>
            <a:spLocks noGrp="1"/>
          </p:cNvSpPr>
          <p:nvPr>
            <p:ph type="sldNum" sz="quarter" idx="7"/>
          </p:nvPr>
        </p:nvSpPr>
        <p:spPr/>
        <p:txBody>
          <a:bodyPr/>
          <a:lstStyle/>
          <a:p>
            <a:fld id="{B6F15528-21DE-4FAA-801E-634DDDAF4B2B}" type="slidenum">
              <a:rPr lang="en-US" altLang="ko-KR" smtClean="0"/>
              <a:t>9</a:t>
            </a:fld>
            <a:endParaRPr lang="ko-KR" altLang="en-US"/>
          </a:p>
        </p:txBody>
      </p:sp>
      <p:sp>
        <p:nvSpPr>
          <p:cNvPr id="13" name="TextBox 12">
            <a:extLst>
              <a:ext uri="{FF2B5EF4-FFF2-40B4-BE49-F238E27FC236}">
                <a16:creationId xmlns:a16="http://schemas.microsoft.com/office/drawing/2014/main" id="{8E14BF28-7753-814B-4A45-F6C00A45AE4A}"/>
              </a:ext>
            </a:extLst>
          </p:cNvPr>
          <p:cNvSpPr txBox="1"/>
          <p:nvPr/>
        </p:nvSpPr>
        <p:spPr>
          <a:xfrm>
            <a:off x="255953" y="990600"/>
            <a:ext cx="7541847" cy="1777410"/>
          </a:xfrm>
          <a:prstGeom prst="rect">
            <a:avLst/>
          </a:prstGeom>
          <a:noFill/>
        </p:spPr>
        <p:txBody>
          <a:bodyPr wrap="square">
            <a:spAutoFit/>
          </a:bodyPr>
          <a:lstStyle/>
          <a:p>
            <a:pPr marL="12065" marR="0" lvl="0" indent="0" defTabSz="914400" eaLnBrk="1" fontAlgn="auto" latinLnBrk="0" hangingPunct="1">
              <a:lnSpc>
                <a:spcPct val="100000"/>
              </a:lnSpc>
              <a:spcBef>
                <a:spcPts val="910"/>
              </a:spcBef>
              <a:spcAft>
                <a:spcPts val="0"/>
              </a:spcAft>
              <a:buClrTx/>
              <a:buSzTx/>
              <a:buFontTx/>
              <a:buNone/>
              <a:tabLst>
                <a:tab pos="335280" algn="l"/>
                <a:tab pos="335915" algn="l"/>
              </a:tabLst>
              <a:defRPr/>
            </a:pPr>
            <a:r>
              <a:rPr kumimoji="0" lang="en-US" altLang="ko-KR" sz="2400" b="1" i="0" u="none" strike="noStrike" kern="0" cap="none" spc="0" normalizeH="0" baseline="0" noProof="0">
                <a:ln>
                  <a:noFill/>
                </a:ln>
                <a:solidFill>
                  <a:sysClr val="windowText" lastClr="000000"/>
                </a:solidFill>
                <a:effectLst/>
                <a:uLnTx/>
                <a:uFillTx/>
                <a:latin typeface="Arial"/>
                <a:cs typeface="Arial"/>
              </a:rPr>
              <a:t>Policy Iteration</a:t>
            </a:r>
          </a:p>
          <a:p>
            <a:pPr marL="469265" marR="0" lvl="0" indent="-457200" defTabSz="914400" eaLnBrk="1" fontAlgn="auto" latinLnBrk="0" hangingPunct="1">
              <a:lnSpc>
                <a:spcPct val="100000"/>
              </a:lnSpc>
              <a:spcBef>
                <a:spcPts val="910"/>
              </a:spcBef>
              <a:spcAft>
                <a:spcPts val="0"/>
              </a:spcAft>
              <a:buClrTx/>
              <a:buSzTx/>
              <a:buAutoNum type="arabicParen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a:p>
            <a:pPr marL="354965" marR="0" lvl="0" indent="-342900" defTabSz="914400" eaLnBrk="1" fontAlgn="auto" latinLnBrk="0" hangingPunct="1">
              <a:lnSpc>
                <a:spcPct val="100000"/>
              </a:lnSpc>
              <a:spcBef>
                <a:spcPts val="910"/>
              </a:spcBef>
              <a:spcAft>
                <a:spcPts val="0"/>
              </a:spcAft>
              <a:buClrTx/>
              <a:buSzTx/>
              <a:buFontTx/>
              <a:buChar char="-"/>
              <a:tabLst>
                <a:tab pos="335280" algn="l"/>
                <a:tab pos="335915" algn="l"/>
              </a:tabLst>
              <a:defRPr/>
            </a:pPr>
            <a:endParaRPr lang="en-US" altLang="ko-KR" sz="2100">
              <a:latin typeface="Arial"/>
              <a:cs typeface="Arial"/>
            </a:endParaRPr>
          </a:p>
        </p:txBody>
      </p:sp>
      <p:pic>
        <p:nvPicPr>
          <p:cNvPr id="7" name="그림 6">
            <a:extLst>
              <a:ext uri="{FF2B5EF4-FFF2-40B4-BE49-F238E27FC236}">
                <a16:creationId xmlns:a16="http://schemas.microsoft.com/office/drawing/2014/main" id="{6CC02E81-A368-C95A-DA25-F18A9739501B}"/>
              </a:ext>
            </a:extLst>
          </p:cNvPr>
          <p:cNvPicPr>
            <a:picLocks noChangeAspect="1"/>
          </p:cNvPicPr>
          <p:nvPr/>
        </p:nvPicPr>
        <p:blipFill>
          <a:blip r:embed="rId3"/>
          <a:stretch>
            <a:fillRect/>
          </a:stretch>
        </p:blipFill>
        <p:spPr>
          <a:xfrm>
            <a:off x="3073400" y="1143000"/>
            <a:ext cx="7086600" cy="5347162"/>
          </a:xfrm>
          <a:prstGeom prst="rect">
            <a:avLst/>
          </a:prstGeom>
        </p:spPr>
      </p:pic>
      <p:pic>
        <p:nvPicPr>
          <p:cNvPr id="5" name="그림 4">
            <a:extLst>
              <a:ext uri="{FF2B5EF4-FFF2-40B4-BE49-F238E27FC236}">
                <a16:creationId xmlns:a16="http://schemas.microsoft.com/office/drawing/2014/main" id="{97786B9B-0B65-BF89-C226-0CF58FC9F4DB}"/>
              </a:ext>
            </a:extLst>
          </p:cNvPr>
          <p:cNvPicPr>
            <a:picLocks noChangeAspect="1"/>
          </p:cNvPicPr>
          <p:nvPr/>
        </p:nvPicPr>
        <p:blipFill>
          <a:blip r:embed="rId4"/>
          <a:stretch>
            <a:fillRect/>
          </a:stretch>
        </p:blipFill>
        <p:spPr>
          <a:xfrm>
            <a:off x="0" y="6297155"/>
            <a:ext cx="13004800" cy="2313445"/>
          </a:xfrm>
          <a:prstGeom prst="rect">
            <a:avLst/>
          </a:prstGeom>
        </p:spPr>
      </p:pic>
      <p:sp>
        <p:nvSpPr>
          <p:cNvPr id="11" name="TextBox 10">
            <a:extLst>
              <a:ext uri="{FF2B5EF4-FFF2-40B4-BE49-F238E27FC236}">
                <a16:creationId xmlns:a16="http://schemas.microsoft.com/office/drawing/2014/main" id="{AA25EDDB-1F50-1CD6-EBD1-D79F62726397}"/>
              </a:ext>
            </a:extLst>
          </p:cNvPr>
          <p:cNvSpPr txBox="1"/>
          <p:nvPr/>
        </p:nvSpPr>
        <p:spPr>
          <a:xfrm>
            <a:off x="5281612" y="8763000"/>
            <a:ext cx="2670175" cy="415498"/>
          </a:xfrm>
          <a:prstGeom prst="rect">
            <a:avLst/>
          </a:prstGeom>
          <a:noFill/>
        </p:spPr>
        <p:txBody>
          <a:bodyPr wrap="square">
            <a:spAutoFit/>
          </a:bodyPr>
          <a:lstStyle/>
          <a:p>
            <a:r>
              <a:rPr kumimoji="0" lang="en-US" altLang="ko-KR" sz="2100" b="1" i="0" u="none" strike="noStrike" kern="0" cap="none" spc="0" normalizeH="0" baseline="0" noProof="0">
                <a:ln>
                  <a:noFill/>
                </a:ln>
                <a:solidFill>
                  <a:sysClr val="windowText" lastClr="000000"/>
                </a:solidFill>
                <a:effectLst/>
                <a:uLnTx/>
                <a:uFillTx/>
                <a:latin typeface="Arial"/>
                <a:cs typeface="Arial"/>
              </a:rPr>
              <a:t>Policy Evaluation</a:t>
            </a:r>
            <a:endParaRPr lang="ko-KR" altLang="en-US"/>
          </a:p>
        </p:txBody>
      </p:sp>
    </p:spTree>
    <p:extLst>
      <p:ext uri="{BB962C8B-B14F-4D97-AF65-F5344CB8AC3E}">
        <p14:creationId xmlns:p14="http://schemas.microsoft.com/office/powerpoint/2010/main" val="2461747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10165</TotalTime>
  <Words>1521</Words>
  <Application>Microsoft Office PowerPoint</Application>
  <PresentationFormat>사용자 지정</PresentationFormat>
  <Paragraphs>187</Paragraphs>
  <Slides>16</Slides>
  <Notes>15</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16</vt:i4>
      </vt:variant>
    </vt:vector>
  </HeadingPairs>
  <TitlesOfParts>
    <vt:vector size="22" baseType="lpstr">
      <vt:lpstr>맑은 고딕</vt:lpstr>
      <vt:lpstr>Arial</vt:lpstr>
      <vt:lpstr>Calibri</vt:lpstr>
      <vt:lpstr>Cambria Math</vt:lpstr>
      <vt:lpstr>Gill Sans MT</vt:lpstr>
      <vt:lpstr>Office Theme</vt:lpstr>
      <vt:lpstr>Introduction to RL</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MLP</dc:title>
  <dc:creator>서보경</dc:creator>
  <cp:lastModifiedBy>보경 서</cp:lastModifiedBy>
  <cp:revision>370</cp:revision>
  <dcterms:created xsi:type="dcterms:W3CDTF">2023-02-01T12:53:31Z</dcterms:created>
  <dcterms:modified xsi:type="dcterms:W3CDTF">2023-08-07T11:06:15Z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2021-01-12T00:00:00Z</vt:filetime>
  </property>
  <property fmtid="{D5CDD505-2E9C-101B-9397-08002B2CF9AE}" pid="3" name="Creator">
    <vt:lpwstr>Keynote</vt:lpwstr>
  </property>
  <property fmtid="{D5CDD505-2E9C-101B-9397-08002B2CF9AE}" pid="4" name="LastSaved">
    <vt:filetime>2023-02-01T00:00:00Z</vt:filetime>
  </property>
  <property fmtid="{D5CDD505-2E9C-101B-9397-08002B2CF9AE}" pid="5" name="Producer">
    <vt:lpwstr>macOS 버전 10.15.7(빌드 19H2) Quartz PDFContext</vt:lpwstr>
  </property>
</Properties>
</file>