
<file path=[Content_Types].xml><?xml version="1.0" encoding="utf-8"?>
<Types xmlns="http://schemas.openxmlformats.org/package/2006/content-types">
  <Default Extension="gif" ContentType="image/gif"/>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9"/>
  </p:notesMasterIdLst>
  <p:sldIdLst>
    <p:sldId id="256" r:id="rId2"/>
    <p:sldId id="306" r:id="rId3"/>
    <p:sldId id="309" r:id="rId4"/>
    <p:sldId id="308" r:id="rId5"/>
    <p:sldId id="310" r:id="rId6"/>
    <p:sldId id="311" r:id="rId7"/>
    <p:sldId id="312" r:id="rId8"/>
  </p:sldIdLst>
  <p:sldSz cx="13004800" cy="9753600"/>
  <p:notesSz cx="13004800" cy="97536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75B1F"/>
    <a:srgbClr val="BDC4A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보통 스타일 3 - 강조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749" autoAdjust="0"/>
    <p:restoredTop sz="92077" autoAdjust="0"/>
  </p:normalViewPr>
  <p:slideViewPr>
    <p:cSldViewPr>
      <p:cViewPr varScale="1">
        <p:scale>
          <a:sx n="79" d="100"/>
          <a:sy n="79" d="100"/>
        </p:scale>
        <p:origin x="1758" y="10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5635625" cy="488950"/>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7366000" y="0"/>
            <a:ext cx="5635625" cy="488950"/>
          </a:xfrm>
          <a:prstGeom prst="rect">
            <a:avLst/>
          </a:prstGeom>
        </p:spPr>
        <p:txBody>
          <a:bodyPr vert="horz" lIns="91440" tIns="45720" rIns="91440" bIns="45720" rtlCol="0"/>
          <a:lstStyle>
            <a:lvl1pPr algn="r">
              <a:defRPr sz="1200"/>
            </a:lvl1pPr>
          </a:lstStyle>
          <a:p>
            <a:fld id="{154940A5-D549-416E-82D8-EF13869FA25D}" type="datetimeFigureOut">
              <a:rPr lang="ko-KR" altLang="en-US" smtClean="0"/>
              <a:t>2023-08-07</a:t>
            </a:fld>
            <a:endParaRPr lang="ko-KR" altLang="en-US"/>
          </a:p>
        </p:txBody>
      </p:sp>
      <p:sp>
        <p:nvSpPr>
          <p:cNvPr id="4" name="슬라이드 이미지 개체 틀 3"/>
          <p:cNvSpPr>
            <a:spLocks noGrp="1" noRot="1" noChangeAspect="1"/>
          </p:cNvSpPr>
          <p:nvPr>
            <p:ph type="sldImg" idx="2"/>
          </p:nvPr>
        </p:nvSpPr>
        <p:spPr>
          <a:xfrm>
            <a:off x="4306888" y="1219200"/>
            <a:ext cx="4391025" cy="3292475"/>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1300163" y="4694238"/>
            <a:ext cx="10404475" cy="3840162"/>
          </a:xfrm>
          <a:prstGeom prst="rect">
            <a:avLst/>
          </a:prstGeom>
        </p:spPr>
        <p:txBody>
          <a:bodyPr vert="horz" lIns="91440" tIns="45720" rIns="91440" bIns="45720" rtlCol="0"/>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6" name="바닥글 개체 틀 5"/>
          <p:cNvSpPr>
            <a:spLocks noGrp="1"/>
          </p:cNvSpPr>
          <p:nvPr>
            <p:ph type="ftr" sz="quarter" idx="4"/>
          </p:nvPr>
        </p:nvSpPr>
        <p:spPr>
          <a:xfrm>
            <a:off x="0" y="9264650"/>
            <a:ext cx="5635625" cy="488950"/>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7366000" y="9264650"/>
            <a:ext cx="5635625" cy="488950"/>
          </a:xfrm>
          <a:prstGeom prst="rect">
            <a:avLst/>
          </a:prstGeom>
        </p:spPr>
        <p:txBody>
          <a:bodyPr vert="horz" lIns="91440" tIns="45720" rIns="91440" bIns="45720" rtlCol="0" anchor="b"/>
          <a:lstStyle>
            <a:lvl1pPr algn="r">
              <a:defRPr sz="1200"/>
            </a:lvl1pPr>
          </a:lstStyle>
          <a:p>
            <a:fld id="{15E379A2-52E3-4F4A-8743-F07D02140E24}" type="slidenum">
              <a:rPr lang="ko-KR" altLang="en-US" smtClean="0"/>
              <a:t>‹#›</a:t>
            </a:fld>
            <a:endParaRPr lang="ko-KR" altLang="en-US"/>
          </a:p>
        </p:txBody>
      </p:sp>
    </p:spTree>
    <p:extLst>
      <p:ext uri="{BB962C8B-B14F-4D97-AF65-F5344CB8AC3E}">
        <p14:creationId xmlns:p14="http://schemas.microsoft.com/office/powerpoint/2010/main" val="4024726435"/>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5"/>
          </p:nvPr>
        </p:nvSpPr>
        <p:spPr/>
        <p:txBody>
          <a:bodyPr/>
          <a:lstStyle/>
          <a:p>
            <a:fld id="{15E379A2-52E3-4F4A-8743-F07D02140E24}" type="slidenum">
              <a:rPr lang="ko-KR" altLang="en-US" smtClean="0"/>
              <a:t>2</a:t>
            </a:fld>
            <a:endParaRPr lang="ko-KR" altLang="en-US"/>
          </a:p>
        </p:txBody>
      </p:sp>
    </p:spTree>
    <p:extLst>
      <p:ext uri="{BB962C8B-B14F-4D97-AF65-F5344CB8AC3E}">
        <p14:creationId xmlns:p14="http://schemas.microsoft.com/office/powerpoint/2010/main" val="31976121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5"/>
          </p:nvPr>
        </p:nvSpPr>
        <p:spPr/>
        <p:txBody>
          <a:bodyPr/>
          <a:lstStyle/>
          <a:p>
            <a:fld id="{15E379A2-52E3-4F4A-8743-F07D02140E24}" type="slidenum">
              <a:rPr lang="ko-KR" altLang="en-US" smtClean="0"/>
              <a:t>3</a:t>
            </a:fld>
            <a:endParaRPr lang="ko-KR" altLang="en-US"/>
          </a:p>
        </p:txBody>
      </p:sp>
    </p:spTree>
    <p:extLst>
      <p:ext uri="{BB962C8B-B14F-4D97-AF65-F5344CB8AC3E}">
        <p14:creationId xmlns:p14="http://schemas.microsoft.com/office/powerpoint/2010/main" val="22369503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5"/>
          </p:nvPr>
        </p:nvSpPr>
        <p:spPr/>
        <p:txBody>
          <a:bodyPr/>
          <a:lstStyle/>
          <a:p>
            <a:fld id="{15E379A2-52E3-4F4A-8743-F07D02140E24}" type="slidenum">
              <a:rPr lang="ko-KR" altLang="en-US" smtClean="0"/>
              <a:t>4</a:t>
            </a:fld>
            <a:endParaRPr lang="ko-KR" altLang="en-US"/>
          </a:p>
        </p:txBody>
      </p:sp>
    </p:spTree>
    <p:extLst>
      <p:ext uri="{BB962C8B-B14F-4D97-AF65-F5344CB8AC3E}">
        <p14:creationId xmlns:p14="http://schemas.microsoft.com/office/powerpoint/2010/main" val="38354549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5"/>
          </p:nvPr>
        </p:nvSpPr>
        <p:spPr/>
        <p:txBody>
          <a:bodyPr/>
          <a:lstStyle/>
          <a:p>
            <a:fld id="{15E379A2-52E3-4F4A-8743-F07D02140E24}" type="slidenum">
              <a:rPr lang="ko-KR" altLang="en-US" smtClean="0"/>
              <a:t>5</a:t>
            </a:fld>
            <a:endParaRPr lang="ko-KR" altLang="en-US"/>
          </a:p>
        </p:txBody>
      </p:sp>
    </p:spTree>
    <p:extLst>
      <p:ext uri="{BB962C8B-B14F-4D97-AF65-F5344CB8AC3E}">
        <p14:creationId xmlns:p14="http://schemas.microsoft.com/office/powerpoint/2010/main" val="30744214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5"/>
          </p:nvPr>
        </p:nvSpPr>
        <p:spPr/>
        <p:txBody>
          <a:bodyPr/>
          <a:lstStyle/>
          <a:p>
            <a:fld id="{15E379A2-52E3-4F4A-8743-F07D02140E24}" type="slidenum">
              <a:rPr lang="ko-KR" altLang="en-US" smtClean="0"/>
              <a:t>6</a:t>
            </a:fld>
            <a:endParaRPr lang="ko-KR" altLang="en-US"/>
          </a:p>
        </p:txBody>
      </p:sp>
    </p:spTree>
    <p:extLst>
      <p:ext uri="{BB962C8B-B14F-4D97-AF65-F5344CB8AC3E}">
        <p14:creationId xmlns:p14="http://schemas.microsoft.com/office/powerpoint/2010/main" val="32879226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5"/>
          </p:nvPr>
        </p:nvSpPr>
        <p:spPr/>
        <p:txBody>
          <a:bodyPr/>
          <a:lstStyle/>
          <a:p>
            <a:fld id="{15E379A2-52E3-4F4A-8743-F07D02140E24}" type="slidenum">
              <a:rPr lang="ko-KR" altLang="en-US" smtClean="0"/>
              <a:t>7</a:t>
            </a:fld>
            <a:endParaRPr lang="ko-KR" altLang="en-US"/>
          </a:p>
        </p:txBody>
      </p:sp>
    </p:spTree>
    <p:extLst>
      <p:ext uri="{BB962C8B-B14F-4D97-AF65-F5344CB8AC3E}">
        <p14:creationId xmlns:p14="http://schemas.microsoft.com/office/powerpoint/2010/main" val="7128067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ctrTitle"/>
          </p:nvPr>
        </p:nvSpPr>
        <p:spPr>
          <a:xfrm>
            <a:off x="2651696" y="4069803"/>
            <a:ext cx="7701406" cy="604520"/>
          </a:xfrm>
          <a:prstGeom prst="rect">
            <a:avLst/>
          </a:prstGeom>
        </p:spPr>
        <p:txBody>
          <a:bodyPr wrap="square" lIns="0" tIns="0" rIns="0" bIns="0">
            <a:spAutoFit/>
          </a:bodyPr>
          <a:lstStyle>
            <a:lvl1pPr>
              <a:defRPr sz="2400" b="1" i="0">
                <a:solidFill>
                  <a:schemeClr val="tx1"/>
                </a:solidFill>
                <a:latin typeface="Calibri"/>
                <a:cs typeface="Calibri"/>
              </a:defRPr>
            </a:lvl1pPr>
          </a:lstStyle>
          <a:p>
            <a:endParaRPr/>
          </a:p>
        </p:txBody>
      </p:sp>
      <p:sp>
        <p:nvSpPr>
          <p:cNvPr id="3" name="Holder 3"/>
          <p:cNvSpPr>
            <a:spLocks noGrp="1"/>
          </p:cNvSpPr>
          <p:nvPr>
            <p:ph type="subTitle" idx="4"/>
          </p:nvPr>
        </p:nvSpPr>
        <p:spPr>
          <a:xfrm>
            <a:off x="1950720" y="5462016"/>
            <a:ext cx="9103360" cy="24384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ACB7AB-7364-40E4-B78F-AC9F2972BE20}" type="datetime1">
              <a:rPr lang="en-US" altLang="ko-KR" smtClean="0"/>
              <a:t>8/7/2023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chemeClr val="tx1"/>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C36C558B-EAEA-4EF5-9399-5D8AB03E5667}" type="datetime1">
              <a:rPr lang="en-US" altLang="ko-KR" smtClean="0"/>
              <a:t>8/7/2023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chemeClr val="tx1"/>
                </a:solidFill>
                <a:latin typeface="Calibri"/>
                <a:cs typeface="Calibri"/>
              </a:defRPr>
            </a:lvl1pPr>
          </a:lstStyle>
          <a:p>
            <a:endParaRPr/>
          </a:p>
        </p:txBody>
      </p:sp>
      <p:sp>
        <p:nvSpPr>
          <p:cNvPr id="3" name="Holder 3"/>
          <p:cNvSpPr>
            <a:spLocks noGrp="1"/>
          </p:cNvSpPr>
          <p:nvPr>
            <p:ph sz="half" idx="2"/>
          </p:nvPr>
        </p:nvSpPr>
        <p:spPr>
          <a:xfrm>
            <a:off x="650240" y="2243328"/>
            <a:ext cx="5657088" cy="6437376"/>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697472" y="2243328"/>
            <a:ext cx="5657088" cy="6437376"/>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3E064E0E-3A79-4D2E-B854-3E3839FD5FC9}" type="datetime1">
              <a:rPr lang="en-US" altLang="ko-KR" smtClean="0"/>
              <a:t>8/7/2023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chemeClr val="tx1"/>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71DF252F-5407-4AEA-973D-CF6231B4087D}" type="datetime1">
              <a:rPr lang="en-US" altLang="ko-KR" smtClean="0"/>
              <a:t>8/7/2023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98331009-162D-4C9E-9435-71AA30759F67}" type="datetime1">
              <a:rPr lang="en-US" altLang="ko-KR" smtClean="0"/>
              <a:t>8/7/2023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11013785" y="144389"/>
            <a:ext cx="1816594" cy="554585"/>
          </a:xfrm>
          <a:prstGeom prst="rect">
            <a:avLst/>
          </a:prstGeom>
        </p:spPr>
      </p:pic>
      <p:sp>
        <p:nvSpPr>
          <p:cNvPr id="17" name="bg object 17"/>
          <p:cNvSpPr/>
          <p:nvPr/>
        </p:nvSpPr>
        <p:spPr>
          <a:xfrm>
            <a:off x="151811" y="863600"/>
            <a:ext cx="12701270" cy="0"/>
          </a:xfrm>
          <a:custGeom>
            <a:avLst/>
            <a:gdLst/>
            <a:ahLst/>
            <a:cxnLst/>
            <a:rect l="l" t="t" r="r" b="b"/>
            <a:pathLst>
              <a:path w="12701270">
                <a:moveTo>
                  <a:pt x="0" y="0"/>
                </a:moveTo>
                <a:lnTo>
                  <a:pt x="12701181" y="0"/>
                </a:lnTo>
              </a:path>
            </a:pathLst>
          </a:custGeom>
          <a:ln w="38100">
            <a:solidFill>
              <a:srgbClr val="004D7F"/>
            </a:solidFill>
          </a:ln>
        </p:spPr>
        <p:txBody>
          <a:bodyPr wrap="square" lIns="0" tIns="0" rIns="0" bIns="0" rtlCol="0"/>
          <a:lstStyle/>
          <a:p>
            <a:endParaRPr/>
          </a:p>
        </p:txBody>
      </p:sp>
      <p:sp>
        <p:nvSpPr>
          <p:cNvPr id="2" name="Holder 2"/>
          <p:cNvSpPr>
            <a:spLocks noGrp="1"/>
          </p:cNvSpPr>
          <p:nvPr>
            <p:ph type="title"/>
          </p:nvPr>
        </p:nvSpPr>
        <p:spPr>
          <a:xfrm>
            <a:off x="143560" y="381000"/>
            <a:ext cx="1391920" cy="391159"/>
          </a:xfrm>
          <a:prstGeom prst="rect">
            <a:avLst/>
          </a:prstGeom>
        </p:spPr>
        <p:txBody>
          <a:bodyPr wrap="square" lIns="0" tIns="0" rIns="0" bIns="0">
            <a:spAutoFit/>
          </a:bodyPr>
          <a:lstStyle>
            <a:lvl1pPr>
              <a:defRPr sz="2400" b="1" i="0">
                <a:solidFill>
                  <a:schemeClr val="tx1"/>
                </a:solidFill>
                <a:latin typeface="Calibri"/>
                <a:cs typeface="Calibri"/>
              </a:defRPr>
            </a:lvl1pPr>
          </a:lstStyle>
          <a:p>
            <a:endParaRPr/>
          </a:p>
        </p:txBody>
      </p:sp>
      <p:sp>
        <p:nvSpPr>
          <p:cNvPr id="3" name="Holder 3"/>
          <p:cNvSpPr>
            <a:spLocks noGrp="1"/>
          </p:cNvSpPr>
          <p:nvPr>
            <p:ph type="body" idx="1"/>
          </p:nvPr>
        </p:nvSpPr>
        <p:spPr>
          <a:xfrm>
            <a:off x="650240" y="2243328"/>
            <a:ext cx="11704320" cy="6437376"/>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421632" y="9070848"/>
            <a:ext cx="4161536" cy="48768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50240" y="9070848"/>
            <a:ext cx="2991104" cy="487680"/>
          </a:xfrm>
          <a:prstGeom prst="rect">
            <a:avLst/>
          </a:prstGeom>
        </p:spPr>
        <p:txBody>
          <a:bodyPr wrap="square" lIns="0" tIns="0" rIns="0" bIns="0">
            <a:spAutoFit/>
          </a:bodyPr>
          <a:lstStyle>
            <a:lvl1pPr algn="l">
              <a:defRPr>
                <a:solidFill>
                  <a:schemeClr val="tx1">
                    <a:tint val="75000"/>
                  </a:schemeClr>
                </a:solidFill>
              </a:defRPr>
            </a:lvl1pPr>
          </a:lstStyle>
          <a:p>
            <a:fld id="{0D095A66-CD1E-4C74-AB6E-361AA158CC4C}" type="datetime1">
              <a:rPr lang="en-US" altLang="ko-KR" smtClean="0"/>
              <a:t>8/7/2023</a:t>
            </a:fld>
            <a:endParaRPr lang="en-US"/>
          </a:p>
        </p:txBody>
      </p:sp>
      <p:sp>
        <p:nvSpPr>
          <p:cNvPr id="6" name="Holder 6"/>
          <p:cNvSpPr>
            <a:spLocks noGrp="1"/>
          </p:cNvSpPr>
          <p:nvPr>
            <p:ph type="sldNum" sz="quarter" idx="7"/>
          </p:nvPr>
        </p:nvSpPr>
        <p:spPr>
          <a:xfrm>
            <a:off x="9363456" y="9070848"/>
            <a:ext cx="2991104" cy="48768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hf hdr="0" ft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gif"/><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5.xml"/><Relationship Id="rId6" Type="http://schemas.openxmlformats.org/officeDocument/2006/relationships/image" Target="../media/image4.png"/><Relationship Id="rId5" Type="http://schemas.openxmlformats.org/officeDocument/2006/relationships/hyperlink" Target="https://www.gymlibrary.dev/" TargetMode="External"/><Relationship Id="rId4" Type="http://schemas.openxmlformats.org/officeDocument/2006/relationships/image" Target="../media/image3.gif"/></Relationships>
</file>

<file path=ppt/slides/_rels/slide3.xml.rels><?xml version="1.0" encoding="UTF-8" standalone="yes"?>
<Relationships xmlns="http://schemas.openxmlformats.org/package/2006/relationships"><Relationship Id="rId3" Type="http://schemas.openxmlformats.org/officeDocument/2006/relationships/hyperlink" Target="https://gymnasium.farama.org/environments/toy_text/" TargetMode="External"/><Relationship Id="rId2" Type="http://schemas.openxmlformats.org/officeDocument/2006/relationships/notesSlide" Target="../notesSlides/notesSlide2.xml"/><Relationship Id="rId1" Type="http://schemas.openxmlformats.org/officeDocument/2006/relationships/slideLayout" Target="../slideLayouts/slideLayout5.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5.xml"/><Relationship Id="rId6" Type="http://schemas.openxmlformats.org/officeDocument/2006/relationships/image" Target="../media/image10.png"/><Relationship Id="rId5" Type="http://schemas.openxmlformats.org/officeDocument/2006/relationships/image" Target="../media/image9.gif"/><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hyperlink" Target="https://stable-baselines.readthedocs.io/en/master/" TargetMode="External"/><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hyperlink" Target="https://stable-baselines.readthedocs.io/en/master/guide/examples.html" TargetMode="External"/><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ctrTitle"/>
          </p:nvPr>
        </p:nvSpPr>
        <p:spPr>
          <a:xfrm>
            <a:off x="2077138" y="4203351"/>
            <a:ext cx="8850630" cy="597599"/>
          </a:xfrm>
          <a:prstGeom prst="rect">
            <a:avLst/>
          </a:prstGeom>
        </p:spPr>
        <p:txBody>
          <a:bodyPr vert="horz" wrap="square" lIns="0" tIns="12700" rIns="0" bIns="0" rtlCol="0">
            <a:spAutoFit/>
          </a:bodyPr>
          <a:lstStyle/>
          <a:p>
            <a:pPr marL="12700" algn="ctr">
              <a:lnSpc>
                <a:spcPct val="100000"/>
              </a:lnSpc>
              <a:spcBef>
                <a:spcPts val="100"/>
              </a:spcBef>
            </a:pPr>
            <a:r>
              <a:rPr lang="en-US" sz="3800" b="0" spc="195">
                <a:latin typeface="Arial" panose="020B0604020202020204" pitchFamily="34" charset="0"/>
                <a:cs typeface="Arial" panose="020B0604020202020204" pitchFamily="34" charset="0"/>
              </a:rPr>
              <a:t>RL – Tasks explanation  </a:t>
            </a:r>
            <a:endParaRPr sz="3800" b="0">
              <a:latin typeface="Arial" panose="020B0604020202020204" pitchFamily="34" charset="0"/>
              <a:cs typeface="Arial" panose="020B0604020202020204" pitchFamily="34" charset="0"/>
            </a:endParaRPr>
          </a:p>
        </p:txBody>
      </p:sp>
      <p:sp>
        <p:nvSpPr>
          <p:cNvPr id="3" name="object 3"/>
          <p:cNvSpPr txBox="1"/>
          <p:nvPr/>
        </p:nvSpPr>
        <p:spPr>
          <a:xfrm>
            <a:off x="4806441" y="5772150"/>
            <a:ext cx="3392170" cy="482600"/>
          </a:xfrm>
          <a:prstGeom prst="rect">
            <a:avLst/>
          </a:prstGeom>
        </p:spPr>
        <p:txBody>
          <a:bodyPr vert="horz" wrap="square" lIns="0" tIns="12700" rIns="0" bIns="0" rtlCol="0">
            <a:spAutoFit/>
          </a:bodyPr>
          <a:lstStyle/>
          <a:p>
            <a:pPr marL="12700">
              <a:lnSpc>
                <a:spcPct val="100000"/>
              </a:lnSpc>
              <a:spcBef>
                <a:spcPts val="100"/>
              </a:spcBef>
            </a:pPr>
            <a:r>
              <a:rPr sz="3000" spc="-50" dirty="0">
                <a:latin typeface="Arial"/>
                <a:cs typeface="Arial"/>
              </a:rPr>
              <a:t>TA</a:t>
            </a:r>
            <a:r>
              <a:rPr sz="3000" spc="-50">
                <a:latin typeface="Arial"/>
                <a:cs typeface="Arial"/>
              </a:rPr>
              <a:t>.</a:t>
            </a:r>
            <a:r>
              <a:rPr sz="3000" spc="10">
                <a:latin typeface="Arial"/>
                <a:cs typeface="Arial"/>
              </a:rPr>
              <a:t> </a:t>
            </a:r>
            <a:r>
              <a:rPr lang="en-US" sz="3000" spc="10">
                <a:latin typeface="Arial"/>
                <a:cs typeface="Arial"/>
              </a:rPr>
              <a:t>Bogyeong Suh</a:t>
            </a:r>
            <a:endParaRPr sz="3000">
              <a:latin typeface="Arial"/>
              <a:cs typeface="Arial"/>
            </a:endParaRPr>
          </a:p>
        </p:txBody>
      </p:sp>
      <p:pic>
        <p:nvPicPr>
          <p:cNvPr id="4" name="object 4"/>
          <p:cNvPicPr/>
          <p:nvPr/>
        </p:nvPicPr>
        <p:blipFill>
          <a:blip r:embed="rId2" cstate="print"/>
          <a:stretch>
            <a:fillRect/>
          </a:stretch>
        </p:blipFill>
        <p:spPr>
          <a:xfrm>
            <a:off x="11013785" y="144389"/>
            <a:ext cx="1816594" cy="554585"/>
          </a:xfrm>
          <a:prstGeom prst="rect">
            <a:avLst/>
          </a:prstGeom>
        </p:spPr>
      </p:pic>
      <p:sp>
        <p:nvSpPr>
          <p:cNvPr id="5" name="object 5"/>
          <p:cNvSpPr/>
          <p:nvPr/>
        </p:nvSpPr>
        <p:spPr>
          <a:xfrm>
            <a:off x="2077138" y="4908550"/>
            <a:ext cx="8850630" cy="0"/>
          </a:xfrm>
          <a:custGeom>
            <a:avLst/>
            <a:gdLst/>
            <a:ahLst/>
            <a:cxnLst/>
            <a:rect l="l" t="t" r="r" b="b"/>
            <a:pathLst>
              <a:path w="8850630">
                <a:moveTo>
                  <a:pt x="0" y="0"/>
                </a:moveTo>
                <a:lnTo>
                  <a:pt x="8850523" y="0"/>
                </a:lnTo>
              </a:path>
            </a:pathLst>
          </a:custGeom>
          <a:ln w="38100">
            <a:solidFill>
              <a:srgbClr val="004D7F"/>
            </a:solidFill>
          </a:ln>
        </p:spPr>
        <p:txBody>
          <a:bodyPr wrap="square" lIns="0" tIns="0" rIns="0" bIns="0" rtlCol="0"/>
          <a:lstStyle/>
          <a:p>
            <a:endParaRPr/>
          </a:p>
        </p:txBody>
      </p:sp>
      <p:sp>
        <p:nvSpPr>
          <p:cNvPr id="6" name="object 6"/>
          <p:cNvSpPr txBox="1"/>
          <p:nvPr/>
        </p:nvSpPr>
        <p:spPr>
          <a:xfrm>
            <a:off x="137464" y="8995092"/>
            <a:ext cx="2473325" cy="616585"/>
          </a:xfrm>
          <a:prstGeom prst="rect">
            <a:avLst/>
          </a:prstGeom>
        </p:spPr>
        <p:txBody>
          <a:bodyPr vert="horz" wrap="square" lIns="0" tIns="12700" rIns="0" bIns="0" rtlCol="0">
            <a:spAutoFit/>
          </a:bodyPr>
          <a:lstStyle/>
          <a:p>
            <a:pPr marL="12700">
              <a:lnSpc>
                <a:spcPts val="2325"/>
              </a:lnSpc>
              <a:spcBef>
                <a:spcPts val="100"/>
              </a:spcBef>
            </a:pPr>
            <a:r>
              <a:rPr sz="2200" spc="-10" dirty="0">
                <a:latin typeface="Gill Sans MT"/>
                <a:cs typeface="Gill Sans MT"/>
              </a:rPr>
              <a:t>Machine</a:t>
            </a:r>
            <a:r>
              <a:rPr sz="2200" spc="-130" dirty="0">
                <a:latin typeface="Gill Sans MT"/>
                <a:cs typeface="Gill Sans MT"/>
              </a:rPr>
              <a:t> </a:t>
            </a:r>
            <a:r>
              <a:rPr sz="2200" spc="-10" dirty="0">
                <a:latin typeface="Gill Sans MT"/>
                <a:cs typeface="Gill Sans MT"/>
              </a:rPr>
              <a:t>Learning</a:t>
            </a:r>
            <a:r>
              <a:rPr sz="2200" spc="-120" dirty="0">
                <a:latin typeface="Gill Sans MT"/>
                <a:cs typeface="Gill Sans MT"/>
              </a:rPr>
              <a:t> </a:t>
            </a:r>
            <a:r>
              <a:rPr sz="2200" spc="-50" dirty="0">
                <a:latin typeface="Gill Sans MT"/>
                <a:cs typeface="Gill Sans MT"/>
              </a:rPr>
              <a:t>&amp;</a:t>
            </a:r>
            <a:endParaRPr sz="2200">
              <a:latin typeface="Gill Sans MT"/>
              <a:cs typeface="Gill Sans MT"/>
            </a:endParaRPr>
          </a:p>
          <a:p>
            <a:pPr marL="19050">
              <a:lnSpc>
                <a:spcPts val="2325"/>
              </a:lnSpc>
            </a:pPr>
            <a:r>
              <a:rPr sz="2200" dirty="0">
                <a:latin typeface="Gill Sans MT"/>
                <a:cs typeface="Gill Sans MT"/>
              </a:rPr>
              <a:t>Control</a:t>
            </a:r>
            <a:r>
              <a:rPr sz="2200" spc="-25" dirty="0">
                <a:latin typeface="Gill Sans MT"/>
                <a:cs typeface="Gill Sans MT"/>
              </a:rPr>
              <a:t> </a:t>
            </a:r>
            <a:r>
              <a:rPr sz="2200" dirty="0">
                <a:latin typeface="Gill Sans MT"/>
                <a:cs typeface="Gill Sans MT"/>
              </a:rPr>
              <a:t>Systems</a:t>
            </a:r>
            <a:r>
              <a:rPr sz="2200" spc="-25" dirty="0">
                <a:latin typeface="Gill Sans MT"/>
                <a:cs typeface="Gill Sans MT"/>
              </a:rPr>
              <a:t> </a:t>
            </a:r>
            <a:r>
              <a:rPr sz="2200" spc="-20" dirty="0">
                <a:latin typeface="Gill Sans MT"/>
                <a:cs typeface="Gill Sans MT"/>
              </a:rPr>
              <a:t>Lab.</a:t>
            </a:r>
            <a:endParaRPr sz="2200">
              <a:latin typeface="Gill Sans MT"/>
              <a:cs typeface="Gill Sans MT"/>
            </a:endParaRPr>
          </a:p>
        </p:txBody>
      </p:sp>
      <p:sp>
        <p:nvSpPr>
          <p:cNvPr id="7" name="슬라이드 번호 개체 틀 6">
            <a:extLst>
              <a:ext uri="{FF2B5EF4-FFF2-40B4-BE49-F238E27FC236}">
                <a16:creationId xmlns:a16="http://schemas.microsoft.com/office/drawing/2014/main" id="{042ECA89-E3B7-B4A1-33B9-C6C58B84D815}"/>
              </a:ext>
            </a:extLst>
          </p:cNvPr>
          <p:cNvSpPr>
            <a:spLocks noGrp="1"/>
          </p:cNvSpPr>
          <p:nvPr>
            <p:ph type="sldNum" sz="quarter" idx="7"/>
          </p:nvPr>
        </p:nvSpPr>
        <p:spPr/>
        <p:txBody>
          <a:bodyPr/>
          <a:lstStyle/>
          <a:p>
            <a:fld id="{B6F15528-21DE-4FAA-801E-634DDDAF4B2B}" type="slidenum">
              <a:rPr lang="en-US" altLang="ko-KR" smtClean="0"/>
              <a:t>1</a:t>
            </a:fld>
            <a:endParaRPr lang="ko-KR"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43560" y="381000"/>
            <a:ext cx="12454840" cy="382156"/>
          </a:xfrm>
          <a:prstGeom prst="rect">
            <a:avLst/>
          </a:prstGeom>
        </p:spPr>
        <p:txBody>
          <a:bodyPr vert="horz" wrap="square" lIns="0" tIns="12700" rIns="0" bIns="0" rtlCol="0">
            <a:spAutoFit/>
          </a:bodyPr>
          <a:lstStyle/>
          <a:p>
            <a:pPr marL="12700">
              <a:lnSpc>
                <a:spcPct val="100000"/>
              </a:lnSpc>
              <a:spcBef>
                <a:spcPts val="100"/>
              </a:spcBef>
            </a:pPr>
            <a:r>
              <a:rPr lang="en-US" sz="2400" b="1" spc="95">
                <a:latin typeface="Calibri"/>
                <a:cs typeface="Calibri"/>
              </a:rPr>
              <a:t>Task 1 &amp; 2</a:t>
            </a:r>
            <a:endParaRPr sz="2400">
              <a:latin typeface="Calibri"/>
              <a:cs typeface="Calibri"/>
            </a:endParaRPr>
          </a:p>
        </p:txBody>
      </p:sp>
      <p:sp>
        <p:nvSpPr>
          <p:cNvPr id="4" name="object 4"/>
          <p:cNvSpPr txBox="1"/>
          <p:nvPr/>
        </p:nvSpPr>
        <p:spPr>
          <a:xfrm>
            <a:off x="254502" y="963907"/>
            <a:ext cx="12098607" cy="1699183"/>
          </a:xfrm>
          <a:prstGeom prst="rect">
            <a:avLst/>
          </a:prstGeom>
        </p:spPr>
        <p:txBody>
          <a:bodyPr vert="horz" wrap="square" lIns="0" tIns="128270" rIns="0" bIns="0" rtlCol="0">
            <a:spAutoFit/>
          </a:bodyPr>
          <a:lstStyle/>
          <a:p>
            <a:pPr marL="12065" marR="0" lvl="0" indent="0" defTabSz="914400" eaLnBrk="1" fontAlgn="auto" latinLnBrk="0" hangingPunct="1">
              <a:lnSpc>
                <a:spcPct val="100000"/>
              </a:lnSpc>
              <a:spcBef>
                <a:spcPts val="910"/>
              </a:spcBef>
              <a:spcAft>
                <a:spcPts val="0"/>
              </a:spcAft>
              <a:buClrTx/>
              <a:buSzTx/>
              <a:buFontTx/>
              <a:buNone/>
              <a:tabLst>
                <a:tab pos="335280" algn="l"/>
                <a:tab pos="335915" algn="l"/>
              </a:tabLst>
              <a:defRPr/>
            </a:pPr>
            <a:r>
              <a:rPr kumimoji="0" lang="en-US" altLang="ko-KR" sz="2400" b="1" i="0" u="none" strike="noStrike" kern="0" cap="none" spc="0" normalizeH="0" baseline="0" noProof="0">
                <a:ln>
                  <a:noFill/>
                </a:ln>
                <a:solidFill>
                  <a:sysClr val="windowText" lastClr="000000"/>
                </a:solidFill>
                <a:effectLst/>
                <a:uLnTx/>
                <a:uFillTx/>
                <a:latin typeface="Arial"/>
                <a:cs typeface="Arial"/>
              </a:rPr>
              <a:t>Policy Iteration and Value Iteration with toy text environments</a:t>
            </a:r>
            <a:endParaRPr lang="en-US" altLang="ko-KR" sz="2100">
              <a:latin typeface="Arial"/>
              <a:cs typeface="Arial"/>
            </a:endParaRPr>
          </a:p>
          <a:p>
            <a:pPr marL="335280" indent="-323215">
              <a:spcBef>
                <a:spcPts val="910"/>
              </a:spcBef>
              <a:buFontTx/>
              <a:buChar char="-"/>
              <a:tabLst>
                <a:tab pos="335280" algn="l"/>
                <a:tab pos="335915" algn="l"/>
              </a:tabLst>
              <a:defRPr/>
            </a:pPr>
            <a:r>
              <a:rPr lang="en-US" altLang="ko-KR" sz="2100" b="1">
                <a:latin typeface="Arial"/>
                <a:cs typeface="Arial"/>
              </a:rPr>
              <a:t>Gym</a:t>
            </a:r>
            <a:r>
              <a:rPr lang="en-US" altLang="ko-KR" sz="2100">
                <a:latin typeface="Arial"/>
                <a:cs typeface="Arial"/>
              </a:rPr>
              <a:t> interface is simple, pythonic, and capable of representing general RL problems. </a:t>
            </a:r>
          </a:p>
          <a:p>
            <a:pPr marL="335280" indent="-323215">
              <a:spcBef>
                <a:spcPts val="910"/>
              </a:spcBef>
              <a:buFontTx/>
              <a:buChar char="-"/>
              <a:tabLst>
                <a:tab pos="335280" algn="l"/>
                <a:tab pos="335915" algn="l"/>
              </a:tabLst>
              <a:defRPr/>
            </a:pPr>
            <a:r>
              <a:rPr lang="en-US" altLang="ko-KR" sz="2100">
                <a:latin typeface="Arial"/>
                <a:cs typeface="Arial"/>
              </a:rPr>
              <a:t>It provides a variety of standardized environments to test and develop RL agents on, ranging from classic control problems to more sophisticated tasks such as playing Atari games.</a:t>
            </a:r>
          </a:p>
        </p:txBody>
      </p:sp>
      <p:sp>
        <p:nvSpPr>
          <p:cNvPr id="8" name="슬라이드 번호 개체 틀 7">
            <a:extLst>
              <a:ext uri="{FF2B5EF4-FFF2-40B4-BE49-F238E27FC236}">
                <a16:creationId xmlns:a16="http://schemas.microsoft.com/office/drawing/2014/main" id="{ED6717D9-A3EE-6F93-BC15-282AAA9A66A6}"/>
              </a:ext>
            </a:extLst>
          </p:cNvPr>
          <p:cNvSpPr>
            <a:spLocks noGrp="1"/>
          </p:cNvSpPr>
          <p:nvPr>
            <p:ph type="sldNum" sz="quarter" idx="7"/>
          </p:nvPr>
        </p:nvSpPr>
        <p:spPr/>
        <p:txBody>
          <a:bodyPr/>
          <a:lstStyle/>
          <a:p>
            <a:fld id="{B6F15528-21DE-4FAA-801E-634DDDAF4B2B}" type="slidenum">
              <a:rPr lang="en-US" altLang="ko-KR" smtClean="0"/>
              <a:t>2</a:t>
            </a:fld>
            <a:endParaRPr lang="ko-KR" altLang="en-US"/>
          </a:p>
        </p:txBody>
      </p:sp>
      <p:pic>
        <p:nvPicPr>
          <p:cNvPr id="18" name="그림 17" descr="실루엣이(가) 표시된 사진&#10;&#10;중간 신뢰도로 자동 생성된 설명">
            <a:extLst>
              <a:ext uri="{FF2B5EF4-FFF2-40B4-BE49-F238E27FC236}">
                <a16:creationId xmlns:a16="http://schemas.microsoft.com/office/drawing/2014/main" id="{88EB81EA-E345-F701-7CBC-3F4B11E8899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7245" y="4698167"/>
            <a:ext cx="5486400" cy="3657600"/>
          </a:xfrm>
          <a:prstGeom prst="rect">
            <a:avLst/>
          </a:prstGeom>
        </p:spPr>
      </p:pic>
      <p:pic>
        <p:nvPicPr>
          <p:cNvPr id="20" name="그림 19" descr="우산, 하늘, 아동 미술, 경치이(가) 표시된 사진&#10;&#10;자동 생성된 설명">
            <a:extLst>
              <a:ext uri="{FF2B5EF4-FFF2-40B4-BE49-F238E27FC236}">
                <a16:creationId xmlns:a16="http://schemas.microsoft.com/office/drawing/2014/main" id="{2739609A-B29A-A1ED-7633-2273808F22D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72970" y="4698167"/>
            <a:ext cx="4848933" cy="3232622"/>
          </a:xfrm>
          <a:prstGeom prst="rect">
            <a:avLst/>
          </a:prstGeom>
        </p:spPr>
      </p:pic>
      <p:sp>
        <p:nvSpPr>
          <p:cNvPr id="22" name="TextBox 21">
            <a:extLst>
              <a:ext uri="{FF2B5EF4-FFF2-40B4-BE49-F238E27FC236}">
                <a16:creationId xmlns:a16="http://schemas.microsoft.com/office/drawing/2014/main" id="{07862786-012E-1602-1CF2-570B8FFCEABF}"/>
              </a:ext>
            </a:extLst>
          </p:cNvPr>
          <p:cNvSpPr txBox="1"/>
          <p:nvPr/>
        </p:nvSpPr>
        <p:spPr>
          <a:xfrm>
            <a:off x="9143274" y="8077724"/>
            <a:ext cx="1907540" cy="400110"/>
          </a:xfrm>
          <a:prstGeom prst="rect">
            <a:avLst/>
          </a:prstGeom>
          <a:noFill/>
        </p:spPr>
        <p:txBody>
          <a:bodyPr wrap="square">
            <a:spAutoFit/>
          </a:bodyPr>
          <a:lstStyle/>
          <a:p>
            <a:r>
              <a:rPr lang="en-US" altLang="ko-KR" sz="2000">
                <a:latin typeface="Arial"/>
                <a:cs typeface="Arial"/>
              </a:rPr>
              <a:t>Bipedal Walker</a:t>
            </a:r>
            <a:endParaRPr lang="ko-KR" altLang="en-US" sz="2000"/>
          </a:p>
        </p:txBody>
      </p:sp>
      <p:sp>
        <p:nvSpPr>
          <p:cNvPr id="23" name="TextBox 22">
            <a:extLst>
              <a:ext uri="{FF2B5EF4-FFF2-40B4-BE49-F238E27FC236}">
                <a16:creationId xmlns:a16="http://schemas.microsoft.com/office/drawing/2014/main" id="{C407E994-4021-8C2C-7DCB-E1775B3F75AF}"/>
              </a:ext>
            </a:extLst>
          </p:cNvPr>
          <p:cNvSpPr txBox="1"/>
          <p:nvPr/>
        </p:nvSpPr>
        <p:spPr>
          <a:xfrm>
            <a:off x="1901734" y="8052070"/>
            <a:ext cx="1907540" cy="400110"/>
          </a:xfrm>
          <a:prstGeom prst="rect">
            <a:avLst/>
          </a:prstGeom>
          <a:noFill/>
        </p:spPr>
        <p:txBody>
          <a:bodyPr wrap="square">
            <a:spAutoFit/>
          </a:bodyPr>
          <a:lstStyle/>
          <a:p>
            <a:r>
              <a:rPr lang="en-US" altLang="ko-KR" sz="2000">
                <a:latin typeface="Arial"/>
                <a:cs typeface="Arial"/>
              </a:rPr>
              <a:t>Lunar Lander</a:t>
            </a:r>
            <a:endParaRPr lang="ko-KR" altLang="en-US" sz="2000"/>
          </a:p>
        </p:txBody>
      </p:sp>
      <p:sp>
        <p:nvSpPr>
          <p:cNvPr id="25" name="TextBox 24">
            <a:extLst>
              <a:ext uri="{FF2B5EF4-FFF2-40B4-BE49-F238E27FC236}">
                <a16:creationId xmlns:a16="http://schemas.microsoft.com/office/drawing/2014/main" id="{E1ACD6FC-9087-4583-3C20-63118276B397}"/>
              </a:ext>
            </a:extLst>
          </p:cNvPr>
          <p:cNvSpPr txBox="1"/>
          <p:nvPr/>
        </p:nvSpPr>
        <p:spPr>
          <a:xfrm>
            <a:off x="4788488" y="8741130"/>
            <a:ext cx="3164984" cy="369332"/>
          </a:xfrm>
          <a:prstGeom prst="rect">
            <a:avLst/>
          </a:prstGeom>
          <a:noFill/>
        </p:spPr>
        <p:txBody>
          <a:bodyPr wrap="square">
            <a:spAutoFit/>
          </a:bodyPr>
          <a:lstStyle/>
          <a:p>
            <a:r>
              <a:rPr lang="ko-KR" altLang="en-US">
                <a:hlinkClick r:id="rId5"/>
              </a:rPr>
              <a:t>https://www.gymlibrary.dev/</a:t>
            </a:r>
            <a:r>
              <a:rPr lang="ko-KR" altLang="en-US"/>
              <a:t> </a:t>
            </a:r>
          </a:p>
        </p:txBody>
      </p:sp>
      <p:pic>
        <p:nvPicPr>
          <p:cNvPr id="32" name="그림 31">
            <a:extLst>
              <a:ext uri="{FF2B5EF4-FFF2-40B4-BE49-F238E27FC236}">
                <a16:creationId xmlns:a16="http://schemas.microsoft.com/office/drawing/2014/main" id="{6A665F6E-5EE8-B35B-9E65-677B4278B653}"/>
              </a:ext>
            </a:extLst>
          </p:cNvPr>
          <p:cNvPicPr>
            <a:picLocks noChangeAspect="1"/>
          </p:cNvPicPr>
          <p:nvPr/>
        </p:nvPicPr>
        <p:blipFill>
          <a:blip r:embed="rId6"/>
          <a:stretch>
            <a:fillRect/>
          </a:stretch>
        </p:blipFill>
        <p:spPr>
          <a:xfrm>
            <a:off x="145011" y="2826602"/>
            <a:ext cx="5027263" cy="1296988"/>
          </a:xfrm>
          <a:prstGeom prst="rect">
            <a:avLst/>
          </a:prstGeom>
        </p:spPr>
      </p:pic>
      <p:pic>
        <p:nvPicPr>
          <p:cNvPr id="34" name="그림 33">
            <a:extLst>
              <a:ext uri="{FF2B5EF4-FFF2-40B4-BE49-F238E27FC236}">
                <a16:creationId xmlns:a16="http://schemas.microsoft.com/office/drawing/2014/main" id="{5AC0A82A-6A57-2EE3-AA57-CF3BBA01501F}"/>
              </a:ext>
            </a:extLst>
          </p:cNvPr>
          <p:cNvPicPr>
            <a:picLocks noChangeAspect="1"/>
          </p:cNvPicPr>
          <p:nvPr/>
        </p:nvPicPr>
        <p:blipFill>
          <a:blip r:embed="rId7"/>
          <a:stretch>
            <a:fillRect/>
          </a:stretch>
        </p:blipFill>
        <p:spPr>
          <a:xfrm>
            <a:off x="5816600" y="3152653"/>
            <a:ext cx="6877050" cy="952500"/>
          </a:xfrm>
          <a:prstGeom prst="rect">
            <a:avLst/>
          </a:prstGeom>
        </p:spPr>
      </p:pic>
    </p:spTree>
    <p:extLst>
      <p:ext uri="{BB962C8B-B14F-4D97-AF65-F5344CB8AC3E}">
        <p14:creationId xmlns:p14="http://schemas.microsoft.com/office/powerpoint/2010/main" val="30280092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43560" y="381000"/>
            <a:ext cx="12454840" cy="382156"/>
          </a:xfrm>
          <a:prstGeom prst="rect">
            <a:avLst/>
          </a:prstGeom>
        </p:spPr>
        <p:txBody>
          <a:bodyPr vert="horz" wrap="square" lIns="0" tIns="12700" rIns="0" bIns="0" rtlCol="0">
            <a:spAutoFit/>
          </a:bodyPr>
          <a:lstStyle/>
          <a:p>
            <a:pPr marL="12700">
              <a:lnSpc>
                <a:spcPct val="100000"/>
              </a:lnSpc>
              <a:spcBef>
                <a:spcPts val="100"/>
              </a:spcBef>
            </a:pPr>
            <a:r>
              <a:rPr lang="en-US" altLang="ko-KR" sz="2400" b="1" spc="95">
                <a:latin typeface="Calibri"/>
                <a:cs typeface="Calibri"/>
              </a:rPr>
              <a:t>Task 1 &amp; 2</a:t>
            </a:r>
            <a:endParaRPr lang="en-US" altLang="ko-KR" sz="2400">
              <a:latin typeface="Calibri"/>
              <a:cs typeface="Calibri"/>
            </a:endParaRPr>
          </a:p>
        </p:txBody>
      </p:sp>
      <p:sp>
        <p:nvSpPr>
          <p:cNvPr id="4" name="object 4"/>
          <p:cNvSpPr txBox="1"/>
          <p:nvPr/>
        </p:nvSpPr>
        <p:spPr>
          <a:xfrm>
            <a:off x="254502" y="963907"/>
            <a:ext cx="12098607" cy="498855"/>
          </a:xfrm>
          <a:prstGeom prst="rect">
            <a:avLst/>
          </a:prstGeom>
        </p:spPr>
        <p:txBody>
          <a:bodyPr vert="horz" wrap="square" lIns="0" tIns="128270" rIns="0" bIns="0" rtlCol="0">
            <a:spAutoFit/>
          </a:bodyPr>
          <a:lstStyle/>
          <a:p>
            <a:pPr marL="12065" marR="0" lvl="0" indent="0" defTabSz="914400" eaLnBrk="1" fontAlgn="auto" latinLnBrk="0" hangingPunct="1">
              <a:lnSpc>
                <a:spcPct val="100000"/>
              </a:lnSpc>
              <a:spcBef>
                <a:spcPts val="910"/>
              </a:spcBef>
              <a:spcAft>
                <a:spcPts val="0"/>
              </a:spcAft>
              <a:buClrTx/>
              <a:buSzTx/>
              <a:buFontTx/>
              <a:buNone/>
              <a:tabLst>
                <a:tab pos="335280" algn="l"/>
                <a:tab pos="335915" algn="l"/>
              </a:tabLst>
              <a:defRPr/>
            </a:pPr>
            <a:r>
              <a:rPr kumimoji="0" lang="en-US" altLang="ko-KR" sz="2400" b="1" i="0" u="none" strike="noStrike" kern="0" cap="none" spc="0" normalizeH="0" baseline="0" noProof="0">
                <a:ln>
                  <a:noFill/>
                </a:ln>
                <a:solidFill>
                  <a:sysClr val="windowText" lastClr="000000"/>
                </a:solidFill>
                <a:effectLst/>
                <a:uLnTx/>
                <a:uFillTx/>
                <a:latin typeface="Arial"/>
                <a:cs typeface="Arial"/>
              </a:rPr>
              <a:t>Policy Iteration and Value Iteration with toy text environments</a:t>
            </a:r>
            <a:endParaRPr lang="en-US" altLang="ko-KR" sz="2100">
              <a:latin typeface="Arial"/>
              <a:cs typeface="Arial"/>
            </a:endParaRPr>
          </a:p>
        </p:txBody>
      </p:sp>
      <p:sp>
        <p:nvSpPr>
          <p:cNvPr id="8" name="슬라이드 번호 개체 틀 7">
            <a:extLst>
              <a:ext uri="{FF2B5EF4-FFF2-40B4-BE49-F238E27FC236}">
                <a16:creationId xmlns:a16="http://schemas.microsoft.com/office/drawing/2014/main" id="{ED6717D9-A3EE-6F93-BC15-282AAA9A66A6}"/>
              </a:ext>
            </a:extLst>
          </p:cNvPr>
          <p:cNvSpPr>
            <a:spLocks noGrp="1"/>
          </p:cNvSpPr>
          <p:nvPr>
            <p:ph type="sldNum" sz="quarter" idx="7"/>
          </p:nvPr>
        </p:nvSpPr>
        <p:spPr/>
        <p:txBody>
          <a:bodyPr/>
          <a:lstStyle/>
          <a:p>
            <a:fld id="{B6F15528-21DE-4FAA-801E-634DDDAF4B2B}" type="slidenum">
              <a:rPr lang="en-US" altLang="ko-KR" smtClean="0"/>
              <a:t>3</a:t>
            </a:fld>
            <a:endParaRPr lang="ko-KR" altLang="en-US"/>
          </a:p>
        </p:txBody>
      </p:sp>
      <p:sp>
        <p:nvSpPr>
          <p:cNvPr id="6" name="TextBox 5">
            <a:extLst>
              <a:ext uri="{FF2B5EF4-FFF2-40B4-BE49-F238E27FC236}">
                <a16:creationId xmlns:a16="http://schemas.microsoft.com/office/drawing/2014/main" id="{1919EE37-5709-6D88-08A6-FAB0F6EE09CF}"/>
              </a:ext>
            </a:extLst>
          </p:cNvPr>
          <p:cNvSpPr txBox="1"/>
          <p:nvPr/>
        </p:nvSpPr>
        <p:spPr>
          <a:xfrm>
            <a:off x="3683000" y="5368950"/>
            <a:ext cx="6524896" cy="369332"/>
          </a:xfrm>
          <a:prstGeom prst="rect">
            <a:avLst/>
          </a:prstGeom>
          <a:noFill/>
        </p:spPr>
        <p:txBody>
          <a:bodyPr wrap="square">
            <a:spAutoFit/>
          </a:bodyPr>
          <a:lstStyle/>
          <a:p>
            <a:r>
              <a:rPr lang="en-US" altLang="ko-KR">
                <a:hlinkClick r:id="rId3"/>
              </a:rPr>
              <a:t>https://gymnasium.farama.org/environments/toy_text/</a:t>
            </a:r>
            <a:r>
              <a:rPr lang="en-US" altLang="ko-KR"/>
              <a:t> </a:t>
            </a:r>
            <a:endParaRPr lang="ko-KR" altLang="en-US"/>
          </a:p>
        </p:txBody>
      </p:sp>
      <p:pic>
        <p:nvPicPr>
          <p:cNvPr id="12" name="그림 11">
            <a:extLst>
              <a:ext uri="{FF2B5EF4-FFF2-40B4-BE49-F238E27FC236}">
                <a16:creationId xmlns:a16="http://schemas.microsoft.com/office/drawing/2014/main" id="{C3798C41-F1E9-EC34-F638-22E43CD350C7}"/>
              </a:ext>
            </a:extLst>
          </p:cNvPr>
          <p:cNvPicPr>
            <a:picLocks noChangeAspect="1"/>
          </p:cNvPicPr>
          <p:nvPr/>
        </p:nvPicPr>
        <p:blipFill>
          <a:blip r:embed="rId4"/>
          <a:stretch>
            <a:fillRect/>
          </a:stretch>
        </p:blipFill>
        <p:spPr>
          <a:xfrm>
            <a:off x="1397000" y="1552296"/>
            <a:ext cx="10477892" cy="3631988"/>
          </a:xfrm>
          <a:prstGeom prst="rect">
            <a:avLst/>
          </a:prstGeom>
        </p:spPr>
      </p:pic>
      <p:sp>
        <p:nvSpPr>
          <p:cNvPr id="16" name="TextBox 15">
            <a:extLst>
              <a:ext uri="{FF2B5EF4-FFF2-40B4-BE49-F238E27FC236}">
                <a16:creationId xmlns:a16="http://schemas.microsoft.com/office/drawing/2014/main" id="{2CBC4C76-A844-FE8F-090A-28E106D56BFB}"/>
              </a:ext>
            </a:extLst>
          </p:cNvPr>
          <p:cNvSpPr txBox="1"/>
          <p:nvPr/>
        </p:nvSpPr>
        <p:spPr>
          <a:xfrm>
            <a:off x="321676" y="6109726"/>
            <a:ext cx="12098607" cy="2585323"/>
          </a:xfrm>
          <a:prstGeom prst="rect">
            <a:avLst/>
          </a:prstGeom>
          <a:noFill/>
        </p:spPr>
        <p:txBody>
          <a:bodyPr wrap="square">
            <a:spAutoFit/>
          </a:bodyPr>
          <a:lstStyle/>
          <a:p>
            <a:pPr marL="335280" marR="0" lvl="0" indent="-323215" defTabSz="914400" eaLnBrk="1" fontAlgn="auto" latinLnBrk="0" hangingPunct="1">
              <a:lnSpc>
                <a:spcPct val="100000"/>
              </a:lnSpc>
              <a:spcBef>
                <a:spcPts val="910"/>
              </a:spcBef>
              <a:spcAft>
                <a:spcPts val="0"/>
              </a:spcAft>
              <a:buClrTx/>
              <a:buSzTx/>
              <a:buFontTx/>
              <a:buChar char="-"/>
              <a:tabLst>
                <a:tab pos="335280" algn="l"/>
                <a:tab pos="335915" algn="l"/>
              </a:tabLst>
              <a:defRPr/>
            </a:pPr>
            <a:r>
              <a:rPr lang="en-US" altLang="ko-KR" sz="2100">
                <a:latin typeface="Arial"/>
                <a:cs typeface="Arial"/>
              </a:rPr>
              <a:t>In these tasks, we will use one of toy text environments from gym library for practicing policy and value iteration methods. </a:t>
            </a:r>
          </a:p>
          <a:p>
            <a:pPr marL="335280" marR="0" lvl="0" indent="-323215" defTabSz="914400" eaLnBrk="1" fontAlgn="auto" latinLnBrk="0" hangingPunct="1">
              <a:lnSpc>
                <a:spcPct val="100000"/>
              </a:lnSpc>
              <a:spcBef>
                <a:spcPts val="910"/>
              </a:spcBef>
              <a:spcAft>
                <a:spcPts val="0"/>
              </a:spcAft>
              <a:buClrTx/>
              <a:buSzTx/>
              <a:buFontTx/>
              <a:buChar char="-"/>
              <a:tabLst>
                <a:tab pos="335280" algn="l"/>
                <a:tab pos="335915" algn="l"/>
              </a:tabLst>
              <a:defRPr/>
            </a:pPr>
            <a:r>
              <a:rPr lang="en-US" altLang="ko-KR" sz="2100">
                <a:latin typeface="Arial"/>
                <a:cs typeface="Arial"/>
              </a:rPr>
              <a:t>The toy text environments have discrete state and action spaces, which are suitable for policy iteration and value iteration methods</a:t>
            </a:r>
          </a:p>
          <a:p>
            <a:pPr marL="335280" marR="0" lvl="0" indent="-323215" defTabSz="914400" eaLnBrk="1" fontAlgn="auto" latinLnBrk="0" hangingPunct="1">
              <a:lnSpc>
                <a:spcPct val="100000"/>
              </a:lnSpc>
              <a:spcBef>
                <a:spcPts val="910"/>
              </a:spcBef>
              <a:spcAft>
                <a:spcPts val="0"/>
              </a:spcAft>
              <a:buClrTx/>
              <a:buSzTx/>
              <a:buFontTx/>
              <a:buChar char="-"/>
              <a:tabLst>
                <a:tab pos="335280" algn="l"/>
                <a:tab pos="335915" algn="l"/>
              </a:tabLst>
              <a:defRPr/>
            </a:pPr>
            <a:r>
              <a:rPr lang="en-US" altLang="ko-KR" sz="2100" b="1">
                <a:latin typeface="Arial"/>
                <a:cs typeface="Arial"/>
              </a:rPr>
              <a:t>Choose one of the toy text environments, and apply </a:t>
            </a:r>
            <a:r>
              <a:rPr lang="en-US" altLang="ko-KR" sz="2100" b="1">
                <a:solidFill>
                  <a:schemeClr val="accent2"/>
                </a:solidFill>
                <a:latin typeface="Arial"/>
                <a:cs typeface="Arial"/>
              </a:rPr>
              <a:t>policy iteration method (Task 1)</a:t>
            </a:r>
            <a:r>
              <a:rPr lang="en-US" altLang="ko-KR" sz="2100" b="1">
                <a:latin typeface="Arial"/>
                <a:cs typeface="Arial"/>
              </a:rPr>
              <a:t> and </a:t>
            </a:r>
            <a:r>
              <a:rPr lang="en-US" altLang="ko-KR" sz="2100" b="1">
                <a:solidFill>
                  <a:schemeClr val="accent1"/>
                </a:solidFill>
                <a:latin typeface="Arial"/>
                <a:cs typeface="Arial"/>
              </a:rPr>
              <a:t>value iteration method (Task 2)</a:t>
            </a:r>
            <a:r>
              <a:rPr lang="en-US" altLang="ko-KR" sz="2100" b="1">
                <a:latin typeface="Arial"/>
                <a:cs typeface="Arial"/>
              </a:rPr>
              <a:t>, referring to the code files </a:t>
            </a:r>
            <a:r>
              <a:rPr lang="en-US" altLang="ko-KR" sz="2100" b="1" i="1">
                <a:latin typeface="Arial"/>
                <a:cs typeface="Arial"/>
              </a:rPr>
              <a:t>‘policy_iteration.py</a:t>
            </a:r>
            <a:r>
              <a:rPr lang="en-US" altLang="ko-KR" sz="2100" b="1">
                <a:latin typeface="Arial"/>
                <a:cs typeface="Arial"/>
              </a:rPr>
              <a:t>’ and ‘</a:t>
            </a:r>
            <a:r>
              <a:rPr lang="en-US" altLang="ko-KR" sz="2100" b="1" i="1">
                <a:latin typeface="Arial"/>
                <a:cs typeface="Arial"/>
              </a:rPr>
              <a:t>value_iteration.py</a:t>
            </a:r>
            <a:r>
              <a:rPr lang="en-US" altLang="ko-KR" sz="2100" b="1">
                <a:latin typeface="Arial"/>
                <a:cs typeface="Arial"/>
              </a:rPr>
              <a:t>’.</a:t>
            </a:r>
          </a:p>
        </p:txBody>
      </p:sp>
    </p:spTree>
    <p:extLst>
      <p:ext uri="{BB962C8B-B14F-4D97-AF65-F5344CB8AC3E}">
        <p14:creationId xmlns:p14="http://schemas.microsoft.com/office/powerpoint/2010/main" val="16647818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 name="그림 34">
            <a:extLst>
              <a:ext uri="{FF2B5EF4-FFF2-40B4-BE49-F238E27FC236}">
                <a16:creationId xmlns:a16="http://schemas.microsoft.com/office/drawing/2014/main" id="{93617B7F-F17D-05FE-1082-CAAC3F8F4615}"/>
              </a:ext>
            </a:extLst>
          </p:cNvPr>
          <p:cNvPicPr>
            <a:picLocks noChangeAspect="1"/>
          </p:cNvPicPr>
          <p:nvPr/>
        </p:nvPicPr>
        <p:blipFill>
          <a:blip r:embed="rId3"/>
          <a:stretch>
            <a:fillRect/>
          </a:stretch>
        </p:blipFill>
        <p:spPr>
          <a:xfrm>
            <a:off x="3683000" y="3285858"/>
            <a:ext cx="4932117" cy="1582233"/>
          </a:xfrm>
          <a:prstGeom prst="rect">
            <a:avLst/>
          </a:prstGeom>
        </p:spPr>
      </p:pic>
      <p:sp>
        <p:nvSpPr>
          <p:cNvPr id="2" name="object 2"/>
          <p:cNvSpPr txBox="1"/>
          <p:nvPr/>
        </p:nvSpPr>
        <p:spPr>
          <a:xfrm>
            <a:off x="143560" y="381000"/>
            <a:ext cx="12454840" cy="382156"/>
          </a:xfrm>
          <a:prstGeom prst="rect">
            <a:avLst/>
          </a:prstGeom>
        </p:spPr>
        <p:txBody>
          <a:bodyPr vert="horz" wrap="square" lIns="0" tIns="12700" rIns="0" bIns="0" rtlCol="0">
            <a:spAutoFit/>
          </a:bodyPr>
          <a:lstStyle/>
          <a:p>
            <a:pPr marL="12700">
              <a:lnSpc>
                <a:spcPct val="100000"/>
              </a:lnSpc>
              <a:spcBef>
                <a:spcPts val="100"/>
              </a:spcBef>
            </a:pPr>
            <a:r>
              <a:rPr lang="en-US" altLang="ko-KR" sz="2400" b="1" spc="95">
                <a:latin typeface="Calibri"/>
                <a:cs typeface="Calibri"/>
              </a:rPr>
              <a:t>Task 1 &amp; 2</a:t>
            </a:r>
            <a:endParaRPr lang="en-US" altLang="ko-KR" sz="2400">
              <a:latin typeface="Calibri"/>
              <a:cs typeface="Calibri"/>
            </a:endParaRPr>
          </a:p>
        </p:txBody>
      </p:sp>
      <p:sp>
        <p:nvSpPr>
          <p:cNvPr id="8" name="슬라이드 번호 개체 틀 7">
            <a:extLst>
              <a:ext uri="{FF2B5EF4-FFF2-40B4-BE49-F238E27FC236}">
                <a16:creationId xmlns:a16="http://schemas.microsoft.com/office/drawing/2014/main" id="{ED6717D9-A3EE-6F93-BC15-282AAA9A66A6}"/>
              </a:ext>
            </a:extLst>
          </p:cNvPr>
          <p:cNvSpPr>
            <a:spLocks noGrp="1"/>
          </p:cNvSpPr>
          <p:nvPr>
            <p:ph type="sldNum" sz="quarter" idx="7"/>
          </p:nvPr>
        </p:nvSpPr>
        <p:spPr/>
        <p:txBody>
          <a:bodyPr/>
          <a:lstStyle/>
          <a:p>
            <a:fld id="{B6F15528-21DE-4FAA-801E-634DDDAF4B2B}" type="slidenum">
              <a:rPr lang="en-US" altLang="ko-KR" smtClean="0"/>
              <a:t>4</a:t>
            </a:fld>
            <a:endParaRPr lang="ko-KR" altLang="en-US"/>
          </a:p>
        </p:txBody>
      </p:sp>
      <p:sp>
        <p:nvSpPr>
          <p:cNvPr id="3" name="object 4">
            <a:extLst>
              <a:ext uri="{FF2B5EF4-FFF2-40B4-BE49-F238E27FC236}">
                <a16:creationId xmlns:a16="http://schemas.microsoft.com/office/drawing/2014/main" id="{68EE951B-B391-A7ED-D061-F15903631611}"/>
              </a:ext>
            </a:extLst>
          </p:cNvPr>
          <p:cNvSpPr txBox="1"/>
          <p:nvPr/>
        </p:nvSpPr>
        <p:spPr>
          <a:xfrm>
            <a:off x="321675" y="945733"/>
            <a:ext cx="12098607" cy="2022348"/>
          </a:xfrm>
          <a:prstGeom prst="rect">
            <a:avLst/>
          </a:prstGeom>
        </p:spPr>
        <p:txBody>
          <a:bodyPr vert="horz" wrap="square" lIns="0" tIns="128270" rIns="0" bIns="0" rtlCol="0">
            <a:spAutoFit/>
          </a:bodyPr>
          <a:lstStyle/>
          <a:p>
            <a:pPr marL="12065" marR="0" lvl="0" defTabSz="914400" eaLnBrk="1" fontAlgn="auto" latinLnBrk="0" hangingPunct="1">
              <a:lnSpc>
                <a:spcPct val="100000"/>
              </a:lnSpc>
              <a:spcBef>
                <a:spcPts val="910"/>
              </a:spcBef>
              <a:spcAft>
                <a:spcPts val="0"/>
              </a:spcAft>
              <a:buClrTx/>
              <a:buSzTx/>
              <a:tabLst>
                <a:tab pos="335280" algn="l"/>
                <a:tab pos="335915" algn="l"/>
              </a:tabLst>
              <a:defRPr/>
            </a:pPr>
            <a:r>
              <a:rPr lang="en-US" altLang="ko-KR" sz="2400" b="1">
                <a:latin typeface="Arial"/>
                <a:cs typeface="Arial"/>
              </a:rPr>
              <a:t>e.g.) Frozen Lake</a:t>
            </a:r>
          </a:p>
          <a:p>
            <a:pPr marL="354965" marR="0" lvl="0" indent="-342900" defTabSz="914400" eaLnBrk="1" fontAlgn="auto" latinLnBrk="0" hangingPunct="1">
              <a:lnSpc>
                <a:spcPct val="100000"/>
              </a:lnSpc>
              <a:spcBef>
                <a:spcPts val="910"/>
              </a:spcBef>
              <a:spcAft>
                <a:spcPts val="0"/>
              </a:spcAft>
              <a:buClrTx/>
              <a:buSzTx/>
              <a:buFontTx/>
              <a:buChar char="-"/>
              <a:tabLst>
                <a:tab pos="335280" algn="l"/>
                <a:tab pos="335915" algn="l"/>
              </a:tabLst>
              <a:defRPr/>
            </a:pPr>
            <a:r>
              <a:rPr lang="en-US" altLang="ko-KR" sz="2100">
                <a:latin typeface="Arial"/>
                <a:cs typeface="Arial"/>
              </a:rPr>
              <a:t>Frozen lake involves crossing a frozen lake from start to goal without falling into any holes by walking over the frozen lake. The player may not always move in the intended direction due to the slippery nature of the frozen lake</a:t>
            </a:r>
          </a:p>
          <a:p>
            <a:pPr marL="354965" marR="0" lvl="0" indent="-342900" defTabSz="914400" eaLnBrk="1" fontAlgn="auto" latinLnBrk="0" hangingPunct="1">
              <a:lnSpc>
                <a:spcPct val="100000"/>
              </a:lnSpc>
              <a:spcBef>
                <a:spcPts val="910"/>
              </a:spcBef>
              <a:spcAft>
                <a:spcPts val="0"/>
              </a:spcAft>
              <a:buClrTx/>
              <a:buSzTx/>
              <a:buFontTx/>
              <a:buChar char="-"/>
              <a:tabLst>
                <a:tab pos="335280" algn="l"/>
                <a:tab pos="335915" algn="l"/>
              </a:tabLst>
              <a:defRPr/>
            </a:pPr>
            <a:r>
              <a:rPr lang="en-US" altLang="ko-KR" sz="2100">
                <a:latin typeface="Arial"/>
                <a:cs typeface="Arial"/>
              </a:rPr>
              <a:t>Start at [0,0], and goal position located at [3,3]</a:t>
            </a:r>
          </a:p>
        </p:txBody>
      </p:sp>
      <p:sp>
        <p:nvSpPr>
          <p:cNvPr id="26" name="TextBox 25">
            <a:extLst>
              <a:ext uri="{FF2B5EF4-FFF2-40B4-BE49-F238E27FC236}">
                <a16:creationId xmlns:a16="http://schemas.microsoft.com/office/drawing/2014/main" id="{50EF82A1-C773-CCF9-666B-44199C1DA502}"/>
              </a:ext>
            </a:extLst>
          </p:cNvPr>
          <p:cNvSpPr txBox="1"/>
          <p:nvPr/>
        </p:nvSpPr>
        <p:spPr>
          <a:xfrm>
            <a:off x="527269" y="6321484"/>
            <a:ext cx="5334000" cy="769441"/>
          </a:xfrm>
          <a:prstGeom prst="rect">
            <a:avLst/>
          </a:prstGeom>
          <a:noFill/>
        </p:spPr>
        <p:txBody>
          <a:bodyPr wrap="square">
            <a:spAutoFit/>
          </a:bodyPr>
          <a:lstStyle/>
          <a:p>
            <a:r>
              <a:rPr lang="en-US" altLang="ko-KR" sz="2400" b="1">
                <a:latin typeface="Arial"/>
                <a:cs typeface="Arial"/>
              </a:rPr>
              <a:t>Action Space</a:t>
            </a:r>
          </a:p>
          <a:p>
            <a:r>
              <a:rPr lang="en-US" altLang="ko-KR" sz="2000">
                <a:latin typeface="Arial"/>
                <a:cs typeface="Arial"/>
              </a:rPr>
              <a:t>-0 (left), 1 (down), 2 (right), 3 (up)</a:t>
            </a:r>
            <a:endParaRPr lang="ko-KR" altLang="en-US" sz="2000"/>
          </a:p>
        </p:txBody>
      </p:sp>
      <p:sp>
        <p:nvSpPr>
          <p:cNvPr id="31" name="TextBox 30">
            <a:extLst>
              <a:ext uri="{FF2B5EF4-FFF2-40B4-BE49-F238E27FC236}">
                <a16:creationId xmlns:a16="http://schemas.microsoft.com/office/drawing/2014/main" id="{2876680E-1AC8-60FC-EF71-1E0007AFD3E4}"/>
              </a:ext>
            </a:extLst>
          </p:cNvPr>
          <p:cNvSpPr txBox="1"/>
          <p:nvPr/>
        </p:nvSpPr>
        <p:spPr>
          <a:xfrm>
            <a:off x="527268" y="8590065"/>
            <a:ext cx="12024434" cy="769441"/>
          </a:xfrm>
          <a:prstGeom prst="rect">
            <a:avLst/>
          </a:prstGeom>
          <a:noFill/>
        </p:spPr>
        <p:txBody>
          <a:bodyPr wrap="square">
            <a:spAutoFit/>
          </a:bodyPr>
          <a:lstStyle/>
          <a:p>
            <a:r>
              <a:rPr lang="en-US" altLang="ko-KR" sz="2400" b="1">
                <a:latin typeface="Arial"/>
                <a:cs typeface="Arial"/>
              </a:rPr>
              <a:t>Reward</a:t>
            </a:r>
          </a:p>
          <a:p>
            <a:r>
              <a:rPr lang="en-US" altLang="ko-KR" sz="2000">
                <a:latin typeface="Arial"/>
                <a:cs typeface="Arial"/>
              </a:rPr>
              <a:t>- +1 (reach goal), 0 (reach hole), 0 (reach frozen)</a:t>
            </a:r>
            <a:endParaRPr lang="ko-KR" altLang="en-US" sz="2000"/>
          </a:p>
        </p:txBody>
      </p:sp>
      <mc:AlternateContent xmlns:mc="http://schemas.openxmlformats.org/markup-compatibility/2006">
        <mc:Choice xmlns:a14="http://schemas.microsoft.com/office/drawing/2010/main" Requires="a14">
          <p:sp>
            <p:nvSpPr>
              <p:cNvPr id="38" name="TextBox 37">
                <a:extLst>
                  <a:ext uri="{FF2B5EF4-FFF2-40B4-BE49-F238E27FC236}">
                    <a16:creationId xmlns:a16="http://schemas.microsoft.com/office/drawing/2014/main" id="{909B7367-D349-8B04-21E6-B7BB4E0F582D}"/>
                  </a:ext>
                </a:extLst>
              </p:cNvPr>
              <p:cNvSpPr txBox="1"/>
              <p:nvPr/>
            </p:nvSpPr>
            <p:spPr>
              <a:xfrm>
                <a:off x="527268" y="7154581"/>
                <a:ext cx="12223531" cy="1384995"/>
              </a:xfrm>
              <a:prstGeom prst="rect">
                <a:avLst/>
              </a:prstGeom>
              <a:noFill/>
            </p:spPr>
            <p:txBody>
              <a:bodyPr wrap="square">
                <a:spAutoFit/>
              </a:bodyPr>
              <a:lstStyle/>
              <a:p>
                <a:r>
                  <a:rPr lang="en-US" altLang="ko-KR" sz="2400" b="1">
                    <a:latin typeface="Arial"/>
                    <a:cs typeface="Arial"/>
                  </a:rPr>
                  <a:t>Observation Space</a:t>
                </a:r>
              </a:p>
              <a:p>
                <a:r>
                  <a:rPr lang="en-US" altLang="ko-KR" sz="2000">
                    <a:latin typeface="Arial"/>
                    <a:cs typeface="Arial"/>
                  </a:rPr>
                  <a:t>-Value representing the agent’s current position as </a:t>
                </a:r>
                <a14:m>
                  <m:oMath xmlns:m="http://schemas.openxmlformats.org/officeDocument/2006/math">
                    <m:d>
                      <m:dPr>
                        <m:ctrlPr>
                          <a:rPr lang="en-US" altLang="ko-KR" sz="2000" b="0" i="1" smtClean="0">
                            <a:latin typeface="Cambria Math" panose="02040503050406030204" pitchFamily="18" charset="0"/>
                            <a:cs typeface="Arial"/>
                          </a:rPr>
                        </m:ctrlPr>
                      </m:dPr>
                      <m:e>
                        <m:r>
                          <a:rPr lang="en-US" altLang="ko-KR" sz="2000" b="0" i="1" smtClean="0">
                            <a:latin typeface="Cambria Math" panose="02040503050406030204" pitchFamily="18" charset="0"/>
                            <a:cs typeface="Arial"/>
                          </a:rPr>
                          <m:t>𝑐𝑢𝑟𝑟𝑒𝑛𝑡</m:t>
                        </m:r>
                        <m:r>
                          <a:rPr lang="en-US" altLang="ko-KR" sz="2000" b="0" i="1" smtClean="0">
                            <a:latin typeface="Cambria Math" panose="02040503050406030204" pitchFamily="18" charset="0"/>
                            <a:cs typeface="Arial"/>
                          </a:rPr>
                          <m:t> </m:t>
                        </m:r>
                        <m:r>
                          <a:rPr lang="en-US" altLang="ko-KR" sz="2000" b="0" i="1" smtClean="0">
                            <a:latin typeface="Cambria Math" panose="02040503050406030204" pitchFamily="18" charset="0"/>
                            <a:cs typeface="Arial"/>
                          </a:rPr>
                          <m:t>𝑟𝑜𝑤</m:t>
                        </m:r>
                      </m:e>
                    </m:d>
                    <m:r>
                      <a:rPr lang="en-US" altLang="ko-KR" sz="2000" b="0" i="1" smtClean="0">
                        <a:latin typeface="Cambria Math" panose="02040503050406030204" pitchFamily="18" charset="0"/>
                        <a:ea typeface="Cambria Math" panose="02040503050406030204" pitchFamily="18" charset="0"/>
                        <a:cs typeface="Arial"/>
                      </a:rPr>
                      <m:t>×</m:t>
                    </m:r>
                    <m:d>
                      <m:dPr>
                        <m:ctrlPr>
                          <a:rPr lang="en-US" altLang="ko-KR" sz="2000" b="0" i="1" smtClean="0">
                            <a:latin typeface="Cambria Math" panose="02040503050406030204" pitchFamily="18" charset="0"/>
                            <a:ea typeface="Cambria Math" panose="02040503050406030204" pitchFamily="18" charset="0"/>
                            <a:cs typeface="Arial"/>
                          </a:rPr>
                        </m:ctrlPr>
                      </m:dPr>
                      <m:e>
                        <m:r>
                          <a:rPr lang="en-US" altLang="ko-KR" sz="2000" b="0" i="1" smtClean="0">
                            <a:latin typeface="Cambria Math" panose="02040503050406030204" pitchFamily="18" charset="0"/>
                            <a:ea typeface="Cambria Math" panose="02040503050406030204" pitchFamily="18" charset="0"/>
                            <a:cs typeface="Arial"/>
                          </a:rPr>
                          <m:t>𝑛𝑢𝑚𝑏𝑒𝑟</m:t>
                        </m:r>
                        <m:r>
                          <a:rPr lang="en-US" altLang="ko-KR" sz="2000" b="0" i="1" smtClean="0">
                            <a:latin typeface="Cambria Math" panose="02040503050406030204" pitchFamily="18" charset="0"/>
                            <a:ea typeface="Cambria Math" panose="02040503050406030204" pitchFamily="18" charset="0"/>
                            <a:cs typeface="Arial"/>
                          </a:rPr>
                          <m:t> </m:t>
                        </m:r>
                        <m:r>
                          <a:rPr lang="en-US" altLang="ko-KR" sz="2000" b="0" i="1" smtClean="0">
                            <a:latin typeface="Cambria Math" panose="02040503050406030204" pitchFamily="18" charset="0"/>
                            <a:ea typeface="Cambria Math" panose="02040503050406030204" pitchFamily="18" charset="0"/>
                            <a:cs typeface="Arial"/>
                          </a:rPr>
                          <m:t>𝑜𝑓</m:t>
                        </m:r>
                        <m:r>
                          <a:rPr lang="en-US" altLang="ko-KR" sz="2000" b="0" i="1" smtClean="0">
                            <a:latin typeface="Cambria Math" panose="02040503050406030204" pitchFamily="18" charset="0"/>
                            <a:ea typeface="Cambria Math" panose="02040503050406030204" pitchFamily="18" charset="0"/>
                            <a:cs typeface="Arial"/>
                          </a:rPr>
                          <m:t> </m:t>
                        </m:r>
                        <m:r>
                          <a:rPr lang="en-US" altLang="ko-KR" sz="2000" b="0" i="1" smtClean="0">
                            <a:latin typeface="Cambria Math" panose="02040503050406030204" pitchFamily="18" charset="0"/>
                            <a:ea typeface="Cambria Math" panose="02040503050406030204" pitchFamily="18" charset="0"/>
                            <a:cs typeface="Arial"/>
                          </a:rPr>
                          <m:t>𝑟𝑜𝑤𝑠</m:t>
                        </m:r>
                      </m:e>
                    </m:d>
                    <m:r>
                      <a:rPr lang="en-US" altLang="ko-KR" sz="2000" b="0" i="1" smtClean="0">
                        <a:latin typeface="Cambria Math" panose="02040503050406030204" pitchFamily="18" charset="0"/>
                        <a:ea typeface="Cambria Math" panose="02040503050406030204" pitchFamily="18" charset="0"/>
                        <a:cs typeface="Arial"/>
                      </a:rPr>
                      <m:t>+(</m:t>
                    </m:r>
                    <m:r>
                      <a:rPr lang="en-US" altLang="ko-KR" sz="2000" b="0" i="1" smtClean="0">
                        <a:latin typeface="Cambria Math" panose="02040503050406030204" pitchFamily="18" charset="0"/>
                        <a:ea typeface="Cambria Math" panose="02040503050406030204" pitchFamily="18" charset="0"/>
                        <a:cs typeface="Arial"/>
                      </a:rPr>
                      <m:t>𝑐𝑢𝑟𝑟𝑒𝑛𝑡</m:t>
                    </m:r>
                    <m:r>
                      <a:rPr lang="en-US" altLang="ko-KR" sz="2000" b="0" i="1" smtClean="0">
                        <a:latin typeface="Cambria Math" panose="02040503050406030204" pitchFamily="18" charset="0"/>
                        <a:ea typeface="Cambria Math" panose="02040503050406030204" pitchFamily="18" charset="0"/>
                        <a:cs typeface="Arial"/>
                      </a:rPr>
                      <m:t> </m:t>
                    </m:r>
                    <m:r>
                      <a:rPr lang="en-US" altLang="ko-KR" sz="2000" b="0" i="1" smtClean="0">
                        <a:latin typeface="Cambria Math" panose="02040503050406030204" pitchFamily="18" charset="0"/>
                        <a:ea typeface="Cambria Math" panose="02040503050406030204" pitchFamily="18" charset="0"/>
                        <a:cs typeface="Arial"/>
                      </a:rPr>
                      <m:t>𝑐𝑜𝑙𝑢𝑚𝑛</m:t>
                    </m:r>
                    <m:r>
                      <a:rPr lang="en-US" altLang="ko-KR" sz="2000" b="0" i="1" smtClean="0">
                        <a:latin typeface="Cambria Math" panose="02040503050406030204" pitchFamily="18" charset="0"/>
                        <a:ea typeface="Cambria Math" panose="02040503050406030204" pitchFamily="18" charset="0"/>
                        <a:cs typeface="Arial"/>
                      </a:rPr>
                      <m:t>)</m:t>
                    </m:r>
                  </m:oMath>
                </a14:m>
                <a:endParaRPr lang="en-US" altLang="ko-KR" sz="2000">
                  <a:latin typeface="Arial"/>
                  <a:cs typeface="Arial"/>
                </a:endParaRPr>
              </a:p>
              <a:p>
                <a:r>
                  <a:rPr lang="en-US" altLang="ko-KR" sz="2000">
                    <a:latin typeface="Arial"/>
                    <a:cs typeface="Arial"/>
                  </a:rPr>
                  <a:t>-For example, the goal position in the 4x4 map can be calculated as 3*4+3=15, and 4x4 map has 16 possible observations.</a:t>
                </a:r>
              </a:p>
            </p:txBody>
          </p:sp>
        </mc:Choice>
        <mc:Fallback>
          <p:sp>
            <p:nvSpPr>
              <p:cNvPr id="38" name="TextBox 37">
                <a:extLst>
                  <a:ext uri="{FF2B5EF4-FFF2-40B4-BE49-F238E27FC236}">
                    <a16:creationId xmlns:a16="http://schemas.microsoft.com/office/drawing/2014/main" id="{909B7367-D349-8B04-21E6-B7BB4E0F582D}"/>
                  </a:ext>
                </a:extLst>
              </p:cNvPr>
              <p:cNvSpPr txBox="1">
                <a:spLocks noRot="1" noChangeAspect="1" noMove="1" noResize="1" noEditPoints="1" noAdjustHandles="1" noChangeArrowheads="1" noChangeShapeType="1" noTextEdit="1"/>
              </p:cNvSpPr>
              <p:nvPr/>
            </p:nvSpPr>
            <p:spPr>
              <a:xfrm>
                <a:off x="527268" y="7154581"/>
                <a:ext cx="12223531" cy="1384995"/>
              </a:xfrm>
              <a:prstGeom prst="rect">
                <a:avLst/>
              </a:prstGeom>
              <a:blipFill>
                <a:blip r:embed="rId4"/>
                <a:stretch>
                  <a:fillRect l="-748" t="-3084" b="-7489"/>
                </a:stretch>
              </a:blipFill>
            </p:spPr>
            <p:txBody>
              <a:bodyPr/>
              <a:lstStyle/>
              <a:p>
                <a:r>
                  <a:rPr lang="ko-KR" altLang="en-US">
                    <a:noFill/>
                  </a:rPr>
                  <a:t> </a:t>
                </a:r>
              </a:p>
            </p:txBody>
          </p:sp>
        </mc:Fallback>
      </mc:AlternateContent>
      <p:pic>
        <p:nvPicPr>
          <p:cNvPr id="40" name="그림 39" descr="아동 미술, 만화 영화, 스크린샷이(가) 표시된 사진&#10;&#10;자동 생성된 설명">
            <a:extLst>
              <a:ext uri="{FF2B5EF4-FFF2-40B4-BE49-F238E27FC236}">
                <a16:creationId xmlns:a16="http://schemas.microsoft.com/office/drawing/2014/main" id="{3B0867B6-6D70-EA0D-0C03-498F0362B70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55868" y="3333940"/>
            <a:ext cx="2777617" cy="2777617"/>
          </a:xfrm>
          <a:prstGeom prst="rect">
            <a:avLst/>
          </a:prstGeom>
        </p:spPr>
      </p:pic>
      <p:sp>
        <p:nvSpPr>
          <p:cNvPr id="42" name="TextBox 41">
            <a:extLst>
              <a:ext uri="{FF2B5EF4-FFF2-40B4-BE49-F238E27FC236}">
                <a16:creationId xmlns:a16="http://schemas.microsoft.com/office/drawing/2014/main" id="{1B3B469D-8C59-8E50-4FBC-B6C6971D0099}"/>
              </a:ext>
            </a:extLst>
          </p:cNvPr>
          <p:cNvSpPr txBox="1"/>
          <p:nvPr/>
        </p:nvSpPr>
        <p:spPr>
          <a:xfrm>
            <a:off x="3851348" y="5293191"/>
            <a:ext cx="8899452" cy="923330"/>
          </a:xfrm>
          <a:prstGeom prst="rect">
            <a:avLst/>
          </a:prstGeom>
          <a:noFill/>
        </p:spPr>
        <p:txBody>
          <a:bodyPr wrap="square">
            <a:spAutoFit/>
          </a:bodyPr>
          <a:lstStyle/>
          <a:p>
            <a:r>
              <a:rPr lang="en-US" altLang="ko-KR" sz="1800" b="1">
                <a:latin typeface="Arial"/>
                <a:cs typeface="Arial"/>
              </a:rPr>
              <a:t>*Slippery option</a:t>
            </a:r>
          </a:p>
          <a:p>
            <a:r>
              <a:rPr lang="en-US" altLang="ko-KR">
                <a:latin typeface="Arial"/>
                <a:cs typeface="Arial"/>
              </a:rPr>
              <a:t>-If True, the player will move in intended direction with probability of 1/3 else will move in other perpendicular direction with equal probability of 1/3 in both directions</a:t>
            </a:r>
            <a:endParaRPr lang="ko-KR" altLang="en-US"/>
          </a:p>
        </p:txBody>
      </p:sp>
      <p:pic>
        <p:nvPicPr>
          <p:cNvPr id="44" name="그림 43">
            <a:extLst>
              <a:ext uri="{FF2B5EF4-FFF2-40B4-BE49-F238E27FC236}">
                <a16:creationId xmlns:a16="http://schemas.microsoft.com/office/drawing/2014/main" id="{C0D93A24-2C6C-BB22-FEF3-E332D5291948}"/>
              </a:ext>
            </a:extLst>
          </p:cNvPr>
          <p:cNvPicPr>
            <a:picLocks noChangeAspect="1"/>
          </p:cNvPicPr>
          <p:nvPr/>
        </p:nvPicPr>
        <p:blipFill>
          <a:blip r:embed="rId6"/>
          <a:stretch>
            <a:fillRect/>
          </a:stretch>
        </p:blipFill>
        <p:spPr>
          <a:xfrm>
            <a:off x="5816600" y="5258174"/>
            <a:ext cx="2070091" cy="357426"/>
          </a:xfrm>
          <a:prstGeom prst="rect">
            <a:avLst/>
          </a:prstGeom>
        </p:spPr>
      </p:pic>
    </p:spTree>
    <p:extLst>
      <p:ext uri="{BB962C8B-B14F-4D97-AF65-F5344CB8AC3E}">
        <p14:creationId xmlns:p14="http://schemas.microsoft.com/office/powerpoint/2010/main" val="29936235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43560" y="381000"/>
            <a:ext cx="12454840" cy="382156"/>
          </a:xfrm>
          <a:prstGeom prst="rect">
            <a:avLst/>
          </a:prstGeom>
        </p:spPr>
        <p:txBody>
          <a:bodyPr vert="horz" wrap="square" lIns="0" tIns="12700" rIns="0" bIns="0" rtlCol="0">
            <a:spAutoFit/>
          </a:bodyPr>
          <a:lstStyle/>
          <a:p>
            <a:pPr marL="12700">
              <a:lnSpc>
                <a:spcPct val="100000"/>
              </a:lnSpc>
              <a:spcBef>
                <a:spcPts val="100"/>
              </a:spcBef>
            </a:pPr>
            <a:r>
              <a:rPr lang="en-US" altLang="ko-KR" sz="2400" b="1" spc="95">
                <a:latin typeface="Calibri"/>
                <a:cs typeface="Calibri"/>
              </a:rPr>
              <a:t>Task 3</a:t>
            </a:r>
            <a:endParaRPr lang="en-US" altLang="ko-KR" sz="2400">
              <a:latin typeface="Calibri"/>
              <a:cs typeface="Calibri"/>
            </a:endParaRPr>
          </a:p>
        </p:txBody>
      </p:sp>
      <p:sp>
        <p:nvSpPr>
          <p:cNvPr id="8" name="슬라이드 번호 개체 틀 7">
            <a:extLst>
              <a:ext uri="{FF2B5EF4-FFF2-40B4-BE49-F238E27FC236}">
                <a16:creationId xmlns:a16="http://schemas.microsoft.com/office/drawing/2014/main" id="{ED6717D9-A3EE-6F93-BC15-282AAA9A66A6}"/>
              </a:ext>
            </a:extLst>
          </p:cNvPr>
          <p:cNvSpPr>
            <a:spLocks noGrp="1"/>
          </p:cNvSpPr>
          <p:nvPr>
            <p:ph type="sldNum" sz="quarter" idx="7"/>
          </p:nvPr>
        </p:nvSpPr>
        <p:spPr/>
        <p:txBody>
          <a:bodyPr/>
          <a:lstStyle/>
          <a:p>
            <a:fld id="{B6F15528-21DE-4FAA-801E-634DDDAF4B2B}" type="slidenum">
              <a:rPr lang="en-US" altLang="ko-KR" smtClean="0"/>
              <a:t>5</a:t>
            </a:fld>
            <a:endParaRPr lang="ko-KR" altLang="en-US"/>
          </a:p>
        </p:txBody>
      </p:sp>
      <p:sp>
        <p:nvSpPr>
          <p:cNvPr id="3" name="object 4">
            <a:extLst>
              <a:ext uri="{FF2B5EF4-FFF2-40B4-BE49-F238E27FC236}">
                <a16:creationId xmlns:a16="http://schemas.microsoft.com/office/drawing/2014/main" id="{68EE951B-B391-A7ED-D061-F15903631611}"/>
              </a:ext>
            </a:extLst>
          </p:cNvPr>
          <p:cNvSpPr txBox="1"/>
          <p:nvPr/>
        </p:nvSpPr>
        <p:spPr>
          <a:xfrm>
            <a:off x="321675" y="945733"/>
            <a:ext cx="12098607" cy="1376018"/>
          </a:xfrm>
          <a:prstGeom prst="rect">
            <a:avLst/>
          </a:prstGeom>
        </p:spPr>
        <p:txBody>
          <a:bodyPr vert="horz" wrap="square" lIns="0" tIns="128270" rIns="0" bIns="0" rtlCol="0">
            <a:spAutoFit/>
          </a:bodyPr>
          <a:lstStyle/>
          <a:p>
            <a:pPr marL="12065" marR="0" lvl="0" defTabSz="914400" eaLnBrk="1" fontAlgn="auto" latinLnBrk="0" hangingPunct="1">
              <a:lnSpc>
                <a:spcPct val="100000"/>
              </a:lnSpc>
              <a:spcBef>
                <a:spcPts val="910"/>
              </a:spcBef>
              <a:spcAft>
                <a:spcPts val="0"/>
              </a:spcAft>
              <a:buClrTx/>
              <a:buSzTx/>
              <a:tabLst>
                <a:tab pos="335280" algn="l"/>
                <a:tab pos="335915" algn="l"/>
              </a:tabLst>
              <a:defRPr/>
            </a:pPr>
            <a:r>
              <a:rPr lang="en-US" altLang="ko-KR" sz="2400" b="1">
                <a:latin typeface="Arial"/>
                <a:cs typeface="Arial"/>
              </a:rPr>
              <a:t>Practice using models from Stable baselines</a:t>
            </a:r>
          </a:p>
          <a:p>
            <a:pPr marL="354965" marR="0" lvl="0" indent="-342900" defTabSz="914400" eaLnBrk="1" fontAlgn="auto" latinLnBrk="0" hangingPunct="1">
              <a:lnSpc>
                <a:spcPct val="100000"/>
              </a:lnSpc>
              <a:spcBef>
                <a:spcPts val="910"/>
              </a:spcBef>
              <a:spcAft>
                <a:spcPts val="0"/>
              </a:spcAft>
              <a:buClrTx/>
              <a:buSzTx/>
              <a:buFontTx/>
              <a:buChar char="-"/>
              <a:tabLst>
                <a:tab pos="335280" algn="l"/>
                <a:tab pos="335915" algn="l"/>
              </a:tabLst>
              <a:defRPr/>
            </a:pPr>
            <a:r>
              <a:rPr lang="en-US" altLang="ko-KR" sz="2100">
                <a:latin typeface="Arial"/>
                <a:cs typeface="Arial"/>
              </a:rPr>
              <a:t>Use one of the RL algorithms available in stable baselines</a:t>
            </a:r>
          </a:p>
          <a:p>
            <a:pPr marL="354965" marR="0" lvl="0" indent="-342900" defTabSz="914400" eaLnBrk="1" fontAlgn="auto" latinLnBrk="0" hangingPunct="1">
              <a:lnSpc>
                <a:spcPct val="100000"/>
              </a:lnSpc>
              <a:spcBef>
                <a:spcPts val="910"/>
              </a:spcBef>
              <a:spcAft>
                <a:spcPts val="0"/>
              </a:spcAft>
              <a:buClrTx/>
              <a:buSzTx/>
              <a:buFontTx/>
              <a:buChar char="-"/>
              <a:tabLst>
                <a:tab pos="335280" algn="l"/>
                <a:tab pos="335915" algn="l"/>
              </a:tabLst>
              <a:defRPr/>
            </a:pPr>
            <a:endParaRPr lang="en-US" altLang="ko-KR" sz="2100">
              <a:latin typeface="Arial"/>
              <a:cs typeface="Arial"/>
            </a:endParaRPr>
          </a:p>
        </p:txBody>
      </p:sp>
      <p:sp>
        <p:nvSpPr>
          <p:cNvPr id="5" name="TextBox 4">
            <a:extLst>
              <a:ext uri="{FF2B5EF4-FFF2-40B4-BE49-F238E27FC236}">
                <a16:creationId xmlns:a16="http://schemas.microsoft.com/office/drawing/2014/main" id="{E2A26F07-A5D0-1288-0070-6E2343EB89D3}"/>
              </a:ext>
            </a:extLst>
          </p:cNvPr>
          <p:cNvSpPr txBox="1"/>
          <p:nvPr/>
        </p:nvSpPr>
        <p:spPr>
          <a:xfrm>
            <a:off x="7674897" y="1518738"/>
            <a:ext cx="5329903" cy="369332"/>
          </a:xfrm>
          <a:prstGeom prst="rect">
            <a:avLst/>
          </a:prstGeom>
          <a:noFill/>
        </p:spPr>
        <p:txBody>
          <a:bodyPr wrap="square">
            <a:spAutoFit/>
          </a:bodyPr>
          <a:lstStyle/>
          <a:p>
            <a:r>
              <a:rPr lang="ko-KR" altLang="en-US">
                <a:hlinkClick r:id="rId3"/>
              </a:rPr>
              <a:t>https://stable-baselines.readthedocs.io/en/master/</a:t>
            </a:r>
            <a:r>
              <a:rPr lang="ko-KR" altLang="en-US"/>
              <a:t> </a:t>
            </a:r>
          </a:p>
        </p:txBody>
      </p:sp>
      <p:pic>
        <p:nvPicPr>
          <p:cNvPr id="7" name="그림 6">
            <a:extLst>
              <a:ext uri="{FF2B5EF4-FFF2-40B4-BE49-F238E27FC236}">
                <a16:creationId xmlns:a16="http://schemas.microsoft.com/office/drawing/2014/main" id="{6C9A33CA-ED25-B86A-5434-C3CAE784B08F}"/>
              </a:ext>
            </a:extLst>
          </p:cNvPr>
          <p:cNvPicPr>
            <a:picLocks noChangeAspect="1"/>
          </p:cNvPicPr>
          <p:nvPr/>
        </p:nvPicPr>
        <p:blipFill>
          <a:blip r:embed="rId4"/>
          <a:stretch>
            <a:fillRect/>
          </a:stretch>
        </p:blipFill>
        <p:spPr>
          <a:xfrm>
            <a:off x="2878251" y="2427009"/>
            <a:ext cx="6985454" cy="3919537"/>
          </a:xfrm>
          <a:prstGeom prst="rect">
            <a:avLst/>
          </a:prstGeom>
        </p:spPr>
      </p:pic>
      <p:sp>
        <p:nvSpPr>
          <p:cNvPr id="14" name="TextBox 13">
            <a:extLst>
              <a:ext uri="{FF2B5EF4-FFF2-40B4-BE49-F238E27FC236}">
                <a16:creationId xmlns:a16="http://schemas.microsoft.com/office/drawing/2014/main" id="{B62D2463-BBCE-C999-B392-B2C035305B60}"/>
              </a:ext>
            </a:extLst>
          </p:cNvPr>
          <p:cNvSpPr txBox="1"/>
          <p:nvPr/>
        </p:nvSpPr>
        <p:spPr>
          <a:xfrm>
            <a:off x="188777" y="7793757"/>
            <a:ext cx="12031406" cy="1731243"/>
          </a:xfrm>
          <a:prstGeom prst="rect">
            <a:avLst/>
          </a:prstGeom>
          <a:noFill/>
        </p:spPr>
        <p:txBody>
          <a:bodyPr wrap="square">
            <a:spAutoFit/>
          </a:bodyPr>
          <a:lstStyle/>
          <a:p>
            <a:pPr marL="354965" marR="0" lvl="0" indent="-342900" defTabSz="914400" eaLnBrk="1" fontAlgn="auto" latinLnBrk="0" hangingPunct="1">
              <a:lnSpc>
                <a:spcPct val="100000"/>
              </a:lnSpc>
              <a:spcBef>
                <a:spcPts val="910"/>
              </a:spcBef>
              <a:spcAft>
                <a:spcPts val="0"/>
              </a:spcAft>
              <a:buClrTx/>
              <a:buSzTx/>
              <a:buFont typeface="Arial" panose="020B0604020202020204" pitchFamily="34" charset="0"/>
              <a:buChar char="•"/>
              <a:tabLst>
                <a:tab pos="335280" algn="l"/>
                <a:tab pos="335915" algn="l"/>
              </a:tabLst>
              <a:defRPr/>
            </a:pPr>
            <a:r>
              <a:rPr kumimoji="0" lang="en-US" altLang="ko-KR" sz="2100" b="1" i="0" u="none" strike="noStrike" kern="0" cap="none" spc="0" normalizeH="0" baseline="0" noProof="0">
                <a:ln>
                  <a:noFill/>
                </a:ln>
                <a:solidFill>
                  <a:sysClr val="windowText" lastClr="000000"/>
                </a:solidFill>
                <a:effectLst/>
                <a:uLnTx/>
                <a:uFillTx/>
                <a:latin typeface="Arial"/>
                <a:cs typeface="Arial"/>
              </a:rPr>
              <a:t>Soft Actor Critic (SAC)</a:t>
            </a:r>
          </a:p>
          <a:p>
            <a:pPr marL="354965" marR="0" lvl="0" indent="-342900" defTabSz="914400" eaLnBrk="1" fontAlgn="auto" latinLnBrk="0" hangingPunct="1">
              <a:lnSpc>
                <a:spcPct val="100000"/>
              </a:lnSpc>
              <a:spcBef>
                <a:spcPts val="910"/>
              </a:spcBef>
              <a:spcAft>
                <a:spcPts val="0"/>
              </a:spcAft>
              <a:buClrTx/>
              <a:buSzTx/>
              <a:buFontTx/>
              <a:buChar char="-"/>
              <a:tabLst>
                <a:tab pos="335280" algn="l"/>
                <a:tab pos="335915" algn="l"/>
              </a:tabLst>
              <a:defRPr/>
            </a:pPr>
            <a:r>
              <a:rPr kumimoji="0" lang="en-US" altLang="ko-KR" sz="2100" b="0" i="0" u="none" strike="noStrike" kern="0" cap="none" spc="0" normalizeH="0" baseline="0" noProof="0">
                <a:ln>
                  <a:noFill/>
                </a:ln>
                <a:solidFill>
                  <a:sysClr val="windowText" lastClr="000000"/>
                </a:solidFill>
                <a:effectLst/>
                <a:uLnTx/>
                <a:uFillTx/>
                <a:latin typeface="Arial"/>
                <a:cs typeface="Arial"/>
              </a:rPr>
              <a:t>Off-policy maximum entropy deep RL with a stochastic actor</a:t>
            </a:r>
          </a:p>
          <a:p>
            <a:pPr marL="354965" marR="0" lvl="0" indent="-342900" defTabSz="914400" eaLnBrk="1" fontAlgn="auto" latinLnBrk="0" hangingPunct="1">
              <a:lnSpc>
                <a:spcPct val="100000"/>
              </a:lnSpc>
              <a:spcBef>
                <a:spcPts val="910"/>
              </a:spcBef>
              <a:spcAft>
                <a:spcPts val="0"/>
              </a:spcAft>
              <a:buClrTx/>
              <a:buSzTx/>
              <a:buFontTx/>
              <a:buChar char="-"/>
              <a:tabLst>
                <a:tab pos="335280" algn="l"/>
                <a:tab pos="335915" algn="l"/>
              </a:tabLst>
              <a:defRPr/>
            </a:pPr>
            <a:r>
              <a:rPr kumimoji="0" lang="en-US" altLang="ko-KR" sz="2100" b="0" i="0" u="none" strike="noStrike" kern="0" cap="none" spc="0" normalizeH="0" baseline="0" noProof="0">
                <a:ln>
                  <a:noFill/>
                </a:ln>
                <a:solidFill>
                  <a:sysClr val="windowText" lastClr="000000"/>
                </a:solidFill>
                <a:effectLst/>
                <a:uLnTx/>
                <a:uFillTx/>
                <a:latin typeface="Arial"/>
                <a:cs typeface="Arial"/>
              </a:rPr>
              <a:t>Actor (policy) learns to optimize a trade-off between expected return and entropy (exploration).</a:t>
            </a:r>
          </a:p>
          <a:p>
            <a:pPr marL="354965" marR="0" lvl="0" indent="-342900" defTabSz="914400" eaLnBrk="1" fontAlgn="auto" latinLnBrk="0" hangingPunct="1">
              <a:lnSpc>
                <a:spcPct val="100000"/>
              </a:lnSpc>
              <a:spcBef>
                <a:spcPts val="910"/>
              </a:spcBef>
              <a:spcAft>
                <a:spcPts val="0"/>
              </a:spcAft>
              <a:buClrTx/>
              <a:buSzTx/>
              <a:buFontTx/>
              <a:buChar char="-"/>
              <a:tabLst>
                <a:tab pos="335280" algn="l"/>
                <a:tab pos="335915" algn="l"/>
              </a:tabLst>
              <a:defRPr/>
            </a:pPr>
            <a:r>
              <a:rPr lang="en-US" altLang="ko-KR" sz="2100">
                <a:latin typeface="Arial"/>
                <a:cs typeface="Arial"/>
              </a:rPr>
              <a:t>Critic (Q-function) learns to evluate the policy</a:t>
            </a:r>
            <a:endParaRPr kumimoji="0" lang="en-US" altLang="ko-KR" sz="2100" b="0" i="0" u="none" strike="noStrike" kern="0" cap="none" spc="0" normalizeH="0" baseline="0" noProof="0">
              <a:ln>
                <a:noFill/>
              </a:ln>
              <a:solidFill>
                <a:sysClr val="windowText" lastClr="000000"/>
              </a:solidFill>
              <a:effectLst/>
              <a:uLnTx/>
              <a:uFillTx/>
              <a:latin typeface="Arial"/>
              <a:cs typeface="Arial"/>
            </a:endParaRPr>
          </a:p>
        </p:txBody>
      </p:sp>
      <p:sp>
        <p:nvSpPr>
          <p:cNvPr id="17" name="TextBox 16">
            <a:extLst>
              <a:ext uri="{FF2B5EF4-FFF2-40B4-BE49-F238E27FC236}">
                <a16:creationId xmlns:a16="http://schemas.microsoft.com/office/drawing/2014/main" id="{8AC739F5-CB49-6399-285E-29399FFB3217}"/>
              </a:ext>
            </a:extLst>
          </p:cNvPr>
          <p:cNvSpPr txBox="1"/>
          <p:nvPr/>
        </p:nvSpPr>
        <p:spPr>
          <a:xfrm>
            <a:off x="146343" y="6577140"/>
            <a:ext cx="5952441" cy="854080"/>
          </a:xfrm>
          <a:prstGeom prst="rect">
            <a:avLst/>
          </a:prstGeom>
          <a:noFill/>
        </p:spPr>
        <p:txBody>
          <a:bodyPr wrap="square">
            <a:spAutoFit/>
          </a:bodyPr>
          <a:lstStyle/>
          <a:p>
            <a:pPr marL="354965" marR="0" lvl="0" indent="-342900" defTabSz="914400" eaLnBrk="1" fontAlgn="auto" latinLnBrk="0" hangingPunct="1">
              <a:lnSpc>
                <a:spcPct val="100000"/>
              </a:lnSpc>
              <a:spcBef>
                <a:spcPts val="910"/>
              </a:spcBef>
              <a:spcAft>
                <a:spcPts val="0"/>
              </a:spcAft>
              <a:buClrTx/>
              <a:buSzTx/>
              <a:buFont typeface="Arial" panose="020B0604020202020204" pitchFamily="34" charset="0"/>
              <a:buChar char="•"/>
              <a:tabLst>
                <a:tab pos="335280" algn="l"/>
                <a:tab pos="335915" algn="l"/>
              </a:tabLst>
              <a:defRPr/>
            </a:pPr>
            <a:r>
              <a:rPr lang="en-US" altLang="ko-KR" sz="2100" b="1">
                <a:latin typeface="Arial"/>
                <a:cs typeface="Arial"/>
              </a:rPr>
              <a:t>Deep Deterministic Policy Gradient (DDPG)</a:t>
            </a:r>
            <a:endParaRPr kumimoji="0" lang="en-US" altLang="ko-KR" sz="2100" b="1" i="0" u="none" strike="noStrike" kern="0" cap="none" spc="0" normalizeH="0" baseline="0" noProof="0">
              <a:ln>
                <a:noFill/>
              </a:ln>
              <a:solidFill>
                <a:sysClr val="windowText" lastClr="000000"/>
              </a:solidFill>
              <a:effectLst/>
              <a:uLnTx/>
              <a:uFillTx/>
              <a:latin typeface="Arial"/>
              <a:cs typeface="Arial"/>
            </a:endParaRPr>
          </a:p>
          <a:p>
            <a:pPr marL="354965" marR="0" lvl="0" indent="-342900" defTabSz="914400" eaLnBrk="1" fontAlgn="auto" latinLnBrk="0" hangingPunct="1">
              <a:lnSpc>
                <a:spcPct val="100000"/>
              </a:lnSpc>
              <a:spcBef>
                <a:spcPts val="910"/>
              </a:spcBef>
              <a:spcAft>
                <a:spcPts val="0"/>
              </a:spcAft>
              <a:buClrTx/>
              <a:buSzTx/>
              <a:buFontTx/>
              <a:buChar char="-"/>
              <a:tabLst>
                <a:tab pos="335280" algn="l"/>
                <a:tab pos="335915" algn="l"/>
              </a:tabLst>
              <a:defRPr/>
            </a:pPr>
            <a:r>
              <a:rPr kumimoji="0" lang="en-US" altLang="ko-KR" sz="2100" b="0" i="0" u="none" strike="noStrike" kern="0" cap="none" spc="0" normalizeH="0" baseline="0" noProof="0">
                <a:ln>
                  <a:noFill/>
                </a:ln>
                <a:solidFill>
                  <a:sysClr val="windowText" lastClr="000000"/>
                </a:solidFill>
                <a:effectLst/>
                <a:uLnTx/>
                <a:uFillTx/>
                <a:latin typeface="Arial"/>
                <a:cs typeface="Arial"/>
              </a:rPr>
              <a:t>Policy Gradient + Q-learning</a:t>
            </a:r>
          </a:p>
        </p:txBody>
      </p:sp>
      <p:sp>
        <p:nvSpPr>
          <p:cNvPr id="18" name="TextBox 17">
            <a:extLst>
              <a:ext uri="{FF2B5EF4-FFF2-40B4-BE49-F238E27FC236}">
                <a16:creationId xmlns:a16="http://schemas.microsoft.com/office/drawing/2014/main" id="{0AEBE7E8-44DE-A1F0-2E82-0903A97E30A4}"/>
              </a:ext>
            </a:extLst>
          </p:cNvPr>
          <p:cNvSpPr txBox="1"/>
          <p:nvPr/>
        </p:nvSpPr>
        <p:spPr>
          <a:xfrm>
            <a:off x="6668046" y="6527815"/>
            <a:ext cx="5952441" cy="854080"/>
          </a:xfrm>
          <a:prstGeom prst="rect">
            <a:avLst/>
          </a:prstGeom>
          <a:noFill/>
        </p:spPr>
        <p:txBody>
          <a:bodyPr wrap="square">
            <a:spAutoFit/>
          </a:bodyPr>
          <a:lstStyle/>
          <a:p>
            <a:pPr marL="354965" marR="0" lvl="0" indent="-342900" defTabSz="914400" eaLnBrk="1" fontAlgn="auto" latinLnBrk="0" hangingPunct="1">
              <a:lnSpc>
                <a:spcPct val="100000"/>
              </a:lnSpc>
              <a:spcBef>
                <a:spcPts val="910"/>
              </a:spcBef>
              <a:spcAft>
                <a:spcPts val="0"/>
              </a:spcAft>
              <a:buClrTx/>
              <a:buSzTx/>
              <a:buFont typeface="Arial" panose="020B0604020202020204" pitchFamily="34" charset="0"/>
              <a:buChar char="•"/>
              <a:tabLst>
                <a:tab pos="335280" algn="l"/>
                <a:tab pos="335915" algn="l"/>
              </a:tabLst>
              <a:defRPr/>
            </a:pPr>
            <a:r>
              <a:rPr lang="en-US" altLang="ko-KR" sz="2100" b="1">
                <a:latin typeface="Arial"/>
                <a:cs typeface="Arial"/>
              </a:rPr>
              <a:t>Deep Q Network (DQN)</a:t>
            </a:r>
            <a:endParaRPr kumimoji="0" lang="en-US" altLang="ko-KR" sz="2100" b="1" i="0" u="none" strike="noStrike" kern="0" cap="none" spc="0" normalizeH="0" baseline="0" noProof="0">
              <a:ln>
                <a:noFill/>
              </a:ln>
              <a:solidFill>
                <a:sysClr val="windowText" lastClr="000000"/>
              </a:solidFill>
              <a:effectLst/>
              <a:uLnTx/>
              <a:uFillTx/>
              <a:latin typeface="Arial"/>
              <a:cs typeface="Arial"/>
            </a:endParaRPr>
          </a:p>
          <a:p>
            <a:pPr marL="354965" marR="0" lvl="0" indent="-342900" defTabSz="914400" eaLnBrk="1" fontAlgn="auto" latinLnBrk="0" hangingPunct="1">
              <a:lnSpc>
                <a:spcPct val="100000"/>
              </a:lnSpc>
              <a:spcBef>
                <a:spcPts val="910"/>
              </a:spcBef>
              <a:spcAft>
                <a:spcPts val="0"/>
              </a:spcAft>
              <a:buClrTx/>
              <a:buSzTx/>
              <a:buFontTx/>
              <a:buChar char="-"/>
              <a:tabLst>
                <a:tab pos="335280" algn="l"/>
                <a:tab pos="335915" algn="l"/>
              </a:tabLst>
              <a:defRPr/>
            </a:pPr>
            <a:r>
              <a:rPr kumimoji="0" lang="en-US" altLang="ko-KR" sz="2100" b="0" i="0" u="none" strike="noStrike" kern="0" cap="none" spc="0" normalizeH="0" baseline="0" noProof="0">
                <a:ln>
                  <a:noFill/>
                </a:ln>
                <a:solidFill>
                  <a:sysClr val="windowText" lastClr="000000"/>
                </a:solidFill>
                <a:effectLst/>
                <a:uLnTx/>
                <a:uFillTx/>
                <a:latin typeface="Arial"/>
                <a:cs typeface="Arial"/>
              </a:rPr>
              <a:t>Q-learning + Deep neural networks</a:t>
            </a:r>
          </a:p>
        </p:txBody>
      </p:sp>
    </p:spTree>
    <p:extLst>
      <p:ext uri="{BB962C8B-B14F-4D97-AF65-F5344CB8AC3E}">
        <p14:creationId xmlns:p14="http://schemas.microsoft.com/office/powerpoint/2010/main" val="11252609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43560" y="381000"/>
            <a:ext cx="12454840" cy="382156"/>
          </a:xfrm>
          <a:prstGeom prst="rect">
            <a:avLst/>
          </a:prstGeom>
        </p:spPr>
        <p:txBody>
          <a:bodyPr vert="horz" wrap="square" lIns="0" tIns="12700" rIns="0" bIns="0" rtlCol="0">
            <a:spAutoFit/>
          </a:bodyPr>
          <a:lstStyle/>
          <a:p>
            <a:pPr marL="12700">
              <a:lnSpc>
                <a:spcPct val="100000"/>
              </a:lnSpc>
              <a:spcBef>
                <a:spcPts val="100"/>
              </a:spcBef>
            </a:pPr>
            <a:r>
              <a:rPr lang="en-US" altLang="ko-KR" sz="2400" b="1" spc="95">
                <a:latin typeface="Calibri"/>
                <a:cs typeface="Calibri"/>
              </a:rPr>
              <a:t>Task 3</a:t>
            </a:r>
            <a:endParaRPr lang="en-US" altLang="ko-KR" sz="2400">
              <a:latin typeface="Calibri"/>
              <a:cs typeface="Calibri"/>
            </a:endParaRPr>
          </a:p>
        </p:txBody>
      </p:sp>
      <p:sp>
        <p:nvSpPr>
          <p:cNvPr id="8" name="슬라이드 번호 개체 틀 7">
            <a:extLst>
              <a:ext uri="{FF2B5EF4-FFF2-40B4-BE49-F238E27FC236}">
                <a16:creationId xmlns:a16="http://schemas.microsoft.com/office/drawing/2014/main" id="{ED6717D9-A3EE-6F93-BC15-282AAA9A66A6}"/>
              </a:ext>
            </a:extLst>
          </p:cNvPr>
          <p:cNvSpPr>
            <a:spLocks noGrp="1"/>
          </p:cNvSpPr>
          <p:nvPr>
            <p:ph type="sldNum" sz="quarter" idx="7"/>
          </p:nvPr>
        </p:nvSpPr>
        <p:spPr/>
        <p:txBody>
          <a:bodyPr/>
          <a:lstStyle/>
          <a:p>
            <a:fld id="{B6F15528-21DE-4FAA-801E-634DDDAF4B2B}" type="slidenum">
              <a:rPr lang="en-US" altLang="ko-KR" smtClean="0"/>
              <a:t>6</a:t>
            </a:fld>
            <a:endParaRPr lang="ko-KR" altLang="en-US"/>
          </a:p>
        </p:txBody>
      </p:sp>
      <p:sp>
        <p:nvSpPr>
          <p:cNvPr id="3" name="object 4">
            <a:extLst>
              <a:ext uri="{FF2B5EF4-FFF2-40B4-BE49-F238E27FC236}">
                <a16:creationId xmlns:a16="http://schemas.microsoft.com/office/drawing/2014/main" id="{68EE951B-B391-A7ED-D061-F15903631611}"/>
              </a:ext>
            </a:extLst>
          </p:cNvPr>
          <p:cNvSpPr txBox="1"/>
          <p:nvPr/>
        </p:nvSpPr>
        <p:spPr>
          <a:xfrm>
            <a:off x="321675" y="945733"/>
            <a:ext cx="12098607" cy="498855"/>
          </a:xfrm>
          <a:prstGeom prst="rect">
            <a:avLst/>
          </a:prstGeom>
        </p:spPr>
        <p:txBody>
          <a:bodyPr vert="horz" wrap="square" lIns="0" tIns="128270" rIns="0" bIns="0" rtlCol="0">
            <a:spAutoFit/>
          </a:bodyPr>
          <a:lstStyle/>
          <a:p>
            <a:pPr marL="12065" marR="0" lvl="0" defTabSz="914400" eaLnBrk="1" fontAlgn="auto" latinLnBrk="0" hangingPunct="1">
              <a:lnSpc>
                <a:spcPct val="100000"/>
              </a:lnSpc>
              <a:spcBef>
                <a:spcPts val="910"/>
              </a:spcBef>
              <a:spcAft>
                <a:spcPts val="0"/>
              </a:spcAft>
              <a:buClrTx/>
              <a:buSzTx/>
              <a:tabLst>
                <a:tab pos="335280" algn="l"/>
                <a:tab pos="335915" algn="l"/>
              </a:tabLst>
              <a:defRPr/>
            </a:pPr>
            <a:r>
              <a:rPr lang="en-US" altLang="ko-KR" sz="2400" b="1">
                <a:latin typeface="Arial"/>
                <a:cs typeface="Arial"/>
              </a:rPr>
              <a:t>Practice using models from Stable baselines</a:t>
            </a:r>
          </a:p>
        </p:txBody>
      </p:sp>
      <p:sp>
        <p:nvSpPr>
          <p:cNvPr id="10" name="TextBox 9">
            <a:extLst>
              <a:ext uri="{FF2B5EF4-FFF2-40B4-BE49-F238E27FC236}">
                <a16:creationId xmlns:a16="http://schemas.microsoft.com/office/drawing/2014/main" id="{1FA9C073-2AB5-C9D5-B2A7-F330C1E4DC32}"/>
              </a:ext>
            </a:extLst>
          </p:cNvPr>
          <p:cNvSpPr txBox="1"/>
          <p:nvPr/>
        </p:nvSpPr>
        <p:spPr>
          <a:xfrm>
            <a:off x="321675" y="7784496"/>
            <a:ext cx="12683440" cy="738664"/>
          </a:xfrm>
          <a:prstGeom prst="rect">
            <a:avLst/>
          </a:prstGeom>
          <a:noFill/>
        </p:spPr>
        <p:txBody>
          <a:bodyPr wrap="square">
            <a:spAutoFit/>
          </a:bodyPr>
          <a:lstStyle/>
          <a:p>
            <a:pPr marL="354965" marR="0" lvl="0" indent="-342900" defTabSz="914400" eaLnBrk="1" fontAlgn="auto" latinLnBrk="0" hangingPunct="1">
              <a:lnSpc>
                <a:spcPct val="100000"/>
              </a:lnSpc>
              <a:spcBef>
                <a:spcPts val="910"/>
              </a:spcBef>
              <a:spcAft>
                <a:spcPts val="0"/>
              </a:spcAft>
              <a:buClrTx/>
              <a:buSzTx/>
              <a:buFontTx/>
              <a:buChar char="-"/>
              <a:tabLst>
                <a:tab pos="335280" algn="l"/>
                <a:tab pos="335915" algn="l"/>
              </a:tabLst>
              <a:defRPr/>
            </a:pPr>
            <a:r>
              <a:rPr kumimoji="0" lang="en-US" altLang="ko-KR" sz="2100" b="1" i="0" u="none" strike="noStrike" kern="0" cap="none" spc="0" normalizeH="0" baseline="0" noProof="0">
                <a:ln>
                  <a:noFill/>
                </a:ln>
                <a:solidFill>
                  <a:sysClr val="windowText" lastClr="000000"/>
                </a:solidFill>
                <a:effectLst/>
                <a:uLnTx/>
                <a:uFillTx/>
                <a:latin typeface="Arial"/>
                <a:cs typeface="Arial"/>
              </a:rPr>
              <a:t>Choose one of the environments in gym (not chosen on task 1&amp;2), and one RL algorithm in stable baselines(e.g. DQN, DDPG, SAC,…) </a:t>
            </a:r>
          </a:p>
        </p:txBody>
      </p:sp>
      <p:sp>
        <p:nvSpPr>
          <p:cNvPr id="15" name="TextBox 14">
            <a:extLst>
              <a:ext uri="{FF2B5EF4-FFF2-40B4-BE49-F238E27FC236}">
                <a16:creationId xmlns:a16="http://schemas.microsoft.com/office/drawing/2014/main" id="{73981039-3054-E1BC-9D2B-A156B5AC27F1}"/>
              </a:ext>
            </a:extLst>
          </p:cNvPr>
          <p:cNvSpPr txBox="1"/>
          <p:nvPr/>
        </p:nvSpPr>
        <p:spPr>
          <a:xfrm>
            <a:off x="4861204" y="6977217"/>
            <a:ext cx="3581400" cy="369332"/>
          </a:xfrm>
          <a:prstGeom prst="rect">
            <a:avLst/>
          </a:prstGeom>
          <a:noFill/>
        </p:spPr>
        <p:txBody>
          <a:bodyPr wrap="square">
            <a:spAutoFit/>
          </a:bodyPr>
          <a:lstStyle/>
          <a:p>
            <a:r>
              <a:rPr kumimoji="0" lang="en-US" altLang="ko-KR" b="0" i="0" u="none" strike="noStrike" kern="0" cap="none" spc="0" normalizeH="0" baseline="0" noProof="0">
                <a:ln>
                  <a:noFill/>
                </a:ln>
                <a:solidFill>
                  <a:sysClr val="windowText" lastClr="000000"/>
                </a:solidFill>
                <a:effectLst/>
                <a:uLnTx/>
                <a:uFillTx/>
                <a:latin typeface="Arial"/>
                <a:cs typeface="Arial"/>
              </a:rPr>
              <a:t>Example environments of gym</a:t>
            </a:r>
            <a:endParaRPr lang="ko-KR" altLang="en-US" sz="1400"/>
          </a:p>
        </p:txBody>
      </p:sp>
      <p:pic>
        <p:nvPicPr>
          <p:cNvPr id="17" name="그림 16">
            <a:extLst>
              <a:ext uri="{FF2B5EF4-FFF2-40B4-BE49-F238E27FC236}">
                <a16:creationId xmlns:a16="http://schemas.microsoft.com/office/drawing/2014/main" id="{17D88843-9FD1-BC35-9A4B-457880EEB225}"/>
              </a:ext>
            </a:extLst>
          </p:cNvPr>
          <p:cNvPicPr>
            <a:picLocks noChangeAspect="1"/>
          </p:cNvPicPr>
          <p:nvPr/>
        </p:nvPicPr>
        <p:blipFill>
          <a:blip r:embed="rId3"/>
          <a:stretch>
            <a:fillRect/>
          </a:stretch>
        </p:blipFill>
        <p:spPr>
          <a:xfrm>
            <a:off x="143560" y="1877140"/>
            <a:ext cx="6839049" cy="4418645"/>
          </a:xfrm>
          <a:prstGeom prst="rect">
            <a:avLst/>
          </a:prstGeom>
        </p:spPr>
      </p:pic>
      <p:pic>
        <p:nvPicPr>
          <p:cNvPr id="19" name="그림 18">
            <a:extLst>
              <a:ext uri="{FF2B5EF4-FFF2-40B4-BE49-F238E27FC236}">
                <a16:creationId xmlns:a16="http://schemas.microsoft.com/office/drawing/2014/main" id="{FF7DB149-4D25-EB5B-9895-3EFA30E12967}"/>
              </a:ext>
            </a:extLst>
          </p:cNvPr>
          <p:cNvPicPr>
            <a:picLocks noChangeAspect="1"/>
          </p:cNvPicPr>
          <p:nvPr/>
        </p:nvPicPr>
        <p:blipFill>
          <a:blip r:embed="rId4"/>
          <a:stretch>
            <a:fillRect/>
          </a:stretch>
        </p:blipFill>
        <p:spPr>
          <a:xfrm>
            <a:off x="7474024" y="1763149"/>
            <a:ext cx="5007789" cy="5000625"/>
          </a:xfrm>
          <a:prstGeom prst="rect">
            <a:avLst/>
          </a:prstGeom>
        </p:spPr>
      </p:pic>
    </p:spTree>
    <p:extLst>
      <p:ext uri="{BB962C8B-B14F-4D97-AF65-F5344CB8AC3E}">
        <p14:creationId xmlns:p14="http://schemas.microsoft.com/office/powerpoint/2010/main" val="1591411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43560" y="381000"/>
            <a:ext cx="12454840" cy="382156"/>
          </a:xfrm>
          <a:prstGeom prst="rect">
            <a:avLst/>
          </a:prstGeom>
        </p:spPr>
        <p:txBody>
          <a:bodyPr vert="horz" wrap="square" lIns="0" tIns="12700" rIns="0" bIns="0" rtlCol="0">
            <a:spAutoFit/>
          </a:bodyPr>
          <a:lstStyle/>
          <a:p>
            <a:pPr marL="12700">
              <a:lnSpc>
                <a:spcPct val="100000"/>
              </a:lnSpc>
              <a:spcBef>
                <a:spcPts val="100"/>
              </a:spcBef>
            </a:pPr>
            <a:r>
              <a:rPr lang="en-US" altLang="ko-KR" sz="2400" b="1" spc="95">
                <a:latin typeface="Calibri"/>
                <a:cs typeface="Calibri"/>
              </a:rPr>
              <a:t>Task 3</a:t>
            </a:r>
            <a:endParaRPr lang="en-US" altLang="ko-KR" sz="2400">
              <a:latin typeface="Calibri"/>
              <a:cs typeface="Calibri"/>
            </a:endParaRPr>
          </a:p>
        </p:txBody>
      </p:sp>
      <p:sp>
        <p:nvSpPr>
          <p:cNvPr id="8" name="슬라이드 번호 개체 틀 7">
            <a:extLst>
              <a:ext uri="{FF2B5EF4-FFF2-40B4-BE49-F238E27FC236}">
                <a16:creationId xmlns:a16="http://schemas.microsoft.com/office/drawing/2014/main" id="{ED6717D9-A3EE-6F93-BC15-282AAA9A66A6}"/>
              </a:ext>
            </a:extLst>
          </p:cNvPr>
          <p:cNvSpPr>
            <a:spLocks noGrp="1"/>
          </p:cNvSpPr>
          <p:nvPr>
            <p:ph type="sldNum" sz="quarter" idx="7"/>
          </p:nvPr>
        </p:nvSpPr>
        <p:spPr/>
        <p:txBody>
          <a:bodyPr/>
          <a:lstStyle/>
          <a:p>
            <a:fld id="{B6F15528-21DE-4FAA-801E-634DDDAF4B2B}" type="slidenum">
              <a:rPr lang="en-US" altLang="ko-KR" smtClean="0"/>
              <a:t>7</a:t>
            </a:fld>
            <a:endParaRPr lang="ko-KR" altLang="en-US"/>
          </a:p>
        </p:txBody>
      </p:sp>
      <p:sp>
        <p:nvSpPr>
          <p:cNvPr id="3" name="object 4">
            <a:extLst>
              <a:ext uri="{FF2B5EF4-FFF2-40B4-BE49-F238E27FC236}">
                <a16:creationId xmlns:a16="http://schemas.microsoft.com/office/drawing/2014/main" id="{68EE951B-B391-A7ED-D061-F15903631611}"/>
              </a:ext>
            </a:extLst>
          </p:cNvPr>
          <p:cNvSpPr txBox="1"/>
          <p:nvPr/>
        </p:nvSpPr>
        <p:spPr>
          <a:xfrm>
            <a:off x="321675" y="945733"/>
            <a:ext cx="12098607" cy="498855"/>
          </a:xfrm>
          <a:prstGeom prst="rect">
            <a:avLst/>
          </a:prstGeom>
        </p:spPr>
        <p:txBody>
          <a:bodyPr vert="horz" wrap="square" lIns="0" tIns="128270" rIns="0" bIns="0" rtlCol="0">
            <a:spAutoFit/>
          </a:bodyPr>
          <a:lstStyle/>
          <a:p>
            <a:pPr marL="12065" marR="0" lvl="0" defTabSz="914400" eaLnBrk="1" fontAlgn="auto" latinLnBrk="0" hangingPunct="1">
              <a:lnSpc>
                <a:spcPct val="100000"/>
              </a:lnSpc>
              <a:spcBef>
                <a:spcPts val="910"/>
              </a:spcBef>
              <a:spcAft>
                <a:spcPts val="0"/>
              </a:spcAft>
              <a:buClrTx/>
              <a:buSzTx/>
              <a:tabLst>
                <a:tab pos="335280" algn="l"/>
                <a:tab pos="335915" algn="l"/>
              </a:tabLst>
              <a:defRPr/>
            </a:pPr>
            <a:r>
              <a:rPr lang="en-US" altLang="ko-KR" sz="2400" b="1">
                <a:latin typeface="Arial"/>
                <a:cs typeface="Arial"/>
              </a:rPr>
              <a:t>Practice using models from Stable baselines</a:t>
            </a:r>
          </a:p>
        </p:txBody>
      </p:sp>
      <p:sp>
        <p:nvSpPr>
          <p:cNvPr id="10" name="TextBox 9">
            <a:extLst>
              <a:ext uri="{FF2B5EF4-FFF2-40B4-BE49-F238E27FC236}">
                <a16:creationId xmlns:a16="http://schemas.microsoft.com/office/drawing/2014/main" id="{1FA9C073-2AB5-C9D5-B2A7-F330C1E4DC32}"/>
              </a:ext>
            </a:extLst>
          </p:cNvPr>
          <p:cNvSpPr txBox="1"/>
          <p:nvPr/>
        </p:nvSpPr>
        <p:spPr>
          <a:xfrm>
            <a:off x="198780" y="6786194"/>
            <a:ext cx="12683440" cy="2262158"/>
          </a:xfrm>
          <a:prstGeom prst="rect">
            <a:avLst/>
          </a:prstGeom>
          <a:noFill/>
        </p:spPr>
        <p:txBody>
          <a:bodyPr wrap="square">
            <a:spAutoFit/>
          </a:bodyPr>
          <a:lstStyle/>
          <a:p>
            <a:pPr marL="354965" marR="0" lvl="0" indent="-342900" defTabSz="914400" eaLnBrk="1" fontAlgn="auto" latinLnBrk="0" hangingPunct="1">
              <a:lnSpc>
                <a:spcPct val="100000"/>
              </a:lnSpc>
              <a:spcBef>
                <a:spcPts val="910"/>
              </a:spcBef>
              <a:spcAft>
                <a:spcPts val="0"/>
              </a:spcAft>
              <a:buClrTx/>
              <a:buSzTx/>
              <a:buFontTx/>
              <a:buChar char="-"/>
              <a:tabLst>
                <a:tab pos="335280" algn="l"/>
                <a:tab pos="335915" algn="l"/>
              </a:tabLst>
              <a:defRPr/>
            </a:pPr>
            <a:r>
              <a:rPr lang="en-US" altLang="ko-KR" sz="2100" b="1">
                <a:latin typeface="Arial"/>
                <a:cs typeface="Arial"/>
              </a:rPr>
              <a:t>Plot the above reward graph of your results on training the model</a:t>
            </a:r>
          </a:p>
          <a:p>
            <a:pPr marL="354965" marR="0" lvl="0" indent="-342900" defTabSz="914400" eaLnBrk="1" fontAlgn="auto" latinLnBrk="0" hangingPunct="1">
              <a:lnSpc>
                <a:spcPct val="100000"/>
              </a:lnSpc>
              <a:spcBef>
                <a:spcPts val="910"/>
              </a:spcBef>
              <a:spcAft>
                <a:spcPts val="0"/>
              </a:spcAft>
              <a:buClrTx/>
              <a:buSzTx/>
              <a:buFontTx/>
              <a:buChar char="-"/>
              <a:tabLst>
                <a:tab pos="335280" algn="l"/>
                <a:tab pos="335915" algn="l"/>
              </a:tabLst>
              <a:defRPr/>
            </a:pPr>
            <a:r>
              <a:rPr lang="en-US" altLang="ko-KR" sz="2100" b="1">
                <a:latin typeface="Arial"/>
                <a:cs typeface="Arial"/>
              </a:rPr>
              <a:t>Use callback function to monitor training, and </a:t>
            </a:r>
            <a:r>
              <a:rPr lang="en-US" altLang="ko-KR" sz="2100" b="1" u="sng">
                <a:latin typeface="Arial"/>
                <a:cs typeface="Arial"/>
              </a:rPr>
              <a:t>display points on the graph where the model is saved and reward is updated</a:t>
            </a:r>
            <a:r>
              <a:rPr lang="en-US" altLang="ko-KR" sz="2100" b="1">
                <a:latin typeface="Arial"/>
                <a:cs typeface="Arial"/>
              </a:rPr>
              <a:t>.</a:t>
            </a:r>
          </a:p>
          <a:p>
            <a:pPr marL="354965" marR="0" lvl="0" indent="-342900" defTabSz="914400" eaLnBrk="1" fontAlgn="auto" latinLnBrk="0" hangingPunct="1">
              <a:lnSpc>
                <a:spcPct val="100000"/>
              </a:lnSpc>
              <a:spcBef>
                <a:spcPts val="910"/>
              </a:spcBef>
              <a:spcAft>
                <a:spcPts val="0"/>
              </a:spcAft>
              <a:buClrTx/>
              <a:buSzTx/>
              <a:buFontTx/>
              <a:buChar char="-"/>
              <a:tabLst>
                <a:tab pos="335280" algn="l"/>
                <a:tab pos="335915" algn="l"/>
              </a:tabLst>
              <a:defRPr/>
            </a:pPr>
            <a:r>
              <a:rPr lang="en-US" altLang="ko-KR" sz="2100">
                <a:latin typeface="Arial"/>
                <a:cs typeface="Arial"/>
              </a:rPr>
              <a:t>(The original callback function will save the </a:t>
            </a:r>
            <a:r>
              <a:rPr lang="en-US" altLang="ko-KR" sz="2100" u="sng">
                <a:latin typeface="Arial"/>
                <a:cs typeface="Arial"/>
              </a:rPr>
              <a:t>first best reward at episode 100 as mean reward over the last 100 episodes</a:t>
            </a:r>
            <a:r>
              <a:rPr lang="en-US" altLang="ko-KR" sz="2100">
                <a:latin typeface="Arial"/>
                <a:cs typeface="Arial"/>
              </a:rPr>
              <a:t>, and then </a:t>
            </a:r>
            <a:r>
              <a:rPr lang="en-US" altLang="ko-KR" sz="2100" u="sng">
                <a:latin typeface="Arial"/>
                <a:cs typeface="Arial"/>
              </a:rPr>
              <a:t>save the next best reward when the mean over the last 100 episodes is larger than the previously saved best reward.) </a:t>
            </a:r>
            <a:r>
              <a:rPr lang="en-US" altLang="ko-KR" sz="2100">
                <a:latin typeface="Arial"/>
                <a:cs typeface="Arial"/>
              </a:rPr>
              <a:t>When the reward is updated, the model is also saved.</a:t>
            </a:r>
            <a:endParaRPr lang="en-US" altLang="ko-KR" sz="2100" u="sng">
              <a:latin typeface="Arial"/>
              <a:cs typeface="Arial"/>
            </a:endParaRPr>
          </a:p>
        </p:txBody>
      </p:sp>
      <p:sp>
        <p:nvSpPr>
          <p:cNvPr id="15" name="TextBox 14">
            <a:extLst>
              <a:ext uri="{FF2B5EF4-FFF2-40B4-BE49-F238E27FC236}">
                <a16:creationId xmlns:a16="http://schemas.microsoft.com/office/drawing/2014/main" id="{73981039-3054-E1BC-9D2B-A156B5AC27F1}"/>
              </a:ext>
            </a:extLst>
          </p:cNvPr>
          <p:cNvSpPr txBox="1"/>
          <p:nvPr/>
        </p:nvSpPr>
        <p:spPr>
          <a:xfrm>
            <a:off x="3217672" y="6321788"/>
            <a:ext cx="7010400" cy="369332"/>
          </a:xfrm>
          <a:prstGeom prst="rect">
            <a:avLst/>
          </a:prstGeom>
          <a:noFill/>
        </p:spPr>
        <p:txBody>
          <a:bodyPr wrap="square">
            <a:spAutoFit/>
          </a:bodyPr>
          <a:lstStyle/>
          <a:p>
            <a:r>
              <a:rPr kumimoji="0" lang="en-US" altLang="ko-KR" b="0" i="0" u="none" strike="noStrike" kern="0" cap="none" spc="0" normalizeH="0" baseline="0" noProof="0">
                <a:ln>
                  <a:noFill/>
                </a:ln>
                <a:solidFill>
                  <a:sysClr val="windowText" lastClr="000000"/>
                </a:solidFill>
                <a:effectLst/>
                <a:uLnTx/>
                <a:uFillTx/>
                <a:latin typeface="Arial"/>
                <a:cs typeface="Arial"/>
              </a:rPr>
              <a:t>Learning curve of DDPG on LunarLanderContinuous environment</a:t>
            </a:r>
            <a:endParaRPr lang="ko-KR" altLang="en-US" sz="1400"/>
          </a:p>
        </p:txBody>
      </p:sp>
      <p:sp>
        <p:nvSpPr>
          <p:cNvPr id="5" name="TextBox 4">
            <a:extLst>
              <a:ext uri="{FF2B5EF4-FFF2-40B4-BE49-F238E27FC236}">
                <a16:creationId xmlns:a16="http://schemas.microsoft.com/office/drawing/2014/main" id="{6A10287F-6FF4-E521-3E2F-0D524C554A59}"/>
              </a:ext>
            </a:extLst>
          </p:cNvPr>
          <p:cNvSpPr txBox="1"/>
          <p:nvPr/>
        </p:nvSpPr>
        <p:spPr>
          <a:xfrm>
            <a:off x="3461512" y="9218711"/>
            <a:ext cx="6522720" cy="307777"/>
          </a:xfrm>
          <a:prstGeom prst="rect">
            <a:avLst/>
          </a:prstGeom>
          <a:noFill/>
        </p:spPr>
        <p:txBody>
          <a:bodyPr wrap="square">
            <a:spAutoFit/>
          </a:bodyPr>
          <a:lstStyle/>
          <a:p>
            <a:r>
              <a:rPr lang="ko-KR" altLang="en-US" sz="1400">
                <a:hlinkClick r:id="rId3"/>
              </a:rPr>
              <a:t>https://stable-baselines.readthedocs.io/en/master/guide/examples.html</a:t>
            </a:r>
            <a:r>
              <a:rPr lang="ko-KR" altLang="en-US" sz="1400"/>
              <a:t> </a:t>
            </a:r>
          </a:p>
        </p:txBody>
      </p:sp>
      <p:grpSp>
        <p:nvGrpSpPr>
          <p:cNvPr id="34" name="그룹 33">
            <a:extLst>
              <a:ext uri="{FF2B5EF4-FFF2-40B4-BE49-F238E27FC236}">
                <a16:creationId xmlns:a16="http://schemas.microsoft.com/office/drawing/2014/main" id="{A6171852-79EA-CA3E-564C-4F973EBA1C39}"/>
              </a:ext>
            </a:extLst>
          </p:cNvPr>
          <p:cNvGrpSpPr/>
          <p:nvPr/>
        </p:nvGrpSpPr>
        <p:grpSpPr>
          <a:xfrm>
            <a:off x="3073400" y="1481858"/>
            <a:ext cx="6934200" cy="4892390"/>
            <a:chOff x="2844800" y="1731472"/>
            <a:chExt cx="6934200" cy="4892390"/>
          </a:xfrm>
        </p:grpSpPr>
        <p:pic>
          <p:nvPicPr>
            <p:cNvPr id="11" name="그림 10">
              <a:extLst>
                <a:ext uri="{FF2B5EF4-FFF2-40B4-BE49-F238E27FC236}">
                  <a16:creationId xmlns:a16="http://schemas.microsoft.com/office/drawing/2014/main" id="{8F564888-E577-14D2-FF7E-9F6203245B7F}"/>
                </a:ext>
              </a:extLst>
            </p:cNvPr>
            <p:cNvPicPr>
              <a:picLocks noChangeAspect="1"/>
            </p:cNvPicPr>
            <p:nvPr/>
          </p:nvPicPr>
          <p:blipFill>
            <a:blip r:embed="rId4"/>
            <a:stretch>
              <a:fillRect/>
            </a:stretch>
          </p:blipFill>
          <p:spPr>
            <a:xfrm>
              <a:off x="2844800" y="1731472"/>
              <a:ext cx="6934200" cy="4892390"/>
            </a:xfrm>
            <a:prstGeom prst="rect">
              <a:avLst/>
            </a:prstGeom>
          </p:spPr>
        </p:pic>
        <p:grpSp>
          <p:nvGrpSpPr>
            <p:cNvPr id="20" name="그룹 19">
              <a:extLst>
                <a:ext uri="{FF2B5EF4-FFF2-40B4-BE49-F238E27FC236}">
                  <a16:creationId xmlns:a16="http://schemas.microsoft.com/office/drawing/2014/main" id="{77C2DB49-5D61-A7CB-0F44-BEA1D736AE29}"/>
                </a:ext>
              </a:extLst>
            </p:cNvPr>
            <p:cNvGrpSpPr/>
            <p:nvPr/>
          </p:nvGrpSpPr>
          <p:grpSpPr>
            <a:xfrm>
              <a:off x="5054600" y="2895600"/>
              <a:ext cx="304800" cy="1576652"/>
              <a:chOff x="5054600" y="2895600"/>
              <a:chExt cx="304800" cy="1576652"/>
            </a:xfrm>
          </p:grpSpPr>
          <p:sp>
            <p:nvSpPr>
              <p:cNvPr id="6" name="타원 5">
                <a:extLst>
                  <a:ext uri="{FF2B5EF4-FFF2-40B4-BE49-F238E27FC236}">
                    <a16:creationId xmlns:a16="http://schemas.microsoft.com/office/drawing/2014/main" id="{E953E82C-D911-4993-DB99-2BD18BD8BA5B}"/>
                  </a:ext>
                </a:extLst>
              </p:cNvPr>
              <p:cNvSpPr/>
              <p:nvPr/>
            </p:nvSpPr>
            <p:spPr>
              <a:xfrm>
                <a:off x="5054600" y="2895600"/>
                <a:ext cx="304800" cy="304800"/>
              </a:xfrm>
              <a:prstGeom prst="ellipse">
                <a:avLst/>
              </a:prstGeom>
              <a:noFill/>
              <a:ln w="2857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ko-KR" altLang="en-US"/>
              </a:p>
            </p:txBody>
          </p:sp>
          <p:cxnSp>
            <p:nvCxnSpPr>
              <p:cNvPr id="14" name="직선 화살표 연결선 13">
                <a:extLst>
                  <a:ext uri="{FF2B5EF4-FFF2-40B4-BE49-F238E27FC236}">
                    <a16:creationId xmlns:a16="http://schemas.microsoft.com/office/drawing/2014/main" id="{237436F8-A46C-B29A-2558-5FDE6A02984E}"/>
                  </a:ext>
                </a:extLst>
              </p:cNvPr>
              <p:cNvCxnSpPr>
                <a:cxnSpLocks/>
                <a:endCxn id="6" idx="4"/>
              </p:cNvCxnSpPr>
              <p:nvPr/>
            </p:nvCxnSpPr>
            <p:spPr>
              <a:xfrm flipV="1">
                <a:off x="5207000" y="3200400"/>
                <a:ext cx="0" cy="1271852"/>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1" name="그룹 20">
              <a:extLst>
                <a:ext uri="{FF2B5EF4-FFF2-40B4-BE49-F238E27FC236}">
                  <a16:creationId xmlns:a16="http://schemas.microsoft.com/office/drawing/2014/main" id="{BFECE6C2-83CB-0CCC-902F-D842FE48F868}"/>
                </a:ext>
              </a:extLst>
            </p:cNvPr>
            <p:cNvGrpSpPr/>
            <p:nvPr/>
          </p:nvGrpSpPr>
          <p:grpSpPr>
            <a:xfrm>
              <a:off x="5506720" y="2953784"/>
              <a:ext cx="304800" cy="1864660"/>
              <a:chOff x="5054600" y="2895600"/>
              <a:chExt cx="304800" cy="1864660"/>
            </a:xfrm>
          </p:grpSpPr>
          <p:sp>
            <p:nvSpPr>
              <p:cNvPr id="22" name="타원 21">
                <a:extLst>
                  <a:ext uri="{FF2B5EF4-FFF2-40B4-BE49-F238E27FC236}">
                    <a16:creationId xmlns:a16="http://schemas.microsoft.com/office/drawing/2014/main" id="{1A62E132-7A55-039E-00EF-3C9D393CDD62}"/>
                  </a:ext>
                </a:extLst>
              </p:cNvPr>
              <p:cNvSpPr/>
              <p:nvPr/>
            </p:nvSpPr>
            <p:spPr>
              <a:xfrm>
                <a:off x="5054600" y="2895600"/>
                <a:ext cx="304800" cy="304800"/>
              </a:xfrm>
              <a:prstGeom prst="ellipse">
                <a:avLst/>
              </a:prstGeom>
              <a:noFill/>
              <a:ln w="2857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ko-KR" altLang="en-US"/>
              </a:p>
            </p:txBody>
          </p:sp>
          <p:cxnSp>
            <p:nvCxnSpPr>
              <p:cNvPr id="23" name="직선 화살표 연결선 22">
                <a:extLst>
                  <a:ext uri="{FF2B5EF4-FFF2-40B4-BE49-F238E27FC236}">
                    <a16:creationId xmlns:a16="http://schemas.microsoft.com/office/drawing/2014/main" id="{EA738B39-E056-11BA-1372-61B2AF0EEC69}"/>
                  </a:ext>
                </a:extLst>
              </p:cNvPr>
              <p:cNvCxnSpPr>
                <a:cxnSpLocks/>
                <a:endCxn id="22" idx="4"/>
              </p:cNvCxnSpPr>
              <p:nvPr/>
            </p:nvCxnSpPr>
            <p:spPr>
              <a:xfrm flipV="1">
                <a:off x="5207000" y="3200400"/>
                <a:ext cx="0" cy="155986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25" name="TextBox 24">
              <a:extLst>
                <a:ext uri="{FF2B5EF4-FFF2-40B4-BE49-F238E27FC236}">
                  <a16:creationId xmlns:a16="http://schemas.microsoft.com/office/drawing/2014/main" id="{8C34A591-72EC-37F0-1488-A5B933BD6186}"/>
                </a:ext>
              </a:extLst>
            </p:cNvPr>
            <p:cNvSpPr txBox="1"/>
            <p:nvPr/>
          </p:nvSpPr>
          <p:spPr>
            <a:xfrm>
              <a:off x="4667504" y="4449112"/>
              <a:ext cx="915416" cy="369332"/>
            </a:xfrm>
            <a:prstGeom prst="rect">
              <a:avLst/>
            </a:prstGeom>
            <a:noFill/>
          </p:spPr>
          <p:txBody>
            <a:bodyPr wrap="square">
              <a:spAutoFit/>
            </a:bodyPr>
            <a:lstStyle/>
            <a:p>
              <a:r>
                <a:rPr kumimoji="0" lang="en-US" altLang="ko-KR" b="0" i="0" u="none" strike="noStrike" kern="0" cap="none" spc="0" normalizeH="0" baseline="0" noProof="0">
                  <a:ln>
                    <a:noFill/>
                  </a:ln>
                  <a:solidFill>
                    <a:sysClr val="windowText" lastClr="000000"/>
                  </a:solidFill>
                  <a:effectLst/>
                  <a:uLnTx/>
                  <a:uFillTx/>
                  <a:latin typeface="Arial"/>
                  <a:cs typeface="Arial"/>
                </a:rPr>
                <a:t>Save 1</a:t>
              </a:r>
              <a:endParaRPr lang="ko-KR" altLang="en-US"/>
            </a:p>
          </p:txBody>
        </p:sp>
        <p:sp>
          <p:nvSpPr>
            <p:cNvPr id="26" name="TextBox 25">
              <a:extLst>
                <a:ext uri="{FF2B5EF4-FFF2-40B4-BE49-F238E27FC236}">
                  <a16:creationId xmlns:a16="http://schemas.microsoft.com/office/drawing/2014/main" id="{4D05AAE5-537C-79E3-B6FB-CDEAF18B67C0}"/>
                </a:ext>
              </a:extLst>
            </p:cNvPr>
            <p:cNvSpPr txBox="1"/>
            <p:nvPr/>
          </p:nvSpPr>
          <p:spPr>
            <a:xfrm>
              <a:off x="5201412" y="4854547"/>
              <a:ext cx="915416" cy="369332"/>
            </a:xfrm>
            <a:prstGeom prst="rect">
              <a:avLst/>
            </a:prstGeom>
            <a:noFill/>
          </p:spPr>
          <p:txBody>
            <a:bodyPr wrap="square">
              <a:spAutoFit/>
            </a:bodyPr>
            <a:lstStyle/>
            <a:p>
              <a:r>
                <a:rPr kumimoji="0" lang="en-US" altLang="ko-KR" b="0" i="0" u="none" strike="noStrike" kern="0" cap="none" spc="0" normalizeH="0" baseline="0" noProof="0">
                  <a:ln>
                    <a:noFill/>
                  </a:ln>
                  <a:solidFill>
                    <a:sysClr val="windowText" lastClr="000000"/>
                  </a:solidFill>
                  <a:effectLst/>
                  <a:uLnTx/>
                  <a:uFillTx/>
                  <a:latin typeface="Arial"/>
                  <a:cs typeface="Arial"/>
                </a:rPr>
                <a:t>Save 2</a:t>
              </a:r>
              <a:endParaRPr lang="ko-KR" altLang="en-US"/>
            </a:p>
          </p:txBody>
        </p:sp>
        <p:sp>
          <p:nvSpPr>
            <p:cNvPr id="28" name="TextBox 27">
              <a:extLst>
                <a:ext uri="{FF2B5EF4-FFF2-40B4-BE49-F238E27FC236}">
                  <a16:creationId xmlns:a16="http://schemas.microsoft.com/office/drawing/2014/main" id="{4EA75740-5589-9DCB-7E53-2948E19D04FC}"/>
                </a:ext>
              </a:extLst>
            </p:cNvPr>
            <p:cNvSpPr txBox="1"/>
            <p:nvPr/>
          </p:nvSpPr>
          <p:spPr>
            <a:xfrm>
              <a:off x="5679948" y="5256244"/>
              <a:ext cx="915416" cy="369332"/>
            </a:xfrm>
            <a:prstGeom prst="rect">
              <a:avLst/>
            </a:prstGeom>
            <a:noFill/>
          </p:spPr>
          <p:txBody>
            <a:bodyPr wrap="square">
              <a:spAutoFit/>
            </a:bodyPr>
            <a:lstStyle/>
            <a:p>
              <a:r>
                <a:rPr kumimoji="0" lang="en-US" altLang="ko-KR" b="0" i="0" u="none" strike="noStrike" kern="0" cap="none" spc="0" normalizeH="0" baseline="0" noProof="0">
                  <a:ln>
                    <a:noFill/>
                  </a:ln>
                  <a:solidFill>
                    <a:sysClr val="windowText" lastClr="000000"/>
                  </a:solidFill>
                  <a:effectLst/>
                  <a:uLnTx/>
                  <a:uFillTx/>
                  <a:latin typeface="Arial"/>
                  <a:cs typeface="Arial"/>
                </a:rPr>
                <a:t>Save 3</a:t>
              </a:r>
              <a:endParaRPr lang="ko-KR" altLang="en-US"/>
            </a:p>
          </p:txBody>
        </p:sp>
        <p:grpSp>
          <p:nvGrpSpPr>
            <p:cNvPr id="31" name="그룹 30">
              <a:extLst>
                <a:ext uri="{FF2B5EF4-FFF2-40B4-BE49-F238E27FC236}">
                  <a16:creationId xmlns:a16="http://schemas.microsoft.com/office/drawing/2014/main" id="{A0F3C1A2-7009-C643-27E0-E20482FFCBBA}"/>
                </a:ext>
              </a:extLst>
            </p:cNvPr>
            <p:cNvGrpSpPr/>
            <p:nvPr/>
          </p:nvGrpSpPr>
          <p:grpSpPr>
            <a:xfrm>
              <a:off x="6015227" y="3295445"/>
              <a:ext cx="304800" cy="1864660"/>
              <a:chOff x="5054600" y="2895600"/>
              <a:chExt cx="304800" cy="1864660"/>
            </a:xfrm>
          </p:grpSpPr>
          <p:sp>
            <p:nvSpPr>
              <p:cNvPr id="32" name="타원 31">
                <a:extLst>
                  <a:ext uri="{FF2B5EF4-FFF2-40B4-BE49-F238E27FC236}">
                    <a16:creationId xmlns:a16="http://schemas.microsoft.com/office/drawing/2014/main" id="{E7A22534-F81B-AB3B-CFE5-BF0EDFDE3178}"/>
                  </a:ext>
                </a:extLst>
              </p:cNvPr>
              <p:cNvSpPr/>
              <p:nvPr/>
            </p:nvSpPr>
            <p:spPr>
              <a:xfrm>
                <a:off x="5054600" y="2895600"/>
                <a:ext cx="304800" cy="304800"/>
              </a:xfrm>
              <a:prstGeom prst="ellipse">
                <a:avLst/>
              </a:prstGeom>
              <a:noFill/>
              <a:ln w="2857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ko-KR" altLang="en-US"/>
              </a:p>
            </p:txBody>
          </p:sp>
          <p:cxnSp>
            <p:nvCxnSpPr>
              <p:cNvPr id="33" name="직선 화살표 연결선 32">
                <a:extLst>
                  <a:ext uri="{FF2B5EF4-FFF2-40B4-BE49-F238E27FC236}">
                    <a16:creationId xmlns:a16="http://schemas.microsoft.com/office/drawing/2014/main" id="{96041E75-3732-F4F0-D0C1-497F1A10217F}"/>
                  </a:ext>
                </a:extLst>
              </p:cNvPr>
              <p:cNvCxnSpPr>
                <a:cxnSpLocks/>
                <a:endCxn id="32" idx="4"/>
              </p:cNvCxnSpPr>
              <p:nvPr/>
            </p:nvCxnSpPr>
            <p:spPr>
              <a:xfrm flipV="1">
                <a:off x="5207000" y="3200400"/>
                <a:ext cx="0" cy="155986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5801612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9774</TotalTime>
  <Words>660</Words>
  <Application>Microsoft Office PowerPoint</Application>
  <PresentationFormat>사용자 지정</PresentationFormat>
  <Paragraphs>69</Paragraphs>
  <Slides>7</Slides>
  <Notes>6</Notes>
  <HiddenSlides>0</HiddenSlides>
  <MMClips>0</MMClips>
  <ScaleCrop>false</ScaleCrop>
  <HeadingPairs>
    <vt:vector size="6" baseType="variant">
      <vt:variant>
        <vt:lpstr>사용한 글꼴</vt:lpstr>
      </vt:variant>
      <vt:variant>
        <vt:i4>5</vt:i4>
      </vt:variant>
      <vt:variant>
        <vt:lpstr>테마</vt:lpstr>
      </vt:variant>
      <vt:variant>
        <vt:i4>1</vt:i4>
      </vt:variant>
      <vt:variant>
        <vt:lpstr>슬라이드 제목</vt:lpstr>
      </vt:variant>
      <vt:variant>
        <vt:i4>7</vt:i4>
      </vt:variant>
    </vt:vector>
  </HeadingPairs>
  <TitlesOfParts>
    <vt:vector size="13" baseType="lpstr">
      <vt:lpstr>맑은 고딕</vt:lpstr>
      <vt:lpstr>Arial</vt:lpstr>
      <vt:lpstr>Calibri</vt:lpstr>
      <vt:lpstr>Cambria Math</vt:lpstr>
      <vt:lpstr>Gill Sans MT</vt:lpstr>
      <vt:lpstr>Office Theme</vt:lpstr>
      <vt:lpstr>RL – Tasks explanation  </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MLP</dc:title>
  <dc:creator>서보경</dc:creator>
  <cp:lastModifiedBy>보경 서</cp:lastModifiedBy>
  <cp:revision>315</cp:revision>
  <dcterms:created xsi:type="dcterms:W3CDTF">2023-02-01T12:53:31Z</dcterms:created>
  <dcterms:modified xsi:type="dcterms:W3CDTF">2023-08-07T06:50:54Z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2021-01-12T00:00:00Z</vt:filetime>
  </property>
  <property fmtid="{D5CDD505-2E9C-101B-9397-08002B2CF9AE}" pid="3" name="Creator">
    <vt:lpwstr>Keynote</vt:lpwstr>
  </property>
  <property fmtid="{D5CDD505-2E9C-101B-9397-08002B2CF9AE}" pid="4" name="LastSaved">
    <vt:filetime>2023-02-01T00:00:00Z</vt:filetime>
  </property>
  <property fmtid="{D5CDD505-2E9C-101B-9397-08002B2CF9AE}" pid="5" name="Producer">
    <vt:lpwstr>macOS 버전 10.15.7(빌드 19H2) Quartz PDFContext</vt:lpwstr>
  </property>
</Properties>
</file>