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4750f084b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750f084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750f084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750f084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4750f084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4750f084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4750f084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750f084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750f084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750f084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4750f084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4750f084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750f084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750f084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4750f084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750f084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4750f084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4750f084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0200ad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0200ad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4750f084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4750f084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4750f084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750f084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4750f084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4750f084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4750f084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4750f084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4750f084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4750f084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750f084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750f084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4750f084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750f084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750f084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750f084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youtube.com/watch?v=_9AWYlt86B8" TargetMode="External"/><Relationship Id="rId4" Type="http://schemas.openxmlformats.org/officeDocument/2006/relationships/hyperlink" Target="https://www.youtube.com/watch?v=MU8HUVlJTEY" TargetMode="External"/><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Ercan Karaçelik</a:t>
            </a:r>
            <a:endParaRPr/>
          </a:p>
        </p:txBody>
      </p:sp>
      <p:pic>
        <p:nvPicPr>
          <p:cNvPr id="67" name="Google Shape;67;p13"/>
          <p:cNvPicPr preferRelativeResize="0"/>
          <p:nvPr/>
        </p:nvPicPr>
        <p:blipFill>
          <a:blip r:embed="rId3">
            <a:alphaModFix/>
          </a:blip>
          <a:stretch>
            <a:fillRect/>
          </a:stretch>
        </p:blipFill>
        <p:spPr>
          <a:xfrm>
            <a:off x="2454001" y="1260951"/>
            <a:ext cx="4235998" cy="151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Pig</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A141B"/>
                </a:solidFill>
                <a:highlight>
                  <a:srgbClr val="FFFFFF"/>
                </a:highlight>
                <a:latin typeface="Arial"/>
                <a:ea typeface="Arial"/>
                <a:cs typeface="Arial"/>
                <a:sym typeface="Arial"/>
              </a:rPr>
              <a:t>High level scripting language (Pig Latin) that enables writing complex data transformations. It pulls unstructured/incomplete data from sources, cleans it, and places it in a database/data warehouses. Pig performs ETL into data warehouse while Hive queries from data warehouse to perform analysis (GCP: DataFlow).</a:t>
            </a:r>
            <a:endParaRPr sz="1900"/>
          </a:p>
        </p:txBody>
      </p:sp>
      <p:pic>
        <p:nvPicPr>
          <p:cNvPr id="126" name="Google Shape;126;p22"/>
          <p:cNvPicPr preferRelativeResize="0"/>
          <p:nvPr/>
        </p:nvPicPr>
        <p:blipFill>
          <a:blip r:embed="rId3">
            <a:alphaModFix/>
          </a:blip>
          <a:stretch>
            <a:fillRect/>
          </a:stretch>
        </p:blipFill>
        <p:spPr>
          <a:xfrm>
            <a:off x="2690813" y="2692600"/>
            <a:ext cx="3762375" cy="187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Hive</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A141B"/>
                </a:solidFill>
                <a:highlight>
                  <a:srgbClr val="FFFFFF"/>
                </a:highlight>
                <a:latin typeface="Arial"/>
                <a:ea typeface="Arial"/>
                <a:cs typeface="Arial"/>
                <a:sym typeface="Arial"/>
              </a:rPr>
              <a:t>Data warehouse software built o top of Hadoop that facilitates reading, writing, and managing large datasets residing in distributed storage using SQL-like queries (HiveQL). Hive abstracts away underlying MapReduce jobs and returns HDFS in the form of tables (not HDFS).</a:t>
            </a:r>
            <a:endParaRPr sz="1300">
              <a:solidFill>
                <a:srgbClr val="0A141B"/>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33" name="Google Shape;133;p23"/>
          <p:cNvPicPr preferRelativeResize="0"/>
          <p:nvPr/>
        </p:nvPicPr>
        <p:blipFill>
          <a:blip r:embed="rId3">
            <a:alphaModFix/>
          </a:blip>
          <a:stretch>
            <a:fillRect/>
          </a:stretch>
        </p:blipFill>
        <p:spPr>
          <a:xfrm>
            <a:off x="3324225" y="2636688"/>
            <a:ext cx="2495550" cy="162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Sqoop</a:t>
            </a:r>
            <a:endParaRPr/>
          </a:p>
        </p:txBody>
      </p:sp>
      <p:sp>
        <p:nvSpPr>
          <p:cNvPr id="139" name="Google Shape;139;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A141B"/>
                </a:solidFill>
                <a:highlight>
                  <a:srgbClr val="FFFFFF"/>
                </a:highlight>
                <a:latin typeface="Arial"/>
                <a:ea typeface="Arial"/>
                <a:cs typeface="Arial"/>
                <a:sym typeface="Arial"/>
              </a:rPr>
              <a:t>Transferring framework to transfer large amounts of data into HDFS from relational databases (MySQL)</a:t>
            </a:r>
            <a:endParaRPr sz="1300">
              <a:solidFill>
                <a:srgbClr val="0A141B"/>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A141B"/>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A141B"/>
              </a:solidFill>
              <a:highlight>
                <a:srgbClr val="FFFFFF"/>
              </a:highlight>
              <a:latin typeface="Arial"/>
              <a:ea typeface="Arial"/>
              <a:cs typeface="Arial"/>
              <a:sym typeface="Arial"/>
            </a:endParaRPr>
          </a:p>
        </p:txBody>
      </p:sp>
      <p:pic>
        <p:nvPicPr>
          <p:cNvPr id="140" name="Google Shape;140;p24"/>
          <p:cNvPicPr preferRelativeResize="0"/>
          <p:nvPr/>
        </p:nvPicPr>
        <p:blipFill>
          <a:blip r:embed="rId3">
            <a:alphaModFix/>
          </a:blip>
          <a:stretch>
            <a:fillRect/>
          </a:stretch>
        </p:blipFill>
        <p:spPr>
          <a:xfrm>
            <a:off x="3795984" y="2411125"/>
            <a:ext cx="1552025" cy="155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Kafka</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300">
                <a:solidFill>
                  <a:srgbClr val="222222"/>
                </a:solidFill>
                <a:highlight>
                  <a:srgbClr val="FFFFFF"/>
                </a:highlight>
                <a:latin typeface="Arial"/>
                <a:ea typeface="Arial"/>
                <a:cs typeface="Arial"/>
                <a:sym typeface="Arial"/>
              </a:rPr>
              <a:t>Apache Kafka is an open-source stream-processing software platform developed by LinkedIn and donated to the Apache Software Foundation, written in Scala and Java. The project aims to provide a unified, high-throughput, low-latency platform for handling real-time data feeds.</a:t>
            </a:r>
            <a:endParaRPr sz="1300"/>
          </a:p>
        </p:txBody>
      </p:sp>
      <p:pic>
        <p:nvPicPr>
          <p:cNvPr id="147" name="Google Shape;147;p25"/>
          <p:cNvPicPr preferRelativeResize="0"/>
          <p:nvPr/>
        </p:nvPicPr>
        <p:blipFill>
          <a:blip r:embed="rId3">
            <a:alphaModFix/>
          </a:blip>
          <a:stretch>
            <a:fillRect/>
          </a:stretch>
        </p:blipFill>
        <p:spPr>
          <a:xfrm>
            <a:off x="2833688" y="2246200"/>
            <a:ext cx="3476625" cy="174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Spark</a:t>
            </a:r>
            <a:endParaRPr/>
          </a:p>
        </p:txBody>
      </p:sp>
      <p:sp>
        <p:nvSpPr>
          <p:cNvPr id="153" name="Google Shape;153;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A141B"/>
                </a:solidFill>
                <a:highlight>
                  <a:srgbClr val="FFFFFF"/>
                </a:highlight>
                <a:latin typeface="Arial"/>
                <a:ea typeface="Arial"/>
                <a:cs typeface="Arial"/>
                <a:sym typeface="Arial"/>
              </a:rPr>
              <a:t>Framework for writing fast, distributed programs for data processing and analysis. Spark solves similar problems as Hadoop MapReduce but with a fast in-memory approach. It is an unified engine that supports SQL queries, streaming data, machine learning and graph processing. Can operate separately from Hadoop but integrates well with Hadoop. Data is processed using Resilient Distributed Datasets (RDDs), which are immutable, lazily evaluated, and tracks lineage.</a:t>
            </a:r>
            <a:endParaRPr sz="1300">
              <a:solidFill>
                <a:srgbClr val="0A141B"/>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A141B"/>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A141B"/>
              </a:solidFill>
              <a:highlight>
                <a:srgbClr val="FFFFFF"/>
              </a:highlight>
              <a:latin typeface="Arial"/>
              <a:ea typeface="Arial"/>
              <a:cs typeface="Arial"/>
              <a:sym typeface="Arial"/>
            </a:endParaRPr>
          </a:p>
        </p:txBody>
      </p:sp>
      <p:pic>
        <p:nvPicPr>
          <p:cNvPr id="154" name="Google Shape;154;p26"/>
          <p:cNvPicPr preferRelativeResize="0"/>
          <p:nvPr/>
        </p:nvPicPr>
        <p:blipFill>
          <a:blip r:embed="rId3">
            <a:alphaModFix/>
          </a:blip>
          <a:stretch>
            <a:fillRect/>
          </a:stretch>
        </p:blipFill>
        <p:spPr>
          <a:xfrm>
            <a:off x="2838862" y="2776350"/>
            <a:ext cx="3466275" cy="173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Beam</a:t>
            </a:r>
            <a:endParaRPr/>
          </a:p>
        </p:txBody>
      </p:sp>
      <p:sp>
        <p:nvSpPr>
          <p:cNvPr id="160" name="Google Shape;160;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A141B"/>
                </a:solidFill>
                <a:highlight>
                  <a:srgbClr val="FFFFFF"/>
                </a:highlight>
                <a:latin typeface="Arial"/>
                <a:ea typeface="Arial"/>
                <a:cs typeface="Arial"/>
                <a:sym typeface="Arial"/>
              </a:rPr>
              <a:t>Programming model to define and execute data processing pipelines, including ETL, batch and stream (continuous) processing. After building the pipeline, it is executed by one of Beam’s distributed processing backends (Apache Apex, Apache Flink, Apache Spark, and Google Cloud Dataflow). Modeled as a Directed Acyclic Graph (DAG).</a:t>
            </a:r>
            <a:endParaRPr sz="1300">
              <a:solidFill>
                <a:srgbClr val="0A141B"/>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A141B"/>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A141B"/>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A141B"/>
              </a:solidFill>
              <a:highlight>
                <a:srgbClr val="FFFFFF"/>
              </a:highlight>
              <a:latin typeface="Arial"/>
              <a:ea typeface="Arial"/>
              <a:cs typeface="Arial"/>
              <a:sym typeface="Arial"/>
            </a:endParaRPr>
          </a:p>
        </p:txBody>
      </p:sp>
      <p:pic>
        <p:nvPicPr>
          <p:cNvPr id="161" name="Google Shape;161;p27"/>
          <p:cNvPicPr preferRelativeResize="0"/>
          <p:nvPr/>
        </p:nvPicPr>
        <p:blipFill>
          <a:blip r:embed="rId3">
            <a:alphaModFix/>
          </a:blip>
          <a:stretch>
            <a:fillRect/>
          </a:stretch>
        </p:blipFill>
        <p:spPr>
          <a:xfrm>
            <a:off x="1704975" y="2616575"/>
            <a:ext cx="5734050" cy="171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Oozie</a:t>
            </a:r>
            <a:endParaRPr/>
          </a:p>
        </p:txBody>
      </p:sp>
      <p:sp>
        <p:nvSpPr>
          <p:cNvPr id="167" name="Google Shape;167;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A141B"/>
                </a:solidFill>
                <a:highlight>
                  <a:srgbClr val="FFFFFF"/>
                </a:highlight>
                <a:latin typeface="Arial"/>
                <a:ea typeface="Arial"/>
                <a:cs typeface="Arial"/>
                <a:sym typeface="Arial"/>
              </a:rPr>
              <a:t>W</a:t>
            </a:r>
            <a:r>
              <a:rPr lang="en-GB" sz="1300">
                <a:solidFill>
                  <a:srgbClr val="0A141B"/>
                </a:solidFill>
                <a:highlight>
                  <a:srgbClr val="FFFFFF"/>
                </a:highlight>
                <a:latin typeface="Arial"/>
                <a:ea typeface="Arial"/>
                <a:cs typeface="Arial"/>
                <a:sym typeface="Arial"/>
              </a:rPr>
              <a:t>orkflow scheduler system to manage Hadoop jobs.</a:t>
            </a:r>
            <a:endParaRPr sz="1900"/>
          </a:p>
        </p:txBody>
      </p:sp>
      <p:pic>
        <p:nvPicPr>
          <p:cNvPr id="168" name="Google Shape;168;p28"/>
          <p:cNvPicPr preferRelativeResize="0"/>
          <p:nvPr/>
        </p:nvPicPr>
        <p:blipFill>
          <a:blip r:embed="rId3">
            <a:alphaModFix/>
          </a:blip>
          <a:stretch>
            <a:fillRect/>
          </a:stretch>
        </p:blipFill>
        <p:spPr>
          <a:xfrm>
            <a:off x="3143250" y="3020025"/>
            <a:ext cx="2857500" cy="162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Hue</a:t>
            </a:r>
            <a:endParaRPr/>
          </a:p>
        </p:txBody>
      </p:sp>
      <p:sp>
        <p:nvSpPr>
          <p:cNvPr id="174" name="Google Shape;174;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300">
                <a:solidFill>
                  <a:srgbClr val="666666"/>
                </a:solidFill>
                <a:highlight>
                  <a:srgbClr val="FFFFFF"/>
                </a:highlight>
                <a:latin typeface="Arial"/>
                <a:ea typeface="Arial"/>
                <a:cs typeface="Arial"/>
                <a:sym typeface="Arial"/>
              </a:rPr>
              <a:t>Hue is a web-based interactive query editor that enables you to interact with data warehouses.</a:t>
            </a:r>
            <a:endParaRPr sz="1300"/>
          </a:p>
        </p:txBody>
      </p:sp>
      <p:pic>
        <p:nvPicPr>
          <p:cNvPr id="175" name="Google Shape;175;p29"/>
          <p:cNvPicPr preferRelativeResize="0"/>
          <p:nvPr/>
        </p:nvPicPr>
        <p:blipFill>
          <a:blip r:embed="rId3">
            <a:alphaModFix/>
          </a:blip>
          <a:stretch>
            <a:fillRect/>
          </a:stretch>
        </p:blipFill>
        <p:spPr>
          <a:xfrm>
            <a:off x="2489988" y="2306650"/>
            <a:ext cx="4164026" cy="122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Ambari</a:t>
            </a:r>
            <a:endParaRPr/>
          </a:p>
        </p:txBody>
      </p:sp>
      <p:sp>
        <p:nvSpPr>
          <p:cNvPr id="181" name="Google Shape;181;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333333"/>
                </a:solidFill>
                <a:highlight>
                  <a:srgbClr val="FFFFFF"/>
                </a:highlight>
                <a:latin typeface="Arial"/>
                <a:ea typeface="Arial"/>
                <a:cs typeface="Arial"/>
                <a:sym typeface="Arial"/>
              </a:rPr>
              <a:t>The Apache Ambari project is aimed at making Hadoop management simpler by developing software for provisioning, managing, and monitoring Apache Hadoop clusters. Ambari provides an intuitive, easy-to-use Hadoop management web UI backed by its RESTful APIs.</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82" name="Google Shape;182;p30"/>
          <p:cNvPicPr preferRelativeResize="0"/>
          <p:nvPr/>
        </p:nvPicPr>
        <p:blipFill>
          <a:blip r:embed="rId3">
            <a:alphaModFix/>
          </a:blip>
          <a:stretch>
            <a:fillRect/>
          </a:stretch>
        </p:blipFill>
        <p:spPr>
          <a:xfrm>
            <a:off x="2785775" y="2938825"/>
            <a:ext cx="3572450" cy="98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Docker Installation</a:t>
            </a:r>
            <a:endParaRPr/>
          </a:p>
        </p:txBody>
      </p:sp>
      <p:sp>
        <p:nvSpPr>
          <p:cNvPr id="188" name="Google Shape;188;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800">
                <a:solidFill>
                  <a:srgbClr val="000000"/>
                </a:solidFill>
                <a:latin typeface="Arial"/>
                <a:ea typeface="Arial"/>
                <a:cs typeface="Arial"/>
                <a:sym typeface="Arial"/>
              </a:rPr>
              <a:t>windows</a:t>
            </a:r>
            <a:endParaRPr b="1" sz="800">
              <a:solidFill>
                <a:srgbClr val="000000"/>
              </a:solidFill>
              <a:latin typeface="Arial"/>
              <a:ea typeface="Arial"/>
              <a:cs typeface="Arial"/>
              <a:sym typeface="Arial"/>
            </a:endParaRPr>
          </a:p>
          <a:p>
            <a:pPr indent="0" lvl="0" marL="0" rtl="0" algn="l">
              <a:spcBef>
                <a:spcPts val="0"/>
              </a:spcBef>
              <a:spcAft>
                <a:spcPts val="0"/>
              </a:spcAft>
              <a:buNone/>
            </a:pPr>
            <a:r>
              <a:rPr b="1" lang="en-GB" sz="800" u="sng">
                <a:solidFill>
                  <a:srgbClr val="1155CC"/>
                </a:solidFill>
                <a:latin typeface="Arial"/>
                <a:ea typeface="Arial"/>
                <a:cs typeface="Arial"/>
                <a:sym typeface="Arial"/>
                <a:hlinkClick r:id="rId3"/>
              </a:rPr>
              <a:t>https://www.youtube.com/watch?v=_9AWYlt86B8</a:t>
            </a:r>
            <a:endParaRPr b="1" sz="8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000000"/>
              </a:solidFill>
              <a:latin typeface="Arial"/>
              <a:ea typeface="Arial"/>
              <a:cs typeface="Arial"/>
              <a:sym typeface="Arial"/>
            </a:endParaRPr>
          </a:p>
          <a:p>
            <a:pPr indent="0" lvl="0" marL="0" rtl="0" algn="l">
              <a:spcBef>
                <a:spcPts val="0"/>
              </a:spcBef>
              <a:spcAft>
                <a:spcPts val="0"/>
              </a:spcAft>
              <a:buNone/>
            </a:pPr>
            <a:r>
              <a:rPr b="1" lang="en-GB" sz="800">
                <a:solidFill>
                  <a:srgbClr val="000000"/>
                </a:solidFill>
                <a:latin typeface="Arial"/>
                <a:ea typeface="Arial"/>
                <a:cs typeface="Arial"/>
                <a:sym typeface="Arial"/>
              </a:rPr>
              <a:t>mac</a:t>
            </a:r>
            <a:endParaRPr b="1" sz="800">
              <a:solidFill>
                <a:srgbClr val="000000"/>
              </a:solidFill>
              <a:latin typeface="Arial"/>
              <a:ea typeface="Arial"/>
              <a:cs typeface="Arial"/>
              <a:sym typeface="Arial"/>
            </a:endParaRPr>
          </a:p>
          <a:p>
            <a:pPr indent="0" lvl="0" marL="0" rtl="0" algn="l">
              <a:spcBef>
                <a:spcPts val="0"/>
              </a:spcBef>
              <a:spcAft>
                <a:spcPts val="0"/>
              </a:spcAft>
              <a:buNone/>
            </a:pPr>
            <a:r>
              <a:rPr b="1" lang="en-GB" sz="800" u="sng">
                <a:solidFill>
                  <a:srgbClr val="1155CC"/>
                </a:solidFill>
                <a:latin typeface="Arial"/>
                <a:ea typeface="Arial"/>
                <a:cs typeface="Arial"/>
                <a:sym typeface="Arial"/>
                <a:hlinkClick r:id="rId4"/>
              </a:rPr>
              <a:t>https://www.youtube.com/watch?v=MU8HUVlJTEY</a:t>
            </a:r>
            <a:endParaRPr sz="800">
              <a:latin typeface="Arial"/>
              <a:ea typeface="Arial"/>
              <a:cs typeface="Arial"/>
              <a:sym typeface="Arial"/>
            </a:endParaRPr>
          </a:p>
          <a:p>
            <a:pPr indent="0" lvl="0" marL="0" rtl="0" algn="l">
              <a:spcBef>
                <a:spcPts val="0"/>
              </a:spcBef>
              <a:spcAft>
                <a:spcPts val="0"/>
              </a:spcAft>
              <a:buNone/>
            </a:pPr>
            <a:r>
              <a:t/>
            </a:r>
            <a:endParaRPr sz="800">
              <a:latin typeface="Arial"/>
              <a:ea typeface="Arial"/>
              <a:cs typeface="Arial"/>
              <a:sym typeface="Arial"/>
            </a:endParaRPr>
          </a:p>
          <a:p>
            <a:pPr indent="0" lvl="0" marL="0" rtl="0" algn="l">
              <a:spcBef>
                <a:spcPts val="0"/>
              </a:spcBef>
              <a:spcAft>
                <a:spcPts val="0"/>
              </a:spcAft>
              <a:buNone/>
            </a:pPr>
            <a:r>
              <a:rPr b="1" lang="en-GB" sz="800">
                <a:solidFill>
                  <a:srgbClr val="000000"/>
                </a:solidFill>
                <a:latin typeface="Arial"/>
                <a:ea typeface="Arial"/>
                <a:cs typeface="Arial"/>
                <a:sym typeface="Arial"/>
              </a:rPr>
              <a:t>After Installation:</a:t>
            </a:r>
            <a:endParaRPr b="1" sz="800">
              <a:solidFill>
                <a:srgbClr val="000000"/>
              </a:solidFill>
              <a:latin typeface="Arial"/>
              <a:ea typeface="Arial"/>
              <a:cs typeface="Arial"/>
              <a:sym typeface="Arial"/>
            </a:endParaRPr>
          </a:p>
          <a:p>
            <a:pPr indent="0" lvl="0" marL="0" rtl="0" algn="l">
              <a:spcBef>
                <a:spcPts val="0"/>
              </a:spcBef>
              <a:spcAft>
                <a:spcPts val="0"/>
              </a:spcAft>
              <a:buNone/>
            </a:pPr>
            <a:r>
              <a:t/>
            </a:r>
            <a:endParaRPr b="1" sz="800">
              <a:solidFill>
                <a:srgbClr val="000000"/>
              </a:solidFill>
              <a:latin typeface="Arial"/>
              <a:ea typeface="Arial"/>
              <a:cs typeface="Arial"/>
              <a:sym typeface="Arial"/>
            </a:endParaRPr>
          </a:p>
          <a:p>
            <a:pPr indent="0" lvl="0" marL="0" rtl="0" algn="l">
              <a:spcBef>
                <a:spcPts val="0"/>
              </a:spcBef>
              <a:spcAft>
                <a:spcPts val="0"/>
              </a:spcAft>
              <a:buNone/>
            </a:pPr>
            <a:r>
              <a:rPr b="1" lang="en-GB" sz="800">
                <a:solidFill>
                  <a:srgbClr val="000000"/>
                </a:solidFill>
                <a:latin typeface="Arial"/>
                <a:ea typeface="Arial"/>
                <a:cs typeface="Arial"/>
                <a:sym typeface="Arial"/>
              </a:rPr>
              <a:t>Step 1</a:t>
            </a:r>
            <a:endParaRPr b="1" sz="800">
              <a:solidFill>
                <a:srgbClr val="000000"/>
              </a:solidFill>
              <a:latin typeface="Arial"/>
              <a:ea typeface="Arial"/>
              <a:cs typeface="Arial"/>
              <a:sym typeface="Arial"/>
            </a:endParaRPr>
          </a:p>
          <a:p>
            <a:pPr indent="0" lvl="0" marL="0" rtl="0" algn="l">
              <a:spcBef>
                <a:spcPts val="0"/>
              </a:spcBef>
              <a:spcAft>
                <a:spcPts val="0"/>
              </a:spcAft>
              <a:buNone/>
            </a:pPr>
            <a:r>
              <a:rPr lang="en-GB" sz="800">
                <a:solidFill>
                  <a:srgbClr val="000000"/>
                </a:solidFill>
                <a:latin typeface="Arial"/>
                <a:ea typeface="Arial"/>
                <a:cs typeface="Arial"/>
                <a:sym typeface="Arial"/>
              </a:rPr>
              <a:t>docker -v</a:t>
            </a:r>
            <a:endParaRPr sz="800">
              <a:solidFill>
                <a:srgbClr val="000000"/>
              </a:solidFill>
              <a:latin typeface="Arial"/>
              <a:ea typeface="Arial"/>
              <a:cs typeface="Arial"/>
              <a:sym typeface="Arial"/>
            </a:endParaRPr>
          </a:p>
          <a:p>
            <a:pPr indent="0" lvl="0" marL="0" rtl="0" algn="l">
              <a:spcBef>
                <a:spcPts val="0"/>
              </a:spcBef>
              <a:spcAft>
                <a:spcPts val="0"/>
              </a:spcAft>
              <a:buNone/>
            </a:pPr>
            <a:r>
              <a:rPr lang="en-GB" sz="800">
                <a:solidFill>
                  <a:srgbClr val="000000"/>
                </a:solidFill>
                <a:latin typeface="Arial"/>
                <a:ea typeface="Arial"/>
                <a:cs typeface="Arial"/>
                <a:sym typeface="Arial"/>
              </a:rPr>
              <a:t>docker run hello-world</a:t>
            </a:r>
            <a:endParaRPr sz="8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000000"/>
              </a:solidFill>
              <a:latin typeface="Arial"/>
              <a:ea typeface="Arial"/>
              <a:cs typeface="Arial"/>
              <a:sym typeface="Arial"/>
            </a:endParaRPr>
          </a:p>
          <a:p>
            <a:pPr indent="0" lvl="0" marL="0" rtl="0" algn="l">
              <a:spcBef>
                <a:spcPts val="0"/>
              </a:spcBef>
              <a:spcAft>
                <a:spcPts val="0"/>
              </a:spcAft>
              <a:buNone/>
            </a:pPr>
            <a:r>
              <a:rPr b="1" lang="en-GB" sz="800">
                <a:solidFill>
                  <a:srgbClr val="000000"/>
                </a:solidFill>
                <a:latin typeface="Arial"/>
                <a:ea typeface="Arial"/>
                <a:cs typeface="Arial"/>
                <a:sym typeface="Arial"/>
              </a:rPr>
              <a:t>Step 2</a:t>
            </a:r>
            <a:endParaRPr b="1" sz="800">
              <a:solidFill>
                <a:srgbClr val="000000"/>
              </a:solidFill>
              <a:latin typeface="Arial"/>
              <a:ea typeface="Arial"/>
              <a:cs typeface="Arial"/>
              <a:sym typeface="Arial"/>
            </a:endParaRPr>
          </a:p>
          <a:p>
            <a:pPr indent="0" lvl="0" marL="0" rtl="0" algn="l">
              <a:lnSpc>
                <a:spcPct val="145000"/>
              </a:lnSpc>
              <a:spcBef>
                <a:spcPts val="0"/>
              </a:spcBef>
              <a:spcAft>
                <a:spcPts val="0"/>
              </a:spcAft>
              <a:buNone/>
            </a:pPr>
            <a:r>
              <a:rPr lang="en-GB" sz="800">
                <a:solidFill>
                  <a:srgbClr val="000000"/>
                </a:solidFill>
                <a:latin typeface="Arial"/>
                <a:ea typeface="Arial"/>
                <a:cs typeface="Arial"/>
                <a:sym typeface="Arial"/>
              </a:rPr>
              <a:t>docker pull cloudera/quickstart:latest</a:t>
            </a:r>
            <a:endParaRPr sz="800">
              <a:solidFill>
                <a:srgbClr val="000000"/>
              </a:solidFill>
              <a:latin typeface="Arial"/>
              <a:ea typeface="Arial"/>
              <a:cs typeface="Arial"/>
              <a:sym typeface="Arial"/>
            </a:endParaRPr>
          </a:p>
          <a:p>
            <a:pPr indent="0" lvl="0" marL="0" rtl="0" algn="l">
              <a:lnSpc>
                <a:spcPct val="145000"/>
              </a:lnSpc>
              <a:spcBef>
                <a:spcPts val="0"/>
              </a:spcBef>
              <a:spcAft>
                <a:spcPts val="0"/>
              </a:spcAft>
              <a:buNone/>
            </a:pPr>
            <a:r>
              <a:t/>
            </a:r>
            <a:endParaRPr sz="800">
              <a:solidFill>
                <a:srgbClr val="000000"/>
              </a:solidFill>
              <a:latin typeface="Arial"/>
              <a:ea typeface="Arial"/>
              <a:cs typeface="Arial"/>
              <a:sym typeface="Arial"/>
            </a:endParaRPr>
          </a:p>
          <a:p>
            <a:pPr indent="0" lvl="0" marL="0" rtl="0" algn="l">
              <a:lnSpc>
                <a:spcPct val="145000"/>
              </a:lnSpc>
              <a:spcBef>
                <a:spcPts val="0"/>
              </a:spcBef>
              <a:spcAft>
                <a:spcPts val="0"/>
              </a:spcAft>
              <a:buNone/>
            </a:pPr>
            <a:r>
              <a:rPr b="1" lang="en-GB" sz="800">
                <a:solidFill>
                  <a:srgbClr val="000000"/>
                </a:solidFill>
                <a:latin typeface="Arial"/>
                <a:ea typeface="Arial"/>
                <a:cs typeface="Arial"/>
                <a:sym typeface="Arial"/>
              </a:rPr>
              <a:t>Step 3</a:t>
            </a:r>
            <a:endParaRPr b="1" sz="800">
              <a:solidFill>
                <a:srgbClr val="000000"/>
              </a:solidFill>
              <a:latin typeface="Arial"/>
              <a:ea typeface="Arial"/>
              <a:cs typeface="Arial"/>
              <a:sym typeface="Arial"/>
            </a:endParaRPr>
          </a:p>
          <a:p>
            <a:pPr indent="0" lvl="0" marL="0" rtl="0" algn="l">
              <a:lnSpc>
                <a:spcPct val="145000"/>
              </a:lnSpc>
              <a:spcBef>
                <a:spcPts val="0"/>
              </a:spcBef>
              <a:spcAft>
                <a:spcPts val="0"/>
              </a:spcAft>
              <a:buNone/>
            </a:pPr>
            <a:r>
              <a:rPr lang="en-GB" sz="800">
                <a:solidFill>
                  <a:srgbClr val="000000"/>
                </a:solidFill>
                <a:latin typeface="Arial"/>
                <a:ea typeface="Arial"/>
                <a:cs typeface="Arial"/>
                <a:sym typeface="Arial"/>
              </a:rPr>
              <a:t>docker run --hostname=quickstart.cloudera --privileged=true -t -i -p  8888:8888 -p 80:80 cloudera/quickstart /usr/bin/docker-quickstart</a:t>
            </a:r>
            <a:endParaRPr sz="800">
              <a:solidFill>
                <a:srgbClr val="244357"/>
              </a:solidFill>
              <a:highlight>
                <a:srgbClr val="FBFBFC"/>
              </a:highlight>
              <a:latin typeface="Arial"/>
              <a:ea typeface="Arial"/>
              <a:cs typeface="Arial"/>
              <a:sym typeface="Arial"/>
            </a:endParaRPr>
          </a:p>
          <a:p>
            <a:pPr indent="0" lvl="0" marL="0" rtl="0" algn="l">
              <a:lnSpc>
                <a:spcPct val="145000"/>
              </a:lnSpc>
              <a:spcBef>
                <a:spcPts val="0"/>
              </a:spcBef>
              <a:spcAft>
                <a:spcPts val="0"/>
              </a:spcAft>
              <a:buNone/>
            </a:pPr>
            <a:r>
              <a:t/>
            </a:r>
            <a:endParaRPr sz="800">
              <a:solidFill>
                <a:srgbClr val="244357"/>
              </a:solidFill>
              <a:highlight>
                <a:srgbClr val="FBFBFC"/>
              </a:highlight>
              <a:latin typeface="Arial"/>
              <a:ea typeface="Arial"/>
              <a:cs typeface="Arial"/>
              <a:sym typeface="Arial"/>
            </a:endParaRPr>
          </a:p>
          <a:p>
            <a:pPr indent="0" lvl="0" marL="0" rtl="0" algn="l">
              <a:lnSpc>
                <a:spcPct val="145000"/>
              </a:lnSpc>
              <a:spcBef>
                <a:spcPts val="0"/>
              </a:spcBef>
              <a:spcAft>
                <a:spcPts val="0"/>
              </a:spcAft>
              <a:buNone/>
            </a:pPr>
            <a:r>
              <a:rPr b="1" lang="en-GB" sz="800">
                <a:solidFill>
                  <a:srgbClr val="244357"/>
                </a:solidFill>
                <a:highlight>
                  <a:srgbClr val="FBFBFC"/>
                </a:highlight>
                <a:latin typeface="Arial"/>
                <a:ea typeface="Arial"/>
                <a:cs typeface="Arial"/>
                <a:sym typeface="Arial"/>
              </a:rPr>
              <a:t>Step 4</a:t>
            </a:r>
            <a:br>
              <a:rPr lang="en-GB" sz="800">
                <a:solidFill>
                  <a:srgbClr val="244357"/>
                </a:solidFill>
                <a:highlight>
                  <a:srgbClr val="FBFBFC"/>
                </a:highlight>
                <a:latin typeface="Arial"/>
                <a:ea typeface="Arial"/>
                <a:cs typeface="Arial"/>
                <a:sym typeface="Arial"/>
              </a:rPr>
            </a:br>
            <a:r>
              <a:rPr lang="en-GB" sz="800">
                <a:solidFill>
                  <a:srgbClr val="000000"/>
                </a:solidFill>
                <a:latin typeface="Arial"/>
                <a:ea typeface="Arial"/>
                <a:cs typeface="Arial"/>
                <a:sym typeface="Arial"/>
              </a:rPr>
              <a:t>Browse hue localhost:8888</a:t>
            </a:r>
            <a:endParaRPr sz="800">
              <a:solidFill>
                <a:srgbClr val="244357"/>
              </a:solidFill>
              <a:highlight>
                <a:srgbClr val="FBFBFC"/>
              </a:highlight>
              <a:latin typeface="Arial"/>
              <a:ea typeface="Arial"/>
              <a:cs typeface="Arial"/>
              <a:sym typeface="Arial"/>
            </a:endParaRPr>
          </a:p>
        </p:txBody>
      </p:sp>
      <p:pic>
        <p:nvPicPr>
          <p:cNvPr id="189" name="Google Shape;189;p31"/>
          <p:cNvPicPr preferRelativeResize="0"/>
          <p:nvPr/>
        </p:nvPicPr>
        <p:blipFill>
          <a:blip r:embed="rId5">
            <a:alphaModFix/>
          </a:blip>
          <a:stretch>
            <a:fillRect/>
          </a:stretch>
        </p:blipFill>
        <p:spPr>
          <a:xfrm>
            <a:off x="4465425" y="1152413"/>
            <a:ext cx="3524250" cy="212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Big Data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00000"/>
                </a:solidFill>
                <a:highlight>
                  <a:srgbClr val="FCFBFA"/>
                </a:highlight>
                <a:latin typeface="Arial"/>
                <a:ea typeface="Arial"/>
                <a:cs typeface="Arial"/>
                <a:sym typeface="Arial"/>
              </a:rPr>
              <a:t>Big data is larger, more complex data sets, especially from new data sources. These data sets are so voluminous that traditional data processing software just can’t manage them. But these massive volumes of data can be used to address business problems you wouldn’t have been able to tackle before.</a:t>
            </a:r>
            <a:endParaRPr sz="1900"/>
          </a:p>
        </p:txBody>
      </p:sp>
      <p:pic>
        <p:nvPicPr>
          <p:cNvPr id="74" name="Google Shape;74;p14"/>
          <p:cNvPicPr preferRelativeResize="0"/>
          <p:nvPr/>
        </p:nvPicPr>
        <p:blipFill>
          <a:blip r:embed="rId3">
            <a:alphaModFix/>
          </a:blip>
          <a:stretch>
            <a:fillRect/>
          </a:stretch>
        </p:blipFill>
        <p:spPr>
          <a:xfrm>
            <a:off x="2582963" y="2580000"/>
            <a:ext cx="3978076" cy="198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b="1984" l="3898" r="1939" t="4417"/>
          <a:stretch/>
        </p:blipFill>
        <p:spPr>
          <a:xfrm>
            <a:off x="1067773" y="910713"/>
            <a:ext cx="7008451" cy="332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Hadoop</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300">
                <a:solidFill>
                  <a:srgbClr val="333333"/>
                </a:solidFill>
                <a:highlight>
                  <a:srgbClr val="FFFFFF"/>
                </a:highlight>
                <a:latin typeface="Arial"/>
                <a:ea typeface="Arial"/>
                <a:cs typeface="Arial"/>
                <a:sym typeface="Arial"/>
              </a:rPr>
              <a:t>Put simply, Hadoop can be thought of as a set of open source programs and procedures (meaning essentially they are free for anyone to use or modify, with a few exceptions) which anyone can use as the "backbone" of their big data operations.</a:t>
            </a:r>
            <a:endParaRPr sz="1300">
              <a:solidFill>
                <a:srgbClr val="333333"/>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None/>
            </a:pPr>
            <a:r>
              <a:t/>
            </a:r>
            <a:endParaRPr sz="1300">
              <a:solidFill>
                <a:srgbClr val="333333"/>
              </a:solidFill>
              <a:highlight>
                <a:srgbClr val="FFFFFF"/>
              </a:highlight>
              <a:latin typeface="Arial"/>
              <a:ea typeface="Arial"/>
              <a:cs typeface="Arial"/>
              <a:sym typeface="Arial"/>
            </a:endParaRPr>
          </a:p>
          <a:p>
            <a:pPr indent="0" lvl="0" marL="0" marR="0" rtl="0" algn="r">
              <a:lnSpc>
                <a:spcPct val="115000"/>
              </a:lnSpc>
              <a:spcBef>
                <a:spcPts val="0"/>
              </a:spcBef>
              <a:spcAft>
                <a:spcPts val="0"/>
              </a:spcAft>
              <a:buNone/>
            </a:pPr>
            <a:r>
              <a:rPr lang="en-GB" sz="1300">
                <a:solidFill>
                  <a:srgbClr val="333333"/>
                </a:solidFill>
                <a:highlight>
                  <a:srgbClr val="FFFFFF"/>
                </a:highlight>
                <a:latin typeface="Arial"/>
                <a:ea typeface="Arial"/>
                <a:cs typeface="Arial"/>
                <a:sym typeface="Arial"/>
              </a:rPr>
              <a:t>Bernard Marr</a:t>
            </a:r>
            <a:endParaRPr sz="13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GB" sz="1300">
                <a:solidFill>
                  <a:srgbClr val="333333"/>
                </a:solidFill>
                <a:highlight>
                  <a:srgbClr val="FFFFFF"/>
                </a:highlight>
                <a:latin typeface="Arial"/>
                <a:ea typeface="Arial"/>
                <a:cs typeface="Arial"/>
                <a:sym typeface="Arial"/>
              </a:rPr>
              <a:t>Apache Hadoop is an open source framework that is used to efficiently store and process large datasets ranging in size from gigabytes to petabytes of data. Instead of using one large computer to store and process the data, Hadoop allows clustering multiple computers to analyze massive datasets in parallel more quickly.</a:t>
            </a:r>
            <a:endParaRPr sz="13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333333"/>
              </a:solidFill>
              <a:highlight>
                <a:srgbClr val="FFFFFF"/>
              </a:highlight>
              <a:latin typeface="Arial"/>
              <a:ea typeface="Arial"/>
              <a:cs typeface="Arial"/>
              <a:sym typeface="Arial"/>
            </a:endParaRPr>
          </a:p>
          <a:p>
            <a:pPr indent="0" lvl="0" marL="0" rtl="0" algn="r">
              <a:spcBef>
                <a:spcPts val="0"/>
              </a:spcBef>
              <a:spcAft>
                <a:spcPts val="0"/>
              </a:spcAft>
              <a:buNone/>
            </a:pPr>
            <a:r>
              <a:rPr lang="en-GB" sz="1300">
                <a:solidFill>
                  <a:srgbClr val="333333"/>
                </a:solidFill>
                <a:highlight>
                  <a:srgbClr val="FFFFFF"/>
                </a:highlight>
                <a:latin typeface="Arial"/>
                <a:ea typeface="Arial"/>
                <a:cs typeface="Arial"/>
                <a:sym typeface="Arial"/>
              </a:rPr>
              <a:t>Amazon</a:t>
            </a:r>
            <a:endParaRPr sz="1300">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Hadoop Ecosystem Evolution</a:t>
            </a:r>
            <a:endParaRPr/>
          </a:p>
        </p:txBody>
      </p:sp>
      <p:pic>
        <p:nvPicPr>
          <p:cNvPr id="91" name="Google Shape;91;p17"/>
          <p:cNvPicPr preferRelativeResize="0"/>
          <p:nvPr/>
        </p:nvPicPr>
        <p:blipFill>
          <a:blip r:embed="rId3">
            <a:alphaModFix/>
          </a:blip>
          <a:stretch>
            <a:fillRect/>
          </a:stretch>
        </p:blipFill>
        <p:spPr>
          <a:xfrm>
            <a:off x="422638" y="1266324"/>
            <a:ext cx="8298723" cy="3636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Functions Of File System</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GB" sz="1300">
                <a:latin typeface="Arial"/>
                <a:ea typeface="Arial"/>
                <a:cs typeface="Arial"/>
                <a:sym typeface="Arial"/>
              </a:rPr>
              <a:t>Control how data is stored and retrieved</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GB" sz="1300">
                <a:latin typeface="Arial"/>
                <a:ea typeface="Arial"/>
                <a:cs typeface="Arial"/>
                <a:sym typeface="Arial"/>
              </a:rPr>
              <a:t>Metadata about the files and folders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GB" sz="1300">
                <a:latin typeface="Arial"/>
                <a:ea typeface="Arial"/>
                <a:cs typeface="Arial"/>
                <a:sym typeface="Arial"/>
              </a:rPr>
              <a:t>Permissions and security</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GB" sz="1300">
                <a:latin typeface="Arial"/>
                <a:ea typeface="Arial"/>
                <a:cs typeface="Arial"/>
                <a:sym typeface="Arial"/>
              </a:rPr>
              <a:t>Manage storage space efficiently</a:t>
            </a:r>
            <a:endParaRPr sz="1300">
              <a:latin typeface="Arial"/>
              <a:ea typeface="Arial"/>
              <a:cs typeface="Arial"/>
              <a:sym typeface="Arial"/>
            </a:endParaRPr>
          </a:p>
        </p:txBody>
      </p:sp>
      <p:pic>
        <p:nvPicPr>
          <p:cNvPr id="98" name="Google Shape;98;p18"/>
          <p:cNvPicPr preferRelativeResize="0"/>
          <p:nvPr/>
        </p:nvPicPr>
        <p:blipFill rotWithShape="1">
          <a:blip r:embed="rId3">
            <a:alphaModFix/>
          </a:blip>
          <a:srcRect b="0" l="0" r="59255" t="0"/>
          <a:stretch/>
        </p:blipFill>
        <p:spPr>
          <a:xfrm>
            <a:off x="4062700" y="2814750"/>
            <a:ext cx="1361476" cy="175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HDFS</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333333"/>
                </a:solidFill>
                <a:highlight>
                  <a:srgbClr val="FFFFFF"/>
                </a:highlight>
                <a:latin typeface="Arial"/>
                <a:ea typeface="Arial"/>
                <a:cs typeface="Arial"/>
                <a:sym typeface="Arial"/>
              </a:rPr>
              <a:t>HDFS (Hadoop Distributed File System):</a:t>
            </a:r>
            <a:r>
              <a:rPr lang="en-GB" sz="1300">
                <a:solidFill>
                  <a:srgbClr val="333333"/>
                </a:solidFill>
                <a:highlight>
                  <a:srgbClr val="FFFFFF"/>
                </a:highlight>
                <a:latin typeface="Arial"/>
                <a:ea typeface="Arial"/>
                <a:cs typeface="Arial"/>
                <a:sym typeface="Arial"/>
              </a:rPr>
              <a:t> A file system that is distributed amongst many networked computers or nodes. HDFS is fault tolerant because it stores multiple replicas of files on the file system, the default replication level is 3. HDFS was designed to survive failures.</a:t>
            </a:r>
            <a:endParaRPr sz="1300">
              <a:solidFill>
                <a:srgbClr val="333333"/>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pic>
        <p:nvPicPr>
          <p:cNvPr id="105" name="Google Shape;105;p19"/>
          <p:cNvPicPr preferRelativeResize="0"/>
          <p:nvPr/>
        </p:nvPicPr>
        <p:blipFill>
          <a:blip r:embed="rId3">
            <a:alphaModFix/>
          </a:blip>
          <a:stretch>
            <a:fillRect/>
          </a:stretch>
        </p:blipFill>
        <p:spPr>
          <a:xfrm>
            <a:off x="3562188" y="2549400"/>
            <a:ext cx="2019625" cy="201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MapReduce</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252525"/>
                </a:solidFill>
                <a:highlight>
                  <a:srgbClr val="FFFFFF"/>
                </a:highlight>
                <a:latin typeface="Arial"/>
                <a:ea typeface="Arial"/>
                <a:cs typeface="Arial"/>
                <a:sym typeface="Arial"/>
              </a:rPr>
              <a:t>MapReduce</a:t>
            </a:r>
            <a:r>
              <a:rPr lang="en-GB" sz="1300">
                <a:solidFill>
                  <a:srgbClr val="252525"/>
                </a:solidFill>
                <a:highlight>
                  <a:srgbClr val="FFFFFF"/>
                </a:highlight>
                <a:latin typeface="Arial"/>
                <a:ea typeface="Arial"/>
                <a:cs typeface="Arial"/>
                <a:sym typeface="Arial"/>
              </a:rPr>
              <a:t> is a programming model for processing large data sets with a parallel , distributed algorithm on a cluster (source: Wikipedia). Map Reduce when coupled with HDFS can be used to handle big data.</a:t>
            </a:r>
            <a:endParaRPr sz="1300">
              <a:latin typeface="Arial"/>
              <a:ea typeface="Arial"/>
              <a:cs typeface="Arial"/>
              <a:sym typeface="Arial"/>
            </a:endParaRPr>
          </a:p>
        </p:txBody>
      </p:sp>
      <p:pic>
        <p:nvPicPr>
          <p:cNvPr id="112" name="Google Shape;112;p20"/>
          <p:cNvPicPr preferRelativeResize="0"/>
          <p:nvPr/>
        </p:nvPicPr>
        <p:blipFill>
          <a:blip r:embed="rId3">
            <a:alphaModFix/>
          </a:blip>
          <a:stretch>
            <a:fillRect/>
          </a:stretch>
        </p:blipFill>
        <p:spPr>
          <a:xfrm>
            <a:off x="1694688" y="2103225"/>
            <a:ext cx="5754624" cy="273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Yarn</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A141B"/>
                </a:solidFill>
                <a:highlight>
                  <a:srgbClr val="FFFFFF"/>
                </a:highlight>
                <a:latin typeface="Arial"/>
                <a:ea typeface="Arial"/>
                <a:cs typeface="Arial"/>
                <a:sym typeface="Arial"/>
              </a:rPr>
              <a:t>Coordinates tasks running on the cluster and assigns new nodes in case of failure. Comprised of 2 subcomponents: the resource manager and the node manager. The resource manager runs on a single master node and schedules tasks across nodes. The node manager runs on all other nodes and manages tasks on the individual node.</a:t>
            </a:r>
            <a:endParaRPr sz="1900"/>
          </a:p>
        </p:txBody>
      </p:sp>
      <p:pic>
        <p:nvPicPr>
          <p:cNvPr id="119" name="Google Shape;119;p21"/>
          <p:cNvPicPr preferRelativeResize="0"/>
          <p:nvPr/>
        </p:nvPicPr>
        <p:blipFill>
          <a:blip r:embed="rId3">
            <a:alphaModFix/>
          </a:blip>
          <a:stretch>
            <a:fillRect/>
          </a:stretch>
        </p:blipFill>
        <p:spPr>
          <a:xfrm>
            <a:off x="2600325" y="2502100"/>
            <a:ext cx="3943350" cy="206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