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1" r:id="rId5"/>
    <p:sldId id="272" r:id="rId6"/>
    <p:sldId id="279" r:id="rId7"/>
    <p:sldId id="280" r:id="rId8"/>
    <p:sldId id="281" r:id="rId9"/>
    <p:sldId id="273" r:id="rId10"/>
    <p:sldId id="274" r:id="rId11"/>
    <p:sldId id="275" r:id="rId12"/>
    <p:sldId id="276" r:id="rId13"/>
    <p:sldId id="277" r:id="rId14"/>
    <p:sldId id="270" r:id="rId15"/>
    <p:sldId id="282" r:id="rId16"/>
    <p:sldId id="283" r:id="rId17"/>
    <p:sldId id="261" r:id="rId18"/>
    <p:sldId id="263" r:id="rId19"/>
    <p:sldId id="268" r:id="rId20"/>
    <p:sldId id="286" r:id="rId21"/>
    <p:sldId id="266" r:id="rId22"/>
    <p:sldId id="278" r:id="rId23"/>
    <p:sldId id="285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126"/>
  </p:normalViewPr>
  <p:slideViewPr>
    <p:cSldViewPr snapToGrid="0" snapToObjects="1">
      <p:cViewPr varScale="1">
        <p:scale>
          <a:sx n="60" d="100"/>
          <a:sy n="60" d="100"/>
        </p:scale>
        <p:origin x="2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45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Excute</a:t>
            </a:r>
            <a:r>
              <a:rPr lang="en-US" dirty="0"/>
              <a:t> the command: dotnet new react</a:t>
            </a:r>
          </a:p>
          <a:p>
            <a:r>
              <a:rPr lang="en-US" dirty="0"/>
              <a:t>Show the counter component as an example</a:t>
            </a:r>
          </a:p>
          <a:p>
            <a:r>
              <a:rPr lang="en-US" dirty="0"/>
              <a:t>Show how the states, props works </a:t>
            </a:r>
          </a:p>
        </p:txBody>
      </p:sp>
    </p:spTree>
    <p:extLst>
      <p:ext uri="{BB962C8B-B14F-4D97-AF65-F5344CB8AC3E}">
        <p14:creationId xmlns:p14="http://schemas.microsoft.com/office/powerpoint/2010/main" val="962799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the </a:t>
            </a:r>
            <a:r>
              <a:rPr lang="en-US"/>
              <a:t>movie components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esson 6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Lesson 5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Typescript and React"/>
          <p:cNvSpPr txBox="1">
            <a:spLocks noGrp="1"/>
          </p:cNvSpPr>
          <p:nvPr>
            <p:ph type="subTitle"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Single Page Applications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Promises.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The object 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() returns is of type </a:t>
            </a:r>
            <a:r>
              <a:rPr lang="en-US" sz="2500" u="sng" dirty="0"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 promise is in one of three states: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pending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: initial state, not fulfilled or rejected.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fulfilled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: the operation completed successfully.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rejected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: the operation failed.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You attach handlers to the promise via 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promise = 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images.txt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');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promise.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onSuccess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onFail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583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Promises..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Promises can be chained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dirty="0" err="1">
                <a:latin typeface="Calibri" panose="020F0502020204030204" pitchFamily="34" charset="0"/>
                <a:cs typeface="Calibri" panose="020F0502020204030204" pitchFamily="34" charset="0"/>
              </a:rPr>
              <a:t>onStreamProcessed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(text)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	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(text);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onResponse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(response)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response.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onError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(error)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	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'Error: '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+ error);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5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data.txt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onResponse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b="1" dirty="0" err="1">
                <a:latin typeface="Calibri" panose="020F0502020204030204" pitchFamily="34" charset="0"/>
                <a:cs typeface="Calibri" panose="020F0502020204030204" pitchFamily="34" charset="0"/>
              </a:rPr>
              <a:t>onStreamProcessed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onError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9786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Promises…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5532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Promises can be implemented using lambda’s</a:t>
            </a:r>
            <a:endParaRPr lang="en-US" sz="25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5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data.txt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.then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 =&gt;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res.text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.then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 =&gt;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.catch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(error =&gt;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'Error:’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error));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ES7 another syntax has been added by means of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async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/await example: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async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function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loadData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try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 =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await fetch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5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data.txt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=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await 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res.text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catch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(error)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(error);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loadData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256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3304-926E-9C40-8E5F-8EAAC27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Single page application with React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E68DB-F744-2846-879F-42B14C73D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8031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Component-based architecting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What is component-based architecting?</a:t>
            </a:r>
          </a:p>
        </p:txBody>
      </p:sp>
    </p:spTree>
    <p:extLst>
      <p:ext uri="{BB962C8B-B14F-4D97-AF65-F5344CB8AC3E}">
        <p14:creationId xmlns:p14="http://schemas.microsoft.com/office/powerpoint/2010/main" val="281973635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Component-based architecting.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What is component-based architecting?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GB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Assemble systems out of (reusable) components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In a component model there is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 definition of the types of building block, 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and the recipe for putting them together.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Think of Lego as an analogy</a:t>
            </a:r>
          </a:p>
        </p:txBody>
      </p:sp>
    </p:spTree>
    <p:extLst>
      <p:ext uri="{BB962C8B-B14F-4D97-AF65-F5344CB8AC3E}">
        <p14:creationId xmlns:p14="http://schemas.microsoft.com/office/powerpoint/2010/main" val="23794336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Component-based architecting..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What is component-based architecting?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GB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Assemble systems out of (reusable) components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In a component model there is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 definition of the types of building block, 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and the recipe for putting them together.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Think of Lego as an analogy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So the models defines standards for: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properties individual components must satisfy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methods and mechanisms for composing components</a:t>
            </a:r>
          </a:p>
        </p:txBody>
      </p:sp>
    </p:spTree>
    <p:extLst>
      <p:ext uri="{BB962C8B-B14F-4D97-AF65-F5344CB8AC3E}">
        <p14:creationId xmlns:p14="http://schemas.microsoft.com/office/powerpoint/2010/main" val="412275951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</a:p>
        </p:txBody>
      </p:sp>
      <p:sp>
        <p:nvSpPr>
          <p:cNvPr id="135" name="React is a JavaScript library for building user interfaces. React is created for the V of MVC by reusable and interactive UI component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React is a JavaScript library for building user interfaces.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It encapsulates individual pieces of a larger user interface into components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Each component have their own structure, their own methods and their own APIs. 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 component can refresh without affecting other components or the UI as a whole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render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engine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renders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part of the DOM that is relevant for the request or event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act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438911"/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</a:rPr>
              <a:t>Reac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Virtual DOM - Reactjs use the concept of virtual DO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React has a v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irtual DOM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Structure of the virtual DOM is checked with the actual DOM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HTML elements are implemented through the use of JavaScript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eXtension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(JSX)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in JSX. The bracket allows to write expressions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&lt;h1&gt;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{10+1} 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&lt;/h1&gt;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//in HTML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&lt;h1&gt;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11 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&lt;/h1&gt;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components render JSX elements as HTML elements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React builds the requested DOM part dynamically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The communication between components is unidirectional</a:t>
            </a:r>
          </a:p>
        </p:txBody>
      </p:sp>
      <p:pic>
        <p:nvPicPr>
          <p:cNvPr id="5" name="DOM_js_72.png" descr="DOM_js_72.png">
            <a:extLst>
              <a:ext uri="{FF2B5EF4-FFF2-40B4-BE49-F238E27FC236}">
                <a16:creationId xmlns:a16="http://schemas.microsoft.com/office/drawing/2014/main" id="{9A006632-9288-9844-9797-BA51F104D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654" y="514824"/>
            <a:ext cx="3926032" cy="28181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…Core Concept of Re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38911">
              <a:defRPr sz="767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44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Medium"/>
              </a:rPr>
              <a:t>React</a:t>
            </a:r>
            <a:r>
              <a:rPr lang="en-US" sz="44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Medium"/>
              </a:rPr>
              <a:t>..</a:t>
            </a:r>
            <a:endParaRPr sz="44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 Neue Medium"/>
            </a:endParaRPr>
          </a:p>
        </p:txBody>
      </p:sp>
      <p:sp>
        <p:nvSpPr>
          <p:cNvPr id="157" name="Unidirectional Data-Flow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u="sng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op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</a:rPr>
              <a:t>Topics</a:t>
            </a:r>
          </a:p>
        </p:txBody>
      </p:sp>
      <p:sp>
        <p:nvSpPr>
          <p:cNvPr id="123" name="Recap typescript and object document model(DOM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Structuring a web app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Single page applications in general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Fetch API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Component-based architecture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Single page application with React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…Core Concept of Re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38911">
              <a:defRPr sz="767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44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Medium"/>
              </a:rPr>
              <a:t>React</a:t>
            </a:r>
            <a:r>
              <a:rPr lang="en-US" sz="44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Medium"/>
              </a:rPr>
              <a:t>..</a:t>
            </a:r>
            <a:endParaRPr sz="44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 Neue Medium"/>
            </a:endParaRPr>
          </a:p>
        </p:txBody>
      </p:sp>
      <p:sp>
        <p:nvSpPr>
          <p:cNvPr id="157" name="Unidirectional Data-Flow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Unidirectional Data-Flow: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Data flow is the flow of data from the parent to the children component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Only one parent is responsible to update the states and passing the value to the children components via </a:t>
            </a:r>
            <a:r>
              <a:rPr sz="2500" i="1" dirty="0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500" i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is used to update/refresh the UI when the state change and the value can be pass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ed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to the children component by the </a:t>
            </a:r>
            <a:r>
              <a:rPr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sz="2500" i="1" dirty="0" err="1">
                <a:latin typeface="Calibri" panose="020F0502020204030204" pitchFamily="34" charset="0"/>
                <a:cs typeface="Calibri" panose="020F0502020204030204" pitchFamily="34" charset="0"/>
              </a:rPr>
              <a:t>.props</a:t>
            </a:r>
            <a:endParaRPr sz="25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09877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…Core Concept of Reac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>
            <a:lvl1pPr defTabSz="543305">
              <a:defRPr sz="7440"/>
            </a:lvl1pPr>
          </a:lstStyle>
          <a:p>
            <a:pPr defTabSz="438911"/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React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…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</p:txBody>
      </p:sp>
      <p:sp>
        <p:nvSpPr>
          <p:cNvPr id="151" name="Components: the whole application is break into the components. Components are interactive and reusable. They have state and props…"/>
          <p:cNvSpPr txBox="1">
            <a:spLocks noGrp="1"/>
          </p:cNvSpPr>
          <p:nvPr>
            <p:ph type="body" idx="1"/>
          </p:nvPr>
        </p:nvSpPr>
        <p:spPr>
          <a:xfrm>
            <a:off x="952500" y="2291542"/>
            <a:ext cx="11099800" cy="698546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sz="2500" u="sng" dirty="0">
                <a:latin typeface="Calibri" panose="020F0502020204030204" pitchFamily="34" charset="0"/>
                <a:cs typeface="Calibri" panose="020F0502020204030204" pitchFamily="34" charset="0"/>
              </a:rPr>
              <a:t>Components: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Components are interactive and reusable. They have </a:t>
            </a:r>
            <a:r>
              <a:rPr sz="2500" i="1" u="sng" dirty="0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sz="2500" i="1" u="sng" dirty="0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u="sng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500" u="sng" dirty="0">
                <a:latin typeface="Calibri" panose="020F0502020204030204" pitchFamily="34" charset="0"/>
                <a:cs typeface="Calibri" panose="020F0502020204030204" pitchFamily="34" charset="0"/>
              </a:rPr>
              <a:t>rops:</a:t>
            </a:r>
            <a:r>
              <a:rPr sz="25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are like the HTML Properties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They are used to pass the data between the components 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In React the props can be accessed by </a:t>
            </a:r>
            <a:r>
              <a:rPr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sz="2500" i="1" dirty="0" err="1">
                <a:latin typeface="Calibri" panose="020F0502020204030204" pitchFamily="34" charset="0"/>
                <a:cs typeface="Calibri" panose="020F0502020204030204" pitchFamily="34" charset="0"/>
              </a:rPr>
              <a:t>.props.propsname</a:t>
            </a:r>
            <a:endParaRPr sz="25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Props can be define by </a:t>
            </a:r>
            <a:r>
              <a:rPr sz="25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name=</a:t>
            </a:r>
            <a:r>
              <a:rPr lang="en-US" sz="25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500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“value”</a:t>
            </a:r>
            <a:r>
              <a:rPr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To access this we have to call </a:t>
            </a:r>
            <a:r>
              <a:rPr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sz="2500" i="1" dirty="0" err="1">
                <a:latin typeface="Calibri" panose="020F0502020204030204" pitchFamily="34" charset="0"/>
                <a:cs typeface="Calibri" panose="020F0502020204030204" pitchFamily="34" charset="0"/>
              </a:rPr>
              <a:t>.props.name</a:t>
            </a:r>
            <a:endParaRPr lang="en-US" sz="25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u="sng" dirty="0">
                <a:latin typeface="Calibri" panose="020F0502020204030204" pitchFamily="34" charset="0"/>
                <a:cs typeface="Calibri" panose="020F0502020204030204" pitchFamily="34" charset="0"/>
              </a:rPr>
              <a:t>State: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every component has a State object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It can be set by using the </a:t>
            </a:r>
            <a:r>
              <a:rPr lang="en-US"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500" i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method or </a:t>
            </a:r>
            <a:r>
              <a:rPr lang="en-US"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2500" i="1" dirty="0" err="1">
                <a:latin typeface="Calibri" panose="020F0502020204030204" pitchFamily="34" charset="0"/>
                <a:cs typeface="Calibri" panose="020F0502020204030204" pitchFamily="34" charset="0"/>
              </a:rPr>
              <a:t>.state</a:t>
            </a:r>
            <a:r>
              <a:rPr lang="en-US" sz="2500" i="1" dirty="0">
                <a:latin typeface="Calibri" panose="020F0502020204030204" pitchFamily="34" charset="0"/>
                <a:cs typeface="Calibri" panose="020F0502020204030204" pitchFamily="34" charset="0"/>
              </a:rPr>
              <a:t> = {}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() method triggers UI updates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to get the initial state before the 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() you can call :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getInitialState.getDefaultProps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sz="25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…Core Concept of Re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43305">
              <a:defRPr sz="7440"/>
            </a:lvl1pPr>
          </a:lstStyle>
          <a:p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Component Lifecycl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264" indent="-342264" defTabSz="449833">
              <a:spcBef>
                <a:spcPts val="3200"/>
              </a:spcBef>
              <a:defRPr sz="2464" u="sng"/>
            </a:pPr>
            <a:r>
              <a:rPr dirty="0"/>
              <a:t>Component Lifecycle: </a:t>
            </a:r>
          </a:p>
          <a:p>
            <a:pPr marL="684529" lvl="1" indent="-342264" defTabSz="449833">
              <a:spcBef>
                <a:spcPts val="3200"/>
              </a:spcBef>
              <a:defRPr sz="2464"/>
            </a:pPr>
            <a:r>
              <a:rPr dirty="0" err="1">
                <a:solidFill>
                  <a:srgbClr val="0070C0"/>
                </a:solidFill>
              </a:rPr>
              <a:t>componentWillMount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dirty="0"/>
              <a:t>–</a:t>
            </a:r>
            <a:r>
              <a:rPr lang="en-US" dirty="0"/>
              <a:t> </a:t>
            </a:r>
            <a:r>
              <a:rPr dirty="0"/>
              <a:t>Occur only once (before)</a:t>
            </a:r>
          </a:p>
          <a:p>
            <a:pPr marL="684529" lvl="1" indent="-342264" defTabSz="449833">
              <a:spcBef>
                <a:spcPts val="3200"/>
              </a:spcBef>
              <a:defRPr sz="2464"/>
            </a:pPr>
            <a:r>
              <a:rPr dirty="0" err="1">
                <a:solidFill>
                  <a:srgbClr val="0070C0"/>
                </a:solidFill>
              </a:rPr>
              <a:t>componentDidMount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dirty="0">
                <a:solidFill>
                  <a:srgbClr val="0070C0"/>
                </a:solidFill>
              </a:rPr>
              <a:t> </a:t>
            </a:r>
            <a:r>
              <a:rPr dirty="0"/>
              <a:t>– </a:t>
            </a:r>
            <a:r>
              <a:rPr lang="en-US" dirty="0"/>
              <a:t>Occur o</a:t>
            </a:r>
            <a:r>
              <a:rPr dirty="0"/>
              <a:t>nly once (after)</a:t>
            </a:r>
          </a:p>
          <a:p>
            <a:pPr marL="684529" lvl="1" indent="-342264" defTabSz="449833">
              <a:spcBef>
                <a:spcPts val="3200"/>
              </a:spcBef>
              <a:defRPr sz="2464"/>
            </a:pPr>
            <a:r>
              <a:rPr dirty="0" err="1">
                <a:solidFill>
                  <a:srgbClr val="0070C0"/>
                </a:solidFill>
              </a:rPr>
              <a:t>shouldComponentUpdate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dirty="0">
                <a:solidFill>
                  <a:srgbClr val="0070C0"/>
                </a:solidFill>
              </a:rPr>
              <a:t> </a:t>
            </a:r>
            <a:r>
              <a:rPr dirty="0"/>
              <a:t>– Return value determines weather component should update</a:t>
            </a:r>
          </a:p>
          <a:p>
            <a:pPr marL="684529" lvl="1" indent="-342264" defTabSz="449833">
              <a:spcBef>
                <a:spcPts val="3200"/>
              </a:spcBef>
              <a:defRPr sz="2464"/>
            </a:pPr>
            <a:r>
              <a:rPr dirty="0" err="1">
                <a:solidFill>
                  <a:srgbClr val="0070C0"/>
                </a:solidFill>
              </a:rPr>
              <a:t>componentWillUnmount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dirty="0">
                <a:solidFill>
                  <a:srgbClr val="0070C0"/>
                </a:solidFill>
              </a:rPr>
              <a:t> </a:t>
            </a:r>
            <a:r>
              <a:rPr dirty="0"/>
              <a:t>– Before unmounting component</a:t>
            </a:r>
            <a:endParaRPr lang="en-US" dirty="0"/>
          </a:p>
          <a:p>
            <a:pPr marL="684529" lvl="1" indent="-342264" defTabSz="449833">
              <a:spcBef>
                <a:spcPts val="3200"/>
              </a:spcBef>
              <a:defRPr sz="2464"/>
            </a:pPr>
            <a:r>
              <a:rPr lang="en-US" dirty="0"/>
              <a:t>Others</a:t>
            </a:r>
            <a:endParaRPr dirty="0"/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rPr u="sng" dirty="0"/>
              <a:t>Events</a:t>
            </a:r>
            <a:r>
              <a:rPr dirty="0"/>
              <a:t>: React has the concept of events that can be attached with the components similar to the props of the components </a:t>
            </a:r>
          </a:p>
          <a:p>
            <a:pPr marL="684529" lvl="1" indent="-342264" defTabSz="449833">
              <a:spcBef>
                <a:spcPts val="3200"/>
              </a:spcBef>
              <a:defRPr sz="2464"/>
            </a:pPr>
            <a:r>
              <a:rPr dirty="0"/>
              <a:t>Events can trigger methods implemented inside a components</a:t>
            </a:r>
          </a:p>
        </p:txBody>
      </p:sp>
    </p:spTree>
    <p:extLst>
      <p:ext uri="{BB962C8B-B14F-4D97-AF65-F5344CB8AC3E}">
        <p14:creationId xmlns:p14="http://schemas.microsoft.com/office/powerpoint/2010/main" val="22402633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…Core Concept of Re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43305">
              <a:defRPr sz="7440"/>
            </a:lvl1pPr>
          </a:lstStyle>
          <a:p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Component Lifecycl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342264" indent="-342264" defTabSz="449833">
              <a:spcBef>
                <a:spcPts val="3200"/>
              </a:spcBef>
              <a:defRPr sz="2464" u="sng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90308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Structuring a web app. 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There are 3 strategies we are interested in for architecting a web application: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Server-side rendering:</a:t>
            </a:r>
          </a:p>
          <a:p>
            <a:pPr marL="444500" lvl="1" indent="0" defTabSz="457200">
              <a:lnSpc>
                <a:spcPct val="150000"/>
              </a:lnSpc>
              <a:spcBef>
                <a:spcPts val="0"/>
              </a:spcBef>
              <a:buNone/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		Server sends a new HTML page for each unique path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Single-page application:</a:t>
            </a: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Server sends the exact same web page for every unique path (and the page runs JS to change what it look like)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Combination of 1 and 2 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We will discuss the second approach</a:t>
            </a: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Single page application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server always sends the </a:t>
            </a:r>
            <a:r>
              <a:rPr lang="en-US" sz="25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one HTML file</a:t>
            </a: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all requests to the web server</a:t>
            </a:r>
          </a:p>
          <a:p>
            <a:pPr lvl="1"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server is configured so that requests to /</a:t>
            </a:r>
            <a:r>
              <a:rPr lang="en-US" sz="25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&lt;word&gt;</a:t>
            </a: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would still return E.g. </a:t>
            </a:r>
            <a:r>
              <a:rPr lang="en-US" sz="2500" dirty="0" err="1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index.html</a:t>
            </a: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client JavaScript parses the URL to get the route parameters and initialize the app</a:t>
            </a:r>
          </a:p>
          <a:p>
            <a:pPr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 way to think of it:</a:t>
            </a:r>
          </a:p>
          <a:p>
            <a:pPr lvl="1"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embed all your views into </a:t>
            </a:r>
            <a:r>
              <a:rPr lang="en-US" sz="2500" dirty="0" err="1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index.html</a:t>
            </a:r>
            <a:endParaRPr lang="en-US" sz="25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use JavaScript to switch between the views</a:t>
            </a:r>
          </a:p>
          <a:p>
            <a:pPr lvl="1"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configure JSON routes for your server to handle client-side HTTP requests</a:t>
            </a:r>
          </a:p>
          <a:p>
            <a:pPr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5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505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Client-side HTTP requests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load the data from the server we need a standard API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 API is a new native JavaScript API.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9253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Client-side HTTP requests.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load the data from the server we need a standard API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 API is a new native JavaScript API.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display the data in the view, the client makes one or more fetch() requests to retrieve data from the server.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77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Client-side HTTP requests..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load the data from the server we need a standard API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 API is a new native JavaScript API.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display the data in the view, the client makes one or more fetch() requests to retrieve data from the server.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server is written to respond to HTTP requests by means of controllers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Fetch API is the API to use to load external resources (text, JSON,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in the browser.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9083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Client-side HTTP requests…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load the data from the server we need a standard API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 API is a new native JavaScript API.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display the data in the view, the client makes one or more fetch() requests to retrieve data from the server.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server is written to respond to HTTP requests by means of controllers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Fetch API is the API to use to load external resources (text, JSON,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in the browser.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Fetch API is made up of one function, and its syntax is easy to use: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5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data.txt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fetch() method takes the string path to the resource you want to fetch as a parameter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Additional header information for the requests are optional 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returns a Promise of type T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770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>
                <a:latin typeface="Calibri" panose="020F0502020204030204" pitchFamily="34" charset="0"/>
                <a:cs typeface="Calibri" panose="020F0502020204030204" pitchFamily="34" charset="0"/>
              </a:rPr>
              <a:t>Promises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9088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Promise: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object used to manage asynchronous results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a 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method that lets you attach functions to execute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onSuccess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Allows you to build chains of asynchronous results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onSuccess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(response) {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...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onFail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(response) {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...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5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data.txt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onSuccess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onFail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type declaration is removed to simplify the example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b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6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1418</Words>
  <Application>Microsoft Macintosh PowerPoint</Application>
  <PresentationFormat>Custom</PresentationFormat>
  <Paragraphs>185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Lesson 5</vt:lpstr>
      <vt:lpstr>Topics</vt:lpstr>
      <vt:lpstr>Structuring a web app. </vt:lpstr>
      <vt:lpstr>Single page application</vt:lpstr>
      <vt:lpstr>Client-side HTTP requests</vt:lpstr>
      <vt:lpstr>Client-side HTTP requests.</vt:lpstr>
      <vt:lpstr>Client-side HTTP requests..</vt:lpstr>
      <vt:lpstr>Client-side HTTP requests…</vt:lpstr>
      <vt:lpstr>Promises</vt:lpstr>
      <vt:lpstr>Promises.</vt:lpstr>
      <vt:lpstr>Promises..</vt:lpstr>
      <vt:lpstr>Promises…</vt:lpstr>
      <vt:lpstr>Single page application with React</vt:lpstr>
      <vt:lpstr>Component-based architecting</vt:lpstr>
      <vt:lpstr>Component-based architecting.</vt:lpstr>
      <vt:lpstr>Component-based architecting..</vt:lpstr>
      <vt:lpstr>React</vt:lpstr>
      <vt:lpstr>React.</vt:lpstr>
      <vt:lpstr>React..</vt:lpstr>
      <vt:lpstr>React..</vt:lpstr>
      <vt:lpstr>React…</vt:lpstr>
      <vt:lpstr>React….</vt:lpstr>
      <vt:lpstr>React….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</dc:title>
  <cp:lastModifiedBy>Omar, A. (Ahmad)</cp:lastModifiedBy>
  <cp:revision>272</cp:revision>
  <dcterms:modified xsi:type="dcterms:W3CDTF">2020-01-08T00:55:55Z</dcterms:modified>
</cp:coreProperties>
</file>