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300" r:id="rId4"/>
    <p:sldId id="301" r:id="rId5"/>
    <p:sldId id="303" r:id="rId6"/>
    <p:sldId id="302" r:id="rId7"/>
    <p:sldId id="304" r:id="rId8"/>
    <p:sldId id="305" r:id="rId9"/>
    <p:sldId id="309" r:id="rId10"/>
    <p:sldId id="311" r:id="rId11"/>
    <p:sldId id="310" r:id="rId12"/>
    <p:sldId id="307" r:id="rId13"/>
    <p:sldId id="258" r:id="rId14"/>
    <p:sldId id="275" r:id="rId15"/>
    <p:sldId id="259" r:id="rId16"/>
    <p:sldId id="266" r:id="rId17"/>
    <p:sldId id="267" r:id="rId18"/>
    <p:sldId id="268" r:id="rId19"/>
    <p:sldId id="269" r:id="rId20"/>
    <p:sldId id="270" r:id="rId21"/>
    <p:sldId id="271" r:id="rId22"/>
    <p:sldId id="276" r:id="rId23"/>
    <p:sldId id="284" r:id="rId24"/>
    <p:sldId id="285" r:id="rId25"/>
    <p:sldId id="274" r:id="rId26"/>
    <p:sldId id="286" r:id="rId27"/>
    <p:sldId id="283" r:id="rId28"/>
    <p:sldId id="260" r:id="rId29"/>
    <p:sldId id="261" r:id="rId30"/>
    <p:sldId id="262" r:id="rId31"/>
    <p:sldId id="277" r:id="rId32"/>
    <p:sldId id="288" r:id="rId33"/>
    <p:sldId id="263" r:id="rId34"/>
    <p:sldId id="278" r:id="rId35"/>
    <p:sldId id="279" r:id="rId36"/>
    <p:sldId id="264" r:id="rId37"/>
    <p:sldId id="265" r:id="rId38"/>
    <p:sldId id="280" r:id="rId39"/>
    <p:sldId id="281" r:id="rId40"/>
    <p:sldId id="282" r:id="rId41"/>
    <p:sldId id="289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03"/>
    <p:restoredTop sz="73251"/>
  </p:normalViewPr>
  <p:slideViewPr>
    <p:cSldViewPr snapToGrid="0" snapToObjects="1">
      <p:cViewPr varScale="1">
        <p:scale>
          <a:sx n="49" d="100"/>
          <a:sy n="49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Dotnet new </a:t>
            </a:r>
            <a:r>
              <a:rPr lang="en-US" dirty="0" err="1"/>
              <a:t>mvc</a:t>
            </a:r>
            <a:r>
              <a:rPr lang="en-US" dirty="0"/>
              <a:t> </a:t>
            </a:r>
          </a:p>
          <a:p>
            <a:r>
              <a:rPr lang="en-US" dirty="0"/>
              <a:t>Explain the code structure: </a:t>
            </a:r>
          </a:p>
          <a:p>
            <a:pPr marL="342900" indent="-342900">
              <a:buFontTx/>
              <a:buChar char="-"/>
            </a:pPr>
            <a:r>
              <a:rPr lang="en-US" dirty="0"/>
              <a:t>Controller for HOME</a:t>
            </a:r>
          </a:p>
          <a:p>
            <a:pPr marL="342900" indent="-342900">
              <a:buFontTx/>
              <a:buChar char="-"/>
            </a:pPr>
            <a:r>
              <a:rPr lang="en-US" dirty="0"/>
              <a:t>Methods index, about etc.</a:t>
            </a:r>
          </a:p>
          <a:p>
            <a:pPr marL="342900" indent="-342900">
              <a:buFontTx/>
              <a:buChar char="-"/>
            </a:pPr>
            <a:r>
              <a:rPr lang="en-US" dirty="0"/>
              <a:t>Views for each of those methods</a:t>
            </a:r>
          </a:p>
          <a:p>
            <a:pPr marL="342900" indent="-342900">
              <a:buFontTx/>
              <a:buChar char="-"/>
            </a:pPr>
            <a:r>
              <a:rPr lang="en-US" dirty="0"/>
              <a:t>@ character and </a:t>
            </a:r>
            <a:r>
              <a:rPr lang="en-US" dirty="0" err="1"/>
              <a:t>renderbody</a:t>
            </a:r>
            <a:r>
              <a:rPr lang="en-US" dirty="0"/>
              <a:t> and </a:t>
            </a:r>
            <a:r>
              <a:rPr lang="en-US" dirty="0" err="1"/>
              <a:t>rendersection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4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Dotnet new </a:t>
            </a:r>
            <a:r>
              <a:rPr lang="en-US" dirty="0" err="1"/>
              <a:t>mvc</a:t>
            </a:r>
            <a:r>
              <a:rPr lang="en-US" dirty="0"/>
              <a:t> </a:t>
            </a:r>
          </a:p>
          <a:p>
            <a:r>
              <a:rPr lang="en-US" dirty="0"/>
              <a:t>Explain the code structure: </a:t>
            </a:r>
          </a:p>
          <a:p>
            <a:pPr marL="342900" indent="-342900">
              <a:buFontTx/>
              <a:buChar char="-"/>
            </a:pPr>
            <a:r>
              <a:rPr lang="en-US" dirty="0"/>
              <a:t>Controller for HOME</a:t>
            </a:r>
          </a:p>
          <a:p>
            <a:pPr marL="342900" indent="-342900">
              <a:buFontTx/>
              <a:buChar char="-"/>
            </a:pPr>
            <a:r>
              <a:rPr lang="en-US" dirty="0"/>
              <a:t>Methods index, about etc.</a:t>
            </a:r>
          </a:p>
          <a:p>
            <a:pPr marL="342900" indent="-342900">
              <a:buFontTx/>
              <a:buChar char="-"/>
            </a:pPr>
            <a:r>
              <a:rPr lang="en-US" dirty="0"/>
              <a:t>Views for each of those methods</a:t>
            </a:r>
          </a:p>
          <a:p>
            <a:pPr marL="342900" indent="-342900">
              <a:buFontTx/>
              <a:buChar char="-"/>
            </a:pPr>
            <a:r>
              <a:rPr lang="en-US" dirty="0"/>
              <a:t>@ character and </a:t>
            </a:r>
            <a:r>
              <a:rPr lang="en-US" dirty="0" err="1"/>
              <a:t>renderbody</a:t>
            </a:r>
            <a:r>
              <a:rPr lang="en-US" dirty="0"/>
              <a:t> and </a:t>
            </a:r>
            <a:r>
              <a:rPr lang="en-US" dirty="0" err="1"/>
              <a:t>rendersection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3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Dotnet new </a:t>
            </a:r>
            <a:r>
              <a:rPr lang="en-US" dirty="0" err="1"/>
              <a:t>mvc</a:t>
            </a:r>
            <a:r>
              <a:rPr lang="en-US" dirty="0"/>
              <a:t> </a:t>
            </a:r>
          </a:p>
          <a:p>
            <a:r>
              <a:rPr lang="en-US" dirty="0"/>
              <a:t>Explain the code structure: </a:t>
            </a:r>
          </a:p>
          <a:p>
            <a:pPr marL="342900" indent="-342900">
              <a:buFontTx/>
              <a:buChar char="-"/>
            </a:pPr>
            <a:r>
              <a:rPr lang="en-US" dirty="0"/>
              <a:t>Controller for HOME</a:t>
            </a:r>
          </a:p>
          <a:p>
            <a:pPr marL="342900" indent="-342900">
              <a:buFontTx/>
              <a:buChar char="-"/>
            </a:pPr>
            <a:r>
              <a:rPr lang="en-US" dirty="0"/>
              <a:t>Methods index, about etc.</a:t>
            </a:r>
          </a:p>
          <a:p>
            <a:pPr marL="342900" indent="-342900">
              <a:buFontTx/>
              <a:buChar char="-"/>
            </a:pPr>
            <a:r>
              <a:rPr lang="en-US" dirty="0"/>
              <a:t>Views for each of those methods</a:t>
            </a:r>
          </a:p>
          <a:p>
            <a:pPr marL="342900" indent="-342900">
              <a:buFontTx/>
              <a:buChar char="-"/>
            </a:pPr>
            <a:r>
              <a:rPr lang="en-US" dirty="0"/>
              <a:t>@ character and </a:t>
            </a:r>
            <a:r>
              <a:rPr lang="en-US" dirty="0" err="1"/>
              <a:t>renderbody</a:t>
            </a:r>
            <a:r>
              <a:rPr lang="en-US" dirty="0"/>
              <a:t> and </a:t>
            </a:r>
            <a:r>
              <a:rPr lang="en-US" dirty="0" err="1"/>
              <a:t>rendersection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23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node project =&gt; </a:t>
            </a:r>
            <a:r>
              <a:rPr lang="en-US" dirty="0" err="1"/>
              <a:t>npm</a:t>
            </a:r>
            <a:r>
              <a:rPr lang="en-US" dirty="0"/>
              <a:t> --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Install typescript locally =&gt; </a:t>
            </a:r>
            <a:r>
              <a:rPr lang="en-US" dirty="0" err="1"/>
              <a:t>npm</a:t>
            </a:r>
            <a:r>
              <a:rPr lang="en-US" dirty="0"/>
              <a:t> – </a:t>
            </a:r>
            <a:r>
              <a:rPr lang="en-US" dirty="0" err="1"/>
              <a:t>i</a:t>
            </a:r>
            <a:r>
              <a:rPr lang="en-US" dirty="0"/>
              <a:t> typescript build-dev</a:t>
            </a:r>
          </a:p>
          <a:p>
            <a:r>
              <a:rPr lang="en-US" dirty="0"/>
              <a:t>Create a typescript project =&gt; </a:t>
            </a:r>
            <a:r>
              <a:rPr lang="en-US" dirty="0" err="1"/>
              <a:t>tsc</a:t>
            </a:r>
            <a:r>
              <a:rPr lang="en-US" dirty="0"/>
              <a:t> –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r>
              <a:rPr lang="en-US" dirty="0"/>
              <a:t>Show </a:t>
            </a:r>
            <a:r>
              <a:rPr lang="en-US" dirty="0" err="1"/>
              <a:t>tsconfig</a:t>
            </a:r>
            <a:endParaRPr lang="en-US" dirty="0"/>
          </a:p>
          <a:p>
            <a:r>
              <a:rPr lang="en-US" dirty="0"/>
              <a:t>Create a </a:t>
            </a:r>
            <a:r>
              <a:rPr lang="en-US" dirty="0" err="1"/>
              <a:t>Program.tsx</a:t>
            </a:r>
            <a:r>
              <a:rPr lang="en-US" dirty="0"/>
              <a:t> file</a:t>
            </a:r>
          </a:p>
          <a:p>
            <a:r>
              <a:rPr lang="en-US" dirty="0"/>
              <a:t>Create an </a:t>
            </a:r>
            <a:r>
              <a:rPr lang="en-US" dirty="0" err="1"/>
              <a:t>index.html</a:t>
            </a:r>
            <a:r>
              <a:rPr lang="en-US" dirty="0"/>
              <a:t> page</a:t>
            </a:r>
          </a:p>
          <a:p>
            <a:r>
              <a:rPr lang="en-US" dirty="0"/>
              <a:t>Link </a:t>
            </a:r>
            <a:r>
              <a:rPr lang="en-US" dirty="0" err="1"/>
              <a:t>Program.js</a:t>
            </a:r>
            <a:r>
              <a:rPr lang="en-US" dirty="0"/>
              <a:t> to 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0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an example of a pipeline for </a:t>
            </a:r>
            <a:r>
              <a:rPr lang="en-US" dirty="0" err="1"/>
              <a:t>incr</a:t>
            </a:r>
            <a:r>
              <a:rPr lang="en-US" dirty="0"/>
              <a:t>, double and </a:t>
            </a:r>
            <a:r>
              <a:rPr lang="en-US"/>
              <a:t>divide functions</a:t>
            </a:r>
          </a:p>
        </p:txBody>
      </p:sp>
    </p:spTree>
    <p:extLst>
      <p:ext uri="{BB962C8B-B14F-4D97-AF65-F5344CB8AC3E}">
        <p14:creationId xmlns:p14="http://schemas.microsoft.com/office/powerpoint/2010/main" val="348619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sson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b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73E9A-86B6-E841-940E-2DFF264FD47D}"/>
              </a:ext>
            </a:extLst>
          </p:cNvPr>
          <p:cNvSpPr txBox="1"/>
          <p:nvPr/>
        </p:nvSpPr>
        <p:spPr>
          <a:xfrm>
            <a:off x="3823782" y="4989996"/>
            <a:ext cx="5357236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300" b="0" dirty="0">
                <a:latin typeface="Calibri" panose="020F0502020204030204" pitchFamily="34" charset="0"/>
                <a:cs typeface="Calibri" panose="020F0502020204030204" pitchFamily="34" charset="0"/>
              </a:rPr>
              <a:t>INFWEB01-D and INFWEB21-D</a:t>
            </a:r>
            <a:endParaRPr kumimoji="0" lang="en-US" sz="3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MVC…..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8169198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server can reply to a client request with a response containing an HTML document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is typically the case when we refer to template engine-based implementation on the server side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engine has a markup syntax for embedding server-based code into webpages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Afbeeldingsresultaat voor template engine">
            <a:extLst>
              <a:ext uri="{FF2B5EF4-FFF2-40B4-BE49-F238E27FC236}">
                <a16:creationId xmlns:a16="http://schemas.microsoft.com/office/drawing/2014/main" id="{B8665B00-CB6F-6F42-82AE-959CCA1FB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98" y="2590801"/>
            <a:ext cx="3325541" cy="63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7215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MVC…..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8169198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server can reply to a client request with a response containing an HTML document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is typically the case when we refer to template engine-based implementation on the server side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engine has a markup syntax for embedding server-based code into webpages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character starts code blocks to mark the code part of the engine for dynamic data processing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 “@”  in Razor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+ HTML Template = Template engine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Afbeeldingsresultaat voor template engine">
            <a:extLst>
              <a:ext uri="{FF2B5EF4-FFF2-40B4-BE49-F238E27FC236}">
                <a16:creationId xmlns:a16="http://schemas.microsoft.com/office/drawing/2014/main" id="{B8665B00-CB6F-6F42-82AE-959CCA1FB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98" y="2590801"/>
            <a:ext cx="3325541" cy="63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9320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MVC……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browser also contains some APIs useful for various tasks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These can be accessed using JavaScript code, and allows you to manipulate any HTML element: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allows access to and modification of the current document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Device APIs: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allows access to various hardware features available to Web pages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Data management APIs: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allows local managing of the data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this course we will discuss only the DOM</a:t>
            </a:r>
          </a:p>
        </p:txBody>
      </p:sp>
    </p:spTree>
    <p:extLst>
      <p:ext uri="{BB962C8B-B14F-4D97-AF65-F5344CB8AC3E}">
        <p14:creationId xmlns:p14="http://schemas.microsoft.com/office/powerpoint/2010/main" val="3661580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</a:p>
        </p:txBody>
      </p:sp>
      <p:sp>
        <p:nvSpPr>
          <p:cNvPr id="125" name="Dom is a programming API for HTML and XML documents…"/>
          <p:cNvSpPr txBox="1">
            <a:spLocks noGrp="1"/>
          </p:cNvSpPr>
          <p:nvPr>
            <p:ph type="body" sz="half" idx="1"/>
          </p:nvPr>
        </p:nvSpPr>
        <p:spPr>
          <a:xfrm>
            <a:off x="1130532" y="1736890"/>
            <a:ext cx="11089177" cy="197066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is a programming API for HTML and XML documents</a:t>
            </a: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It defines the logical structure of documents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Dom is a programming API for HTML and XML documents…"/>
          <p:cNvSpPr txBox="1">
            <a:spLocks noGrp="1"/>
          </p:cNvSpPr>
          <p:nvPr>
            <p:ph type="body" sz="half" idx="1"/>
          </p:nvPr>
        </p:nvSpPr>
        <p:spPr>
          <a:xfrm>
            <a:off x="1130532" y="1736890"/>
            <a:ext cx="11089177" cy="19706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is a programming API for HTML and XML documents</a:t>
            </a: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It defines the logical structure of documents 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also defines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the way a document is accessed and manipulated</a:t>
            </a: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Consider the following HTML table structure</a:t>
            </a:r>
          </a:p>
        </p:txBody>
      </p:sp>
      <p:sp>
        <p:nvSpPr>
          <p:cNvPr id="126" name="&lt;TABLE&gt;…"/>
          <p:cNvSpPr txBox="1">
            <a:spLocks noChangeAspect="1"/>
          </p:cNvSpPr>
          <p:nvPr/>
        </p:nvSpPr>
        <p:spPr>
          <a:xfrm>
            <a:off x="1805049" y="4051842"/>
            <a:ext cx="5227988" cy="449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normAutofit/>
          </a:bodyPr>
          <a:lstStyle/>
          <a:p>
            <a:pPr lvl="2" indent="0"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&lt;TABLE&gt;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&lt;ROWS&gt;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&lt;TR&gt;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&lt;TD&gt;Shady Grove&lt;/TD&gt;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&lt;TD&gt;Aeolian&lt;/TD&gt;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&lt;/TR&gt;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&lt;TR&gt;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&lt;TD&gt;Over the River, Charlie&lt;/TD&gt;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&lt;TD&gt;Dorian&lt;/TD&gt;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&lt;/TR&gt;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&lt;/ROWS&gt;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&lt;/TABLE&gt;</a:t>
            </a:r>
          </a:p>
        </p:txBody>
      </p:sp>
      <p:pic>
        <p:nvPicPr>
          <p:cNvPr id="127" name="table.gif" descr="tabl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037" y="4411934"/>
            <a:ext cx="5491926" cy="305936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able in HTML"/>
          <p:cNvSpPr txBox="1"/>
          <p:nvPr/>
        </p:nvSpPr>
        <p:spPr>
          <a:xfrm>
            <a:off x="1585620" y="8894420"/>
            <a:ext cx="22643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Table in HTML </a:t>
            </a:r>
          </a:p>
        </p:txBody>
      </p:sp>
      <p:sp>
        <p:nvSpPr>
          <p:cNvPr id="129" name="Dom in the browser"/>
          <p:cNvSpPr txBox="1"/>
          <p:nvPr/>
        </p:nvSpPr>
        <p:spPr>
          <a:xfrm>
            <a:off x="8294014" y="8894420"/>
            <a:ext cx="29699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Dom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340959686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languages. 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xfrm>
            <a:off x="952499" y="2590800"/>
            <a:ext cx="5715929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lnSpc>
                <a:spcPct val="150000"/>
              </a:lnSpc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tree.</a:t>
            </a:r>
          </a:p>
          <a:p>
            <a:pPr marL="0" indent="0" defTabSz="362204">
              <a:lnSpc>
                <a:spcPct val="150000"/>
              </a:lnSpc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5533742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881528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lnSpc>
                <a:spcPct val="150000"/>
              </a:lnSpc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lnSpc>
                <a:spcPct val="150000"/>
              </a:lnSpc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733726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881528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lnSpc>
                <a:spcPct val="150000"/>
              </a:lnSpc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62204">
              <a:lnSpc>
                <a:spcPct val="150000"/>
              </a:lnSpc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branch of the tree ends in a node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lnSpc>
                <a:spcPct val="150000"/>
              </a:lnSpc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2025719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xfrm>
            <a:off x="952499" y="2590800"/>
            <a:ext cx="5715929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lnSpc>
                <a:spcPct val="150000"/>
              </a:lnSpc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branch of the tree ends in a node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allows to change document's structure, style or content.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lnSpc>
                <a:spcPct val="150000"/>
              </a:lnSpc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440823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View in the MVC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view using template engines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xfrm>
            <a:off x="952499" y="2590800"/>
            <a:ext cx="5881529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lnSpc>
                <a:spcPct val="150000"/>
              </a:lnSpc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branch of the tree ends in a node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allows to change document's structure, style or content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Nodes can have event handlers attached to them. </a:t>
            </a: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ct val="1500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lnSpc>
                <a:spcPct val="150000"/>
              </a:lnSpc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0843394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</p:txBody>
      </p:sp>
    </p:spTree>
    <p:extLst>
      <p:ext uri="{BB962C8B-B14F-4D97-AF65-F5344CB8AC3E}">
        <p14:creationId xmlns:p14="http://schemas.microsoft.com/office/powerpoint/2010/main" val="123265160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know that the DOM is a tree of node objects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Node object corresponds to the HTML elements on a page.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4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nodes to see the state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get what the user typed in a text box)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41402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know that the DOM is a tree of node objects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Node object corresponds to the HTML elements on a page.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4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nodes to see the state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get what the user typed in a text box)</a:t>
            </a: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4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attributes of these nodes to change the attributes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toggle a style or to change the contents of an &lt;h1&gt; tag)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18639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JavaScript perform a change to a DOM element?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know that the DOM is a tree of node objects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Node object corresponds to the HTML elements on a page.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4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nodes to see the state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get what the user typed in a text box)</a:t>
            </a: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4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attributes of these nodes to change the attributes of an element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to toggle a style or to change the contents of an &lt;h1&gt; tag)</a:t>
            </a:r>
          </a:p>
          <a:p>
            <a:pPr lvl="1"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code can </a:t>
            </a:r>
            <a:r>
              <a:rPr lang="en-US" sz="24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elements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and </a:t>
            </a:r>
            <a:r>
              <a:rPr lang="en-US" sz="24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elements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a web page by adding and removing nodes from the DOM</a:t>
            </a:r>
          </a:p>
        </p:txBody>
      </p:sp>
    </p:spTree>
    <p:extLst>
      <p:ext uri="{BB962C8B-B14F-4D97-AF65-F5344CB8AC3E}">
        <p14:creationId xmlns:p14="http://schemas.microsoft.com/office/powerpoint/2010/main" val="170733425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Returns the DOM object for the HTML element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with id="button", or null if none exists.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8959A8"/>
                </a:solidFill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let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 = </a:t>
            </a:r>
            <a:r>
              <a:rPr lang="en-US" sz="2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document.querySelector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‘#button’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id=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“button”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0460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(DOM)……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Returns the DOM object for the HTML element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with id="button", or null if none exists.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8959A8"/>
                </a:solidFill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let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 = </a:t>
            </a:r>
            <a:r>
              <a:rPr lang="en-US" sz="2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document.querySelector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‘#button’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id=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“button”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Returns a list of DOM objects containing all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elements that have a "quote" class AND all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876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elements that have a "comment" class.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8959A8"/>
                </a:solidFill>
                <a:latin typeface="Calibri" panose="020F0502020204030204" pitchFamily="34" charset="0"/>
                <a:ea typeface="Menlo"/>
                <a:cs typeface="Calibri" panose="020F0502020204030204" pitchFamily="34" charset="0"/>
              </a:rPr>
              <a:t>let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elementList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 </a:t>
            </a:r>
            <a:r>
              <a:rPr lang="en-US" sz="2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document.querySelectorAll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'.quote, .comment’ 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class=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“button”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&lt;button class=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“button”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&lt;/button&gt;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9785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7666-51E4-6F4E-8E54-4C44DA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C8F93-16F5-AA46-88E2-15A98C7B6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is an interpreted programming language.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also dynamically typed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modification happens at runtime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Type of x is integer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foo = 123;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Type of x is now string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 =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‘567’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runs in varying environments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and debugging is needed to verify its behavior across multiple browsers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type checking could eliminates a class of programming errors </a:t>
            </a:r>
          </a:p>
        </p:txBody>
      </p:sp>
    </p:spTree>
    <p:extLst>
      <p:ext uri="{BB962C8B-B14F-4D97-AF65-F5344CB8AC3E}">
        <p14:creationId xmlns:p14="http://schemas.microsoft.com/office/powerpoint/2010/main" val="55762681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cript </a:t>
            </a:r>
          </a:p>
        </p:txBody>
      </p:sp>
      <p:sp>
        <p:nvSpPr>
          <p:cNvPr id="13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TypeScript is a typed superset of JavaScript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TypeScript code can be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transpiled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into JavaScript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JavaScript is what you are actually going to execute (either in the browser or on the server)</a:t>
            </a:r>
          </a:p>
          <a:p>
            <a:pPr marL="0" indent="0" defTabSz="457200">
              <a:lnSpc>
                <a:spcPct val="150000"/>
              </a:lnSpc>
              <a:spcBef>
                <a:spcPts val="1300"/>
              </a:spcBef>
              <a:buSzTx/>
              <a:buNone/>
              <a:defRPr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two main goals of TypeScript:</a:t>
            </a: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lang="en-US" sz="2400" i="0" dirty="0">
                <a:latin typeface="Calibri" panose="020F0502020204030204" pitchFamily="34" charset="0"/>
                <a:cs typeface="Calibri" panose="020F0502020204030204" pitchFamily="34" charset="0"/>
              </a:rPr>
              <a:t>	•	Provide an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optional type system</a:t>
            </a:r>
            <a:r>
              <a:rPr lang="en-US" sz="2400" i="0" dirty="0">
                <a:latin typeface="Calibri" panose="020F0502020204030204" pitchFamily="34" charset="0"/>
                <a:cs typeface="Calibri" panose="020F0502020204030204" pitchFamily="34" charset="0"/>
              </a:rPr>
              <a:t> for JavaScript.</a:t>
            </a: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•	Provide planned features from future JavaScript editions to current JavaScript engines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he TypeScript type syst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379475">
              <a:lnSpc>
                <a:spcPts val="10100"/>
              </a:lnSpc>
              <a:spcBef>
                <a:spcPts val="1400"/>
              </a:spcBef>
              <a:defRPr sz="6640" b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The TypeScript type system</a:t>
            </a:r>
          </a:p>
        </p:txBody>
      </p:sp>
      <p:sp>
        <p:nvSpPr>
          <p:cNvPr id="139" name="• Types increase your agility when doing refactoring. It's better for the compiler to catch errors than to have things fail at run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600" i="1">
                <a:solidFill>
                  <a:srgbClr val="333333"/>
                </a:solidFill>
              </a:defRPr>
            </a:pPr>
            <a:r>
              <a:rPr sz="2400" i="0" dirty="0">
                <a:latin typeface="Calibri" panose="020F0502020204030204" pitchFamily="34" charset="0"/>
                <a:cs typeface="Calibri" panose="020F0502020204030204" pitchFamily="34" charset="0"/>
              </a:rPr>
              <a:t>	•	Types increase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quality of the code </a:t>
            </a:r>
            <a:r>
              <a:rPr sz="2400" i="0" dirty="0">
                <a:latin typeface="Calibri" panose="020F0502020204030204" pitchFamily="34" charset="0"/>
                <a:cs typeface="Calibri" panose="020F0502020204030204" pitchFamily="34" charset="0"/>
              </a:rPr>
              <a:t>when doing refactoring. </a:t>
            </a:r>
            <a:endParaRPr lang="en-US" sz="24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600" i="1"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It's better for the compiler to catch errors than to have things fail at runtime</a:t>
            </a:r>
            <a:r>
              <a:rPr sz="2400" i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sz="2400" i="0" dirty="0">
                <a:latin typeface="Calibri" panose="020F0502020204030204" pitchFamily="34" charset="0"/>
                <a:cs typeface="Calibri" panose="020F0502020204030204" pitchFamily="34" charset="0"/>
              </a:rPr>
              <a:t>	•	Types are one of the best forms of documentation you can have. </a:t>
            </a:r>
            <a:endParaRPr lang="en-US" sz="24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 function signature is a theorem and the function body is the proof</a:t>
            </a:r>
            <a:r>
              <a:rPr sz="2400" i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discussed that modern web applications use the MVC architectural pattern to separate the logic of our application</a:t>
            </a:r>
          </a:p>
        </p:txBody>
      </p:sp>
      <p:pic>
        <p:nvPicPr>
          <p:cNvPr id="4" name="mvc.png" descr="mvc.png">
            <a:extLst>
              <a:ext uri="{FF2B5EF4-FFF2-40B4-BE49-F238E27FC236}">
                <a16:creationId xmlns:a16="http://schemas.microsoft.com/office/drawing/2014/main" id="{3995E1C3-6416-0E47-90F1-ACAFF56D5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944" y="7050710"/>
            <a:ext cx="4028051" cy="200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24736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</a:p>
        </p:txBody>
      </p:sp>
      <p:sp>
        <p:nvSpPr>
          <p:cNvPr id="142" name="Types can be Implic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Types can be Implicit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foo =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 = </a:t>
            </a:r>
            <a:r>
              <a:rPr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'456'</a:t>
            </a:r>
            <a:r>
              <a:rPr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// Error: cannot assign `string` to `number</a:t>
            </a:r>
            <a:endParaRPr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</a:p>
        </p:txBody>
      </p:sp>
      <p:sp>
        <p:nvSpPr>
          <p:cNvPr id="142" name="Types can be Implic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Types can be Implicit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foo = </a:t>
            </a:r>
            <a:r>
              <a:rPr sz="24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 = </a:t>
            </a:r>
            <a:r>
              <a:rPr sz="2400" dirty="0">
                <a:solidFill>
                  <a:srgbClr val="71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'456'</a:t>
            </a:r>
            <a:r>
              <a:rPr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// Error: cannot assign `string` to `number</a:t>
            </a:r>
            <a:endParaRPr lang="en-US"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Types can be Explicit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24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foo: </a:t>
            </a:r>
            <a:r>
              <a:rPr lang="en-US" sz="24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24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foo: </a:t>
            </a:r>
            <a:r>
              <a:rPr lang="en-US" sz="24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dirty="0">
                <a:solidFill>
                  <a:srgbClr val="71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'123'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// Error: cannot assign a `string` to a `number`</a:t>
            </a:r>
            <a:endParaRPr lang="en-US"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9271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Types can be Implic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4177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here are additional types that we don’t have in  languages such as Java and C#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24485" indent="-324485" defTabSz="426466">
              <a:spcBef>
                <a:spcPts val="3000"/>
              </a:spcBef>
              <a:defRPr sz="2336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additional types that we don’t have in  languages such as Java and C#</a:t>
            </a:r>
          </a:p>
          <a:p>
            <a:pPr marL="324485" indent="-324485" defTabSz="426466">
              <a:spcBef>
                <a:spcPts val="3000"/>
              </a:spcBef>
              <a:defRPr sz="2336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Union types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we can join types together, obtaining all values of both types: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x1: number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"error"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here are additional types that we don’t have in  languages such as Java and C#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24485" indent="-324485" defTabSz="426466">
              <a:spcBef>
                <a:spcPts val="3000"/>
              </a:spcBef>
              <a:defRPr sz="2336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additional types that we don’t have in  languages such as Java and C#</a:t>
            </a:r>
          </a:p>
          <a:p>
            <a:pPr marL="324485" indent="-324485" defTabSz="426466">
              <a:spcBef>
                <a:spcPts val="3000"/>
              </a:spcBef>
              <a:defRPr sz="2336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Union types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we can join types together, obtaining all values of both types: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x1: number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"error"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endParaRPr lang="en-US" sz="24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can also join more complex types together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lang="en-US"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Recor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Movie | Actor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recover the original type information, we can use a discriminated union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endParaRPr sz="24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4545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here are additional types that we don’t have in  languages such as Java and C#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24485" indent="-324485" defTabSz="426466">
              <a:spcBef>
                <a:spcPts val="3000"/>
              </a:spcBef>
              <a:defRPr sz="2336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additional types that we don’t have in  languages such as Java and C#</a:t>
            </a:r>
          </a:p>
          <a:p>
            <a:pPr marL="324485" indent="-324485" defTabSz="426466">
              <a:spcBef>
                <a:spcPts val="3000"/>
              </a:spcBef>
              <a:defRPr sz="2336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Union types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we can join types together, obtaining all values of both types: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x1: number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"error"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endParaRPr lang="en-US" sz="24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can also join more complex types together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lang="en-US"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Record = Movie | Actor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recover the original type information, we can use a discriminated union</a:t>
            </a:r>
          </a:p>
          <a:p>
            <a:pPr marL="324485" lvl="0" indent="-324485" defTabSz="426466">
              <a:spcBef>
                <a:spcPts val="3000"/>
              </a:spcBef>
              <a:defRPr sz="2336"/>
            </a:pP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Discriminated union: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 element allows us to discriminate the specific case of a value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endParaRPr sz="2400" dirty="0">
              <a:solidFill>
                <a:schemeClr val="accent5">
                  <a:lumOff val="-29866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909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Intersection Type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defRPr u="sng"/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Intersection Types:</a:t>
            </a:r>
          </a:p>
          <a:p>
            <a:pPr marL="457200" lvl="1" indent="-2286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400"/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	•	</a:t>
            </a:r>
            <a:r>
              <a:rPr sz="2400" dirty="0"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the same discriminated union can be built by reusing the previously defined types, augmented with intersections;</a:t>
            </a:r>
          </a:p>
          <a:p>
            <a:pPr marL="457200" lvl="1" indent="-2286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	•	this results in less code, and better intention declaration:</a:t>
            </a:r>
          </a:p>
          <a:p>
            <a:pPr marL="0" lvl="3" indent="6858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Record = Movie &amp; { kind: 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"Movie"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} | Actor &amp; { kind: 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"Actor"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are possible values of A | B?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Values of A | B are { x:"A1" }, { x:"A2" }, but also { y:"B1" }, etc. There are five of them;</a:t>
            </a:r>
          </a:p>
        </p:txBody>
      </p:sp>
    </p:spTree>
    <p:extLst>
      <p:ext uri="{BB962C8B-B14F-4D97-AF65-F5344CB8AC3E}">
        <p14:creationId xmlns:p14="http://schemas.microsoft.com/office/powerpoint/2010/main" val="193214774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413000"/>
            <a:ext cx="11099800" cy="6597805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alues of A | B are { x:"A1" }, { x:"A2" }, but also { y:"B1" }, etc. There are five of them;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I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ntersection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sort of product, or cartesian product over sets: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A &amp; B is a type that contains all the 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combinations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of values of A and B at the same time: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are possible values of A  &amp; B?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247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MVC.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discussed that modern web applications use the MVC architectural pattern to separate the logic of our application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model component manages the data and the logic to interact with a database provider</a:t>
            </a:r>
          </a:p>
        </p:txBody>
      </p:sp>
      <p:pic>
        <p:nvPicPr>
          <p:cNvPr id="4" name="mvc.png" descr="mvc.png">
            <a:extLst>
              <a:ext uri="{FF2B5EF4-FFF2-40B4-BE49-F238E27FC236}">
                <a16:creationId xmlns:a16="http://schemas.microsoft.com/office/drawing/2014/main" id="{E5CCFD94-C9DF-EE43-98F1-5F16925A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944" y="7050710"/>
            <a:ext cx="4028051" cy="200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992893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328126"/>
            <a:ext cx="11099800" cy="6637453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alues of A | B are { x:"A1" }, { x:"A2" }, but also { y:"B1" }, etc. There are five of them;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I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ntersection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sort of product, or cartesian product over sets: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A &amp; B is a type that contains all the 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combinations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of values of A and B at the same time: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Values of A &amp; B are { x:"A1", y:"B1" }, { x:"A1", y:"B2" }, etc. There are six of them;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48469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3414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1423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-320040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48649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0019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Typescript…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						f (n, m) --&gt; f’ (n)(m)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Example: 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			add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x,b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=&gt; add (a)(b)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0967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Typescript….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						f (n, m) --&gt; f’ (n)(m)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Example: 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			add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x,b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=&gt; add (a)(b)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Using higher order functions (functions accepting other functions as parameters) can also be combined with generics leading to complex constructions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830383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Typescript…..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						f (n, m) --&gt; f’ (n)(m)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Example: 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			add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x,b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=&gt; add (a)(b)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Using higher order functions (functions accepting other functions as parameters) can also be combined with generics leading to complex constructions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Fun&lt;A,B&gt; = (_:A) =&gt; B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2922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Currying in Typescript……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Currying is the technique of translating the evaluation of a function that takes multiple arguments into evaluating a sequence of functions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function with a single argument</a:t>
            </a:r>
          </a:p>
          <a:p>
            <a:pPr marL="0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						f (n, m) --&gt; f’ (n)(m)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Example: 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			add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x,b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=&gt; add (a)(b)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Using higher order functions (functions accepting other functions as parameters) can also be combined with generics leading to complex constructions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type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Fun&lt;A,B&gt; = (_:A) =&gt; B</a:t>
            </a:r>
          </a:p>
          <a:p>
            <a:pPr marL="444500" lvl="1" indent="0" defTabSz="292607">
              <a:lnSpc>
                <a:spcPts val="3700"/>
              </a:lnSpc>
              <a:spcBef>
                <a:spcPts val="0"/>
              </a:spcBef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let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pipeline : &lt;A,B,C&gt;(_:Fun&lt;A,B&gt;) =&gt; (_:Fun&lt;B,C&gt;) =&gt; Fun&lt;A,C&gt; = f =&gt; g =&gt; (x =&gt; g(f(x)))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1159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2400" dirty="0"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043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MVC..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discussed that modern web applications use the MVC architectural pattern to separate the logic of our application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model component manages the data and the logic to interact with a database provider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controller component handles requests and return responses to clients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mvc.png" descr="mvc.png">
            <a:extLst>
              <a:ext uri="{FF2B5EF4-FFF2-40B4-BE49-F238E27FC236}">
                <a16:creationId xmlns:a16="http://schemas.microsoft.com/office/drawing/2014/main" id="{57C247E0-470B-FE42-9882-BDF47606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944" y="7050710"/>
            <a:ext cx="4028051" cy="200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850951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MVC…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discussed that modern web applications use the MVC architectural pattern to separate the logic of our application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model component manages the data and the logic to interact with a database provider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controller component handles requests and return responses to clients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view component is responsible for presenting content through the user interface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Any representation of information such as a chart, diagram or table 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mvc.png" descr="mvc.png">
            <a:extLst>
              <a:ext uri="{FF2B5EF4-FFF2-40B4-BE49-F238E27FC236}">
                <a16:creationId xmlns:a16="http://schemas.microsoft.com/office/drawing/2014/main" id="{842D0C81-175C-DD47-A51B-7DA8F4088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944" y="7050710"/>
            <a:ext cx="4028051" cy="20043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8663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MVC….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context of web application we typically use the browser to interact and view content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browser receives documents from the server that has a specific structured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0863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MVC…..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context of web application we typically use the browser to interact and view content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browser receives documents from the server that has a specific structured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document is typically 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HyperText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Markup Language (HTML) document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HTML document is a plaintext document structured with elements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instance, an element that refers to a paragraph is &lt;p&gt; </a:t>
            </a:r>
          </a:p>
        </p:txBody>
      </p:sp>
      <p:pic>
        <p:nvPicPr>
          <p:cNvPr id="4" name="Picture 2" descr="Detail of the structure of an HTML element">
            <a:extLst>
              <a:ext uri="{FF2B5EF4-FFF2-40B4-BE49-F238E27FC236}">
                <a16:creationId xmlns:a16="http://schemas.microsoft.com/office/drawing/2014/main" id="{050AB305-373A-2C4B-97E7-22C607579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6136113"/>
            <a:ext cx="773430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1694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View in MVC…..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8169198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server can reply to a client request with a response containing an HTML document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is typically the case when we refer to template engine-based implementation on the server side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Afbeeldingsresultaat voor template engine">
            <a:extLst>
              <a:ext uri="{FF2B5EF4-FFF2-40B4-BE49-F238E27FC236}">
                <a16:creationId xmlns:a16="http://schemas.microsoft.com/office/drawing/2014/main" id="{B8665B00-CB6F-6F42-82AE-959CCA1FB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98" y="2590801"/>
            <a:ext cx="3325541" cy="63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533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3297</Words>
  <Application>Microsoft Macintosh PowerPoint</Application>
  <PresentationFormat>Custom</PresentationFormat>
  <Paragraphs>328</Paragraphs>
  <Slides>49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Calibri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Document Object Model (DOM) TypeScript</vt:lpstr>
      <vt:lpstr>Topics</vt:lpstr>
      <vt:lpstr>The View in MVC</vt:lpstr>
      <vt:lpstr>The View in MVC.</vt:lpstr>
      <vt:lpstr>The View in MVC..</vt:lpstr>
      <vt:lpstr>The View in MVC…</vt:lpstr>
      <vt:lpstr>The View in MVC….</vt:lpstr>
      <vt:lpstr>The View in MVC…..</vt:lpstr>
      <vt:lpstr>The View in MVC…..</vt:lpstr>
      <vt:lpstr>The View in MVC…..</vt:lpstr>
      <vt:lpstr>The View in MVC…..</vt:lpstr>
      <vt:lpstr>The View in MVC……</vt:lpstr>
      <vt:lpstr>Document Object Model (DOM)</vt:lpstr>
      <vt:lpstr>Document Object Model (DOM).</vt:lpstr>
      <vt:lpstr>Document Object Model (DOM)..</vt:lpstr>
      <vt:lpstr>Document Object Model (DOM)...</vt:lpstr>
      <vt:lpstr>Document Object Model (DOM)….</vt:lpstr>
      <vt:lpstr>Document Object Model (DOM)…..</vt:lpstr>
      <vt:lpstr>Document Object Model (DOM)…..</vt:lpstr>
      <vt:lpstr>Document Object Model (DOM)…...</vt:lpstr>
      <vt:lpstr>Document Object Model (DOM)……</vt:lpstr>
      <vt:lpstr>Document Object Model (DOM)……</vt:lpstr>
      <vt:lpstr>Document Object Model (DOM)……</vt:lpstr>
      <vt:lpstr>Document Object Model (DOM)……</vt:lpstr>
      <vt:lpstr>Document Object Model (DOM)……</vt:lpstr>
      <vt:lpstr>Document Object Model (DOM)……</vt:lpstr>
      <vt:lpstr>JavaScript</vt:lpstr>
      <vt:lpstr>TypeScript </vt:lpstr>
      <vt:lpstr>The TypeScript type system</vt:lpstr>
      <vt:lpstr>Types in Typescript</vt:lpstr>
      <vt:lpstr>Types in Typescript</vt:lpstr>
      <vt:lpstr>Example</vt:lpstr>
      <vt:lpstr>Types in Typescript.</vt:lpstr>
      <vt:lpstr>Types in Typescript.</vt:lpstr>
      <vt:lpstr>Types in Typescript.</vt:lpstr>
      <vt:lpstr>Types in Typescript..</vt:lpstr>
      <vt:lpstr>Types in Typescript..</vt:lpstr>
      <vt:lpstr>Types in Typescript..</vt:lpstr>
      <vt:lpstr>Types in Typescript..</vt:lpstr>
      <vt:lpstr>Types in Typescript..</vt:lpstr>
      <vt:lpstr>Example</vt:lpstr>
      <vt:lpstr>Currying in Typescript</vt:lpstr>
      <vt:lpstr>Currying in Typescript.</vt:lpstr>
      <vt:lpstr>Currying in Typescript..</vt:lpstr>
      <vt:lpstr>Currying in Typescript…</vt:lpstr>
      <vt:lpstr>Currying in Typescript….</vt:lpstr>
      <vt:lpstr>Currying in Typescript…..</vt:lpstr>
      <vt:lpstr>Currying in Typescript……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 (DOM) TypeScript</dc:title>
  <cp:lastModifiedBy>Omar, A. (Ahmad)</cp:lastModifiedBy>
  <cp:revision>366</cp:revision>
  <dcterms:modified xsi:type="dcterms:W3CDTF">2019-12-16T00:37:15Z</dcterms:modified>
</cp:coreProperties>
</file>