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98" r:id="rId5"/>
    <p:sldId id="261" r:id="rId6"/>
    <p:sldId id="262" r:id="rId7"/>
    <p:sldId id="264" r:id="rId8"/>
    <p:sldId id="271" r:id="rId9"/>
    <p:sldId id="263" r:id="rId10"/>
    <p:sldId id="272" r:id="rId11"/>
    <p:sldId id="273" r:id="rId12"/>
    <p:sldId id="274" r:id="rId13"/>
    <p:sldId id="275" r:id="rId14"/>
    <p:sldId id="265" r:id="rId15"/>
    <p:sldId id="269" r:id="rId16"/>
    <p:sldId id="299" r:id="rId17"/>
    <p:sldId id="300" r:id="rId18"/>
    <p:sldId id="301" r:id="rId19"/>
    <p:sldId id="277" r:id="rId20"/>
    <p:sldId id="266" r:id="rId21"/>
    <p:sldId id="267" r:id="rId22"/>
    <p:sldId id="268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9" r:id="rId32"/>
    <p:sldId id="285" r:id="rId33"/>
    <p:sldId id="286" r:id="rId34"/>
    <p:sldId id="287" r:id="rId35"/>
    <p:sldId id="292" r:id="rId36"/>
    <p:sldId id="293" r:id="rId37"/>
    <p:sldId id="288" r:id="rId38"/>
    <p:sldId id="295" r:id="rId39"/>
    <p:sldId id="294" r:id="rId40"/>
    <p:sldId id="297" r:id="rId41"/>
    <p:sldId id="296" r:id="rId4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6"/>
    <p:restoredTop sz="95946"/>
  </p:normalViewPr>
  <p:slideViewPr>
    <p:cSldViewPr snapToGrid="0" snapToObjects="1">
      <p:cViewPr varScale="1">
        <p:scale>
          <a:sx n="110" d="100"/>
          <a:sy n="110" d="100"/>
        </p:scale>
        <p:origin x="1384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is a partition of tasks between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service requesters, called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to perform specific task-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- 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server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runs one or more server programs which share their resources with clients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client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does not share any of its resources, but requests a server's content or service function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communication is implemented using network protocols such as IP, TCP, UDP, or HTTP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30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24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 </a:t>
            </a:r>
          </a:p>
          <a:p>
            <a:r>
              <a:rPr lang="en-US" dirty="0"/>
              <a:t>Show how the parameter in the header could be extended 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16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8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16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9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is usually based on a given a parameter in the header</a:t>
            </a:r>
          </a:p>
          <a:p>
            <a:r>
              <a:rPr lang="en-US" dirty="0"/>
              <a:t>The client must generate a 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hierarchical data structure in the format that is acceptable by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0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7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4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5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is a partition of tasks between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and service requesters, called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to perform specific task-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- 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server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runs one or more server programs which share their resources with clients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A </a:t>
            </a:r>
            <a:r>
              <a:rPr lang="en-US" sz="1200" i="1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client</a:t>
            </a:r>
            <a:r>
              <a:rPr lang="en-US" sz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Helvetica"/>
              </a:rPr>
              <a:t> does not share any of its resources, but requests a server's content or service function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communication is implemented using network protocols such as IP, TCP, UDP, or HTTP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5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with the students how the client is built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Template engine would respond with a html file for each 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page application would respond with an html file one and then with JSON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57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Add model to the project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Rename the value controller to Movie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 the GET, POST, UPDATE methods</a:t>
            </a:r>
          </a:p>
        </p:txBody>
      </p:sp>
    </p:spTree>
    <p:extLst>
      <p:ext uri="{BB962C8B-B14F-4D97-AF65-F5344CB8AC3E}">
        <p14:creationId xmlns:p14="http://schemas.microsoft.com/office/powerpoint/2010/main" val="359033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17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Reason for pagination: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</a:t>
            </a:r>
            <a:r>
              <a:rPr lang="en-US" sz="1200" b="0" i="0" dirty="0" err="1">
                <a:effectLst/>
                <a:latin typeface="+mn-lt"/>
                <a:ea typeface="+mn-ea"/>
                <a:cs typeface="+mn-cs"/>
                <a:sym typeface="Calibri"/>
              </a:rPr>
              <a:t>GetAll</a:t>
            </a: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 is a bit of an issue (too much data)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A malicious attacker could cause a DDOS by simply spinning up a lot of requests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Requests would all eventually fail because of timeout</a:t>
            </a:r>
          </a:p>
          <a:p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 Our server would be quickly overwhelmed</a:t>
            </a: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Server-side pagination is more common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Client-side pagination can be used when there are very few records to be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04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Implement pagination</a:t>
            </a:r>
          </a:p>
        </p:txBody>
      </p:sp>
    </p:spTree>
    <p:extLst>
      <p:ext uri="{BB962C8B-B14F-4D97-AF65-F5344CB8AC3E}">
        <p14:creationId xmlns:p14="http://schemas.microsoft.com/office/powerpoint/2010/main" val="119218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AF128F-F0ED-C549-82D4-E0F723694C14}"/>
              </a:ext>
            </a:extLst>
          </p:cNvPr>
          <p:cNvSpPr txBox="1"/>
          <p:nvPr/>
        </p:nvSpPr>
        <p:spPr>
          <a:xfrm>
            <a:off x="387752" y="2690338"/>
            <a:ext cx="8368496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RESTful web application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INFWEB01-D and INFWEB21-D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=&gt;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HTTP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case between a client and the controller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364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HTTP API...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=&gt; HTTP protocol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case between a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a HTTP API (API) the methods can be invoked remotely by calling specific unique URL’s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215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HTTP API….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 (HTTP)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case between a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Method parameters are passed as elements of the URL, or inside the body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70331">
              <a:lnSpc>
                <a:spcPct val="150000"/>
              </a:lnSpc>
              <a:spcBef>
                <a:spcPts val="0"/>
              </a:spcBef>
              <a:buNone/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523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…..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 (HTTP)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allows the remote communication between entities</a:t>
            </a:r>
          </a:p>
          <a:p>
            <a:pPr lvl="1"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case between a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a HTTP API (API) the methods can be invoked remotely by calling specific unique URL’s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Method parameters are passed as elements of the URL, or inside the body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URL request also contains a tag (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HTTP method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): GET, POST, PUT, and DELETE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169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ST: Representational state transfer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ts val="5000"/>
              </a:lnSpc>
              <a:tabLst>
                <a:tab pos="596900" algn="l"/>
                <a:tab pos="914400" algn="l"/>
              </a:tabLst>
              <a:defRPr sz="2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tate </a:t>
            </a:r>
            <a:r>
              <a:rPr lang="en-US" sz="4000" b="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ransfer</a:t>
            </a:r>
          </a:p>
        </p:txBody>
      </p:sp>
      <p:sp>
        <p:nvSpPr>
          <p:cNvPr id="142" name="A very common approach to structure data access is called REST  REST means representational state transfer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REST i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s a common approach to architect/structure data access that uses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HTTP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REST assumes that all calls related to an entity are found/based on a single UR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niform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nterface):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Such as 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200" i="1" dirty="0">
                <a:latin typeface="Calibri" panose="020F0502020204030204" pitchFamily="34" charset="0"/>
                <a:cs typeface="Calibri" panose="020F0502020204030204" pitchFamily="34" charset="0"/>
              </a:rPr>
              <a:t>/movies, </a:t>
            </a:r>
          </a:p>
          <a:p>
            <a:pPr marL="623851" lvl="1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sz="2200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</a:t>
            </a:r>
            <a:r>
              <a:rPr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sz="2200" i="1" dirty="0">
                <a:latin typeface="Calibri" panose="020F0502020204030204" pitchFamily="34" charset="0"/>
                <a:cs typeface="Calibri" panose="020F0502020204030204" pitchFamily="34" charset="0"/>
              </a:rPr>
              <a:t>/actors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477421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</p:txBody>
      </p:sp>
    </p:spTree>
    <p:extLst>
      <p:ext uri="{BB962C8B-B14F-4D97-AF65-F5344CB8AC3E}">
        <p14:creationId xmlns:p14="http://schemas.microsoft.com/office/powerpoint/2010/main" val="23317238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PUT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change movie with id = {id} to the value sent through the body</a:t>
            </a:r>
          </a:p>
        </p:txBody>
      </p:sp>
    </p:spTree>
    <p:extLst>
      <p:ext uri="{BB962C8B-B14F-4D97-AF65-F5344CB8AC3E}">
        <p14:creationId xmlns:p14="http://schemas.microsoft.com/office/powerpoint/2010/main" val="15498803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17C-A928-5A46-B775-A7A27FD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REST: Representational State Transfer.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651B-DD35-504D-92A8-D4A1860C6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82980" indent="-182980" defTabSz="333756">
              <a:lnSpc>
                <a:spcPct val="136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communication is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stateless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and some of the possible HTTP methods are: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give us back all movies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GET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give us back the movies with id = {id}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POST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create a new movie (usually the movie to add is in the body of the request)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PUT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will change movie with id = {id} to the value sent through the body</a:t>
            </a:r>
          </a:p>
          <a:p>
            <a:pPr marL="667512" indent="-667512" defTabSz="333756">
              <a:lnSpc>
                <a:spcPct val="136000"/>
              </a:lnSpc>
              <a:spcBef>
                <a:spcPts val="0"/>
              </a:spcBef>
              <a:buSzTx/>
              <a:buNone/>
              <a:tabLst>
                <a:tab pos="431800" algn="l"/>
                <a:tab pos="6604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—	DELETE on 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mydomainname.com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/movies/{id}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 will remove the movie with id = {id}</a:t>
            </a:r>
          </a:p>
        </p:txBody>
      </p:sp>
    </p:spTree>
    <p:extLst>
      <p:ext uri="{BB962C8B-B14F-4D97-AF65-F5344CB8AC3E}">
        <p14:creationId xmlns:p14="http://schemas.microsoft.com/office/powerpoint/2010/main" val="230285958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2BD-11FA-9749-8C45-29D504D6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50-1AB7-9348-ABDD-69C53EC4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37257209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Overview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8358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/>
            </a:pPr>
            <a:r>
              <a:rPr sz="2200" dirty="0"/>
              <a:t>Recap </a:t>
            </a:r>
          </a:p>
          <a:p>
            <a:pPr lvl="1">
              <a:spcBef>
                <a:spcPts val="500"/>
              </a:spcBef>
              <a:defRPr sz="2400"/>
            </a:pPr>
            <a:r>
              <a:rPr sz="2200" dirty="0"/>
              <a:t>Distributed </a:t>
            </a:r>
            <a:r>
              <a:rPr lang="en-US" sz="2200" dirty="0"/>
              <a:t>A</a:t>
            </a:r>
            <a:r>
              <a:rPr sz="2200" dirty="0"/>
              <a:t>pplication (</a:t>
            </a:r>
            <a:r>
              <a:rPr lang="en-US" sz="2200" dirty="0"/>
              <a:t>C</a:t>
            </a:r>
            <a:r>
              <a:rPr sz="2200" dirty="0"/>
              <a:t>lient-</a:t>
            </a:r>
            <a:r>
              <a:rPr lang="en-US" sz="2200" dirty="0"/>
              <a:t>S</a:t>
            </a:r>
            <a:r>
              <a:rPr sz="2200" dirty="0"/>
              <a:t>erver)</a:t>
            </a:r>
          </a:p>
          <a:p>
            <a:pPr lvl="1">
              <a:spcBef>
                <a:spcPts val="500"/>
              </a:spcBef>
              <a:defRPr sz="2400"/>
            </a:pPr>
            <a:r>
              <a:rPr sz="2200" dirty="0"/>
              <a:t>Model-</a:t>
            </a:r>
            <a:r>
              <a:rPr lang="en-US" sz="2200" dirty="0"/>
              <a:t>V</a:t>
            </a:r>
            <a:r>
              <a:rPr sz="2200" dirty="0"/>
              <a:t>iew-</a:t>
            </a:r>
            <a:r>
              <a:rPr lang="en-US" sz="2200" dirty="0"/>
              <a:t>C</a:t>
            </a:r>
            <a:r>
              <a:rPr sz="2200" dirty="0"/>
              <a:t>ontroller(MVC)</a:t>
            </a:r>
          </a:p>
          <a:p>
            <a:pPr>
              <a:spcBef>
                <a:spcPts val="500"/>
              </a:spcBef>
              <a:defRPr sz="2400"/>
            </a:pPr>
            <a:r>
              <a:rPr sz="2200" dirty="0"/>
              <a:t>The </a:t>
            </a:r>
            <a:r>
              <a:rPr lang="en-US" sz="2200" dirty="0"/>
              <a:t>C</a:t>
            </a:r>
            <a:r>
              <a:rPr sz="2200" dirty="0"/>
              <a:t>ontroller in MVC </a:t>
            </a:r>
          </a:p>
          <a:p>
            <a:pPr>
              <a:spcBef>
                <a:spcPts val="500"/>
              </a:spcBef>
              <a:defRPr sz="2400"/>
            </a:pPr>
            <a:r>
              <a:rPr sz="2200" dirty="0"/>
              <a:t>What is an HTTP API</a:t>
            </a:r>
          </a:p>
          <a:p>
            <a:pPr>
              <a:spcBef>
                <a:spcPts val="500"/>
              </a:spcBef>
              <a:defRPr sz="2400"/>
            </a:pPr>
            <a:r>
              <a:rPr sz="2200" dirty="0"/>
              <a:t>Basics of REST</a:t>
            </a:r>
          </a:p>
          <a:p>
            <a:pPr>
              <a:spcBef>
                <a:spcPts val="500"/>
              </a:spcBef>
              <a:defRPr sz="2400"/>
            </a:pPr>
            <a:r>
              <a:rPr sz="2200" dirty="0"/>
              <a:t>Implementation of REST in </a:t>
            </a:r>
            <a:r>
              <a:rPr lang="en-US" sz="2200" dirty="0"/>
              <a:t>.NET Core</a:t>
            </a:r>
          </a:p>
          <a:p>
            <a:pPr>
              <a:spcBef>
                <a:spcPts val="500"/>
              </a:spcBef>
              <a:defRPr sz="2400"/>
            </a:pPr>
            <a:r>
              <a:rPr lang="en-US" sz="2200" dirty="0"/>
              <a:t>Pagination</a:t>
            </a:r>
          </a:p>
          <a:p>
            <a:pPr>
              <a:spcBef>
                <a:spcPts val="500"/>
              </a:spcBef>
              <a:defRPr sz="2400"/>
            </a:pPr>
            <a:r>
              <a:rPr lang="en-US" sz="2200" dirty="0"/>
              <a:t>Filtering</a:t>
            </a:r>
            <a:endParaRPr sz="22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…Messages in REST API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Messages in REST API</a:t>
            </a:r>
          </a:p>
        </p:txBody>
      </p:sp>
      <p:sp>
        <p:nvSpPr>
          <p:cNvPr id="145" name="Body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6" name="9_HTTP_Message_Format.jpg" descr="9_HTTP_Message_Form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95" y="1639366"/>
            <a:ext cx="8753918" cy="4447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Messages in REST API…</a:t>
            </a:r>
          </a:p>
        </p:txBody>
      </p:sp>
      <p:sp>
        <p:nvSpPr>
          <p:cNvPr id="1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507344"/>
          </a:xfrm>
          <a:prstGeom prst="rect">
            <a:avLst/>
          </a:prstGeom>
        </p:spPr>
        <p:txBody>
          <a:bodyPr/>
          <a:lstStyle/>
          <a:p>
            <a:pPr marL="240029" indent="-240029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messages in REST become very descriptive; indeed they need to describe completely the users’ intentions and the servers’ response:</a:t>
            </a:r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Request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Resource URL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Method: GET, POST, PUT or DELETE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Query parameters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Request headers such as accept that specify the content-type of a message (image, </a:t>
            </a:r>
            <a:r>
              <a:rPr dirty="0" err="1"/>
              <a:t>json</a:t>
            </a:r>
            <a:r>
              <a:rPr dirty="0"/>
              <a:t>, html)</a:t>
            </a:r>
            <a:endParaRPr lang="en-US"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700" dirty="0">
                <a:sym typeface="Helvetica"/>
              </a:rPr>
              <a:t>Request body definition</a:t>
            </a:r>
            <a:endParaRPr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/>
              <a:t>Response</a:t>
            </a:r>
            <a:endParaRPr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HTTP status code (for example 200 when successful)</a:t>
            </a:r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Response headers</a:t>
            </a:r>
            <a:endParaRPr lang="en-US" dirty="0"/>
          </a:p>
          <a:p>
            <a:pPr marL="1116330" lvl="2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1700" dirty="0">
                <a:sym typeface="Helvetica"/>
              </a:rPr>
              <a:t>Response body</a:t>
            </a:r>
            <a:endParaRPr dirty="0"/>
          </a:p>
          <a:p>
            <a:pPr marL="680900" lvl="1" indent="-240030" defTabSz="320038">
              <a:lnSpc>
                <a:spcPct val="80000"/>
              </a:lnSpc>
              <a:spcBef>
                <a:spcPts val="300"/>
              </a:spcBef>
              <a:defRPr sz="17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marL="0" indent="0" defTabSz="320038">
              <a:lnSpc>
                <a:spcPct val="80000"/>
              </a:lnSpc>
              <a:spcBef>
                <a:spcPts val="300"/>
              </a:spcBef>
              <a:buSzTx/>
              <a:buNone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* Example of body format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common formats are XML, JSON, or HTML</a:t>
            </a:r>
          </a:p>
          <a:p>
            <a:pPr lvl="1" defTabSz="320038">
              <a:lnSpc>
                <a:spcPct val="80000"/>
              </a:lnSpc>
              <a:spcBef>
                <a:spcPts val="300"/>
              </a:spcBef>
              <a:buChar char="•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Note: Those formats are not efficient compared to binary, but it is helpful for humans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REST evolution</a:t>
            </a:r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REST evolution.</a:t>
            </a:r>
            <a:endParaRPr sz="4000" b="0"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778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dirty="0"/>
              <a:t>REST evolution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Many URIs each with many HTTP methods: GET, POST, PUT, etc.</a:t>
            </a:r>
          </a:p>
          <a:p>
            <a:pPr marL="584697" lvl="1" indent="-242887" defTabSz="388620">
              <a:lnSpc>
                <a:spcPct val="136000"/>
              </a:lnSpc>
              <a:spcBef>
                <a:spcPts val="400"/>
              </a:spcBef>
              <a:defRPr sz="1300"/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8687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REST evolution</a:t>
            </a:r>
            <a:r>
              <a:rPr lang="en-US" sz="4000" b="0" dirty="0"/>
              <a:t>...</a:t>
            </a:r>
            <a:endParaRPr sz="4000" b="0" dirty="0"/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6"/>
            <a:ext cx="8229600" cy="5363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Level 0 : HTTP Tunneling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One URI, one HTTP method, for example POST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XML-Remote Procedural Calls (RPC)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1: Resources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URIs, one HTTP method for example POST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2: HTTP 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Many URIs each with many HTTP methods: GET, POST, PUT, etc.</a:t>
            </a:r>
          </a:p>
          <a:p>
            <a:pPr marL="680084" lvl="1" indent="-291465" defTabSz="388620">
              <a:lnSpc>
                <a:spcPct val="136000"/>
              </a:lnSpc>
              <a:spcBef>
                <a:spcPts val="400"/>
              </a:spcBef>
              <a:buChar char="•"/>
              <a:defRPr sz="15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 3: Hypermedia controls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Involves web linking in the messages</a:t>
            </a:r>
          </a:p>
          <a:p>
            <a:pPr marL="1020126" lvl="2" indent="-242887" defTabSz="388620">
              <a:lnSpc>
                <a:spcPct val="136000"/>
              </a:lnSpc>
              <a:spcBef>
                <a:spcPts val="400"/>
              </a:spcBef>
              <a:buChar char="–"/>
              <a:defRPr sz="1300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Example as XML response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HTTP/1.1 200 OK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Content-Type: application/xml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Content-Length: ...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&lt;?xml version="1.0"?&gt;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&lt;Movies&gt;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&lt;Title&gt;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12345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&lt;/Title&gt;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&lt;link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="Actors"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/movies/12345/actors"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&lt;link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="Comments"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mydomainname.com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/movies/12345/comments"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6" indent="1165860" defTabSz="388620">
              <a:lnSpc>
                <a:spcPct val="136000"/>
              </a:lnSpc>
              <a:spcBef>
                <a:spcPts val="0"/>
              </a:spcBef>
              <a:buSzTx/>
              <a:buNone/>
              <a:defRPr sz="800" b="1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&lt;/Movies&gt;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279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</p:txBody>
      </p:sp>
    </p:spTree>
    <p:extLst>
      <p:ext uri="{BB962C8B-B14F-4D97-AF65-F5344CB8AC3E}">
        <p14:creationId xmlns:p14="http://schemas.microsoft.com/office/powerpoint/2010/main" val="101672083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</p:txBody>
      </p:sp>
    </p:spTree>
    <p:extLst>
      <p:ext uri="{BB962C8B-B14F-4D97-AF65-F5344CB8AC3E}">
        <p14:creationId xmlns:p14="http://schemas.microsoft.com/office/powerpoint/2010/main" val="23940432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85786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r>
              <a:rPr lang="en-US" sz="2000" dirty="0"/>
              <a:t>We need to specify the following: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43096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ap distributed application…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D</a:t>
            </a:r>
            <a:r>
              <a:rPr sz="4000" b="0" dirty="0"/>
              <a:t>istributed </a:t>
            </a:r>
            <a:r>
              <a:rPr lang="en-US" sz="4000" b="0" dirty="0"/>
              <a:t>A</a:t>
            </a:r>
            <a:r>
              <a:rPr sz="4000" b="0" dirty="0"/>
              <a:t>pplication</a:t>
            </a:r>
          </a:p>
        </p:txBody>
      </p:sp>
      <p:sp>
        <p:nvSpPr>
          <p:cNvPr id="118" name="In previous lessons we have discussed what is a distributed application:…"/>
          <p:cNvSpPr txBox="1">
            <a:spLocks noGrp="1"/>
          </p:cNvSpPr>
          <p:nvPr>
            <p:ph type="body" idx="1"/>
          </p:nvPr>
        </p:nvSpPr>
        <p:spPr>
          <a:xfrm>
            <a:off x="457199" y="1600199"/>
            <a:ext cx="6672021" cy="483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(client-server)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structure is a partition of the tasks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workloads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What is the task of the server?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How is the communication between client and server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implemented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distributed application vs client server">
            <a:extLst>
              <a:ext uri="{FF2B5EF4-FFF2-40B4-BE49-F238E27FC236}">
                <a16:creationId xmlns:a16="http://schemas.microsoft.com/office/drawing/2014/main" id="{535498B1-D5CB-D244-A1DD-91DF4A6E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6" y="4016582"/>
            <a:ext cx="3526474" cy="21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1B5-69FE-FB46-A366-CC4B13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Pagination...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B3E5-6185-CA46-B1AE-7BA4EA90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process of dividing a document into discrete pages</a:t>
            </a:r>
          </a:p>
          <a:p>
            <a:r>
              <a:rPr lang="en-US" sz="2000" dirty="0"/>
              <a:t>Pagination can be handled client-side or server-side</a:t>
            </a:r>
          </a:p>
          <a:p>
            <a:r>
              <a:rPr lang="en-US" sz="2000" dirty="0"/>
              <a:t>How to implement Pagination on the server?</a:t>
            </a:r>
          </a:p>
          <a:p>
            <a:r>
              <a:rPr lang="en-US" sz="2000" dirty="0"/>
              <a:t>We need to specify the following: </a:t>
            </a:r>
          </a:p>
          <a:p>
            <a:pPr lvl="1"/>
            <a:r>
              <a:rPr lang="en-US" sz="2000" dirty="0"/>
              <a:t>The URI to the resource that needs to be paginated</a:t>
            </a:r>
          </a:p>
          <a:p>
            <a:pPr lvl="1"/>
            <a:r>
              <a:rPr lang="en-US" sz="2000" dirty="0"/>
              <a:t>Total amount of records in the database</a:t>
            </a:r>
          </a:p>
          <a:p>
            <a:pPr lvl="1"/>
            <a:r>
              <a:rPr lang="en-US" sz="2000" dirty="0"/>
              <a:t>Current index (starting point)</a:t>
            </a:r>
          </a:p>
          <a:p>
            <a:pPr lvl="1"/>
            <a:r>
              <a:rPr lang="en-US" sz="2000" dirty="0"/>
              <a:t>Number of records to be viewed on each page</a:t>
            </a:r>
          </a:p>
          <a:p>
            <a:pPr lvl="1"/>
            <a:r>
              <a:rPr lang="en-US" sz="2000" dirty="0"/>
              <a:t>Total number of pages that can be viewed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0057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2BD-11FA-9749-8C45-29D504D6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DF50-1AB7-9348-ABDD-69C53EC4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2735116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36913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r>
              <a:rPr lang="en-US" sz="2000" dirty="0"/>
              <a:t>A typical strategy is also to define a parameterized, hierarchical data structure</a:t>
            </a:r>
          </a:p>
          <a:p>
            <a:pPr lvl="1"/>
            <a:r>
              <a:rPr lang="en-US" sz="2000" dirty="0"/>
              <a:t>Does the client needs to know about this structure?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781425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GET method for pagination is containing basic filtering</a:t>
            </a:r>
          </a:p>
          <a:p>
            <a:pPr lvl="1"/>
            <a:r>
              <a:rPr lang="en-US" sz="2000" dirty="0"/>
              <a:t>Where? </a:t>
            </a:r>
          </a:p>
          <a:p>
            <a:r>
              <a:rPr lang="en-US" sz="2000" dirty="0"/>
              <a:t>It is possible to add more parameters to perform extra filtering</a:t>
            </a:r>
          </a:p>
          <a:p>
            <a:r>
              <a:rPr lang="en-US" sz="2000" dirty="0"/>
              <a:t>A typical strategy is also to define a parameterized, hierarchical data structure</a:t>
            </a:r>
          </a:p>
          <a:p>
            <a:pPr lvl="1"/>
            <a:r>
              <a:rPr lang="en-US" sz="2000" dirty="0"/>
              <a:t>Does the client needs to know about this structure?</a:t>
            </a:r>
          </a:p>
          <a:p>
            <a:r>
              <a:rPr lang="en-US" sz="2000" dirty="0"/>
              <a:t>The server must provide the possibility of  building expressions dynamically,</a:t>
            </a:r>
          </a:p>
          <a:p>
            <a:pPr lvl="1"/>
            <a:r>
              <a:rPr lang="en-US" sz="2000" dirty="0"/>
              <a:t>In LINQ Expression is an interface to automatically build predicates and other expressions dynamically</a:t>
            </a:r>
          </a:p>
          <a:p>
            <a:pPr lvl="1"/>
            <a:r>
              <a:rPr lang="en-US" sz="2000" dirty="0"/>
              <a:t>Expr = And(Expr, Expr) | Or(</a:t>
            </a:r>
            <a:r>
              <a:rPr lang="en-US" sz="2000" dirty="0" err="1"/>
              <a:t>Expr,Expr</a:t>
            </a:r>
            <a:r>
              <a:rPr lang="en-US" sz="2000" dirty="0"/>
              <a:t>) | | ...</a:t>
            </a:r>
          </a:p>
        </p:txBody>
      </p:sp>
    </p:spTree>
    <p:extLst>
      <p:ext uri="{BB962C8B-B14F-4D97-AF65-F5344CB8AC3E}">
        <p14:creationId xmlns:p14="http://schemas.microsoft.com/office/powerpoint/2010/main" val="197327917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 of the hierarchical data structure that we can use to dynamically generate expressions:</a:t>
            </a:r>
          </a:p>
          <a:p>
            <a:pPr lvl="1"/>
            <a:r>
              <a:rPr lang="en-US" sz="2000" dirty="0"/>
              <a:t>Simple equality: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{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"Kind": 0,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”</a:t>
            </a:r>
            <a:r>
              <a:rPr lang="en-US" sz="1600" dirty="0" err="1">
                <a:solidFill>
                  <a:srgbClr val="C00000"/>
                </a:solidFill>
              </a:rPr>
              <a:t>Att</a:t>
            </a:r>
            <a:r>
              <a:rPr lang="en-US" sz="1600" dirty="0">
                <a:solidFill>
                  <a:srgbClr val="C00000"/>
                </a:solidFill>
              </a:rPr>
              <a:t>": "title",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"Value": "Indiana Jones"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	</a:t>
            </a:r>
          </a:p>
          <a:p>
            <a:pPr marL="876300" lvl="2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70557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689D-7794-944C-8DE5-C34D74C7F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Example of the hierarchical data structure that we can use to dynamically generate expressions:</a:t>
            </a:r>
          </a:p>
          <a:p>
            <a:pPr lvl="1"/>
            <a:r>
              <a:rPr lang="en-US" sz="1400" dirty="0"/>
              <a:t>Complex equality: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{     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”Kind": 1,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”F1": {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"Kind": 0,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”</a:t>
            </a:r>
            <a:r>
              <a:rPr lang="en-US" sz="1400" dirty="0" err="1">
                <a:solidFill>
                  <a:srgbClr val="C00000"/>
                </a:solidFill>
              </a:rPr>
              <a:t>Att</a:t>
            </a:r>
            <a:r>
              <a:rPr lang="en-US" sz="1400" dirty="0">
                <a:solidFill>
                  <a:srgbClr val="C00000"/>
                </a:solidFill>
              </a:rPr>
              <a:t>": "title",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"Value": "Indiana Jones"	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}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”F2":{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”Kind": 3,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”</a:t>
            </a:r>
            <a:r>
              <a:rPr lang="en-US" sz="1400" dirty="0" err="1">
                <a:solidFill>
                  <a:srgbClr val="C00000"/>
                </a:solidFill>
              </a:rPr>
              <a:t>Att</a:t>
            </a:r>
            <a:r>
              <a:rPr lang="en-US" sz="1400" dirty="0">
                <a:solidFill>
                  <a:srgbClr val="C00000"/>
                </a:solidFill>
              </a:rPr>
              <a:t>": "release",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	”Value": ”2009"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	 }</a:t>
            </a:r>
          </a:p>
          <a:p>
            <a:pPr marL="876300" lvl="2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09718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xample of using LINQ expression: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goal is to create expressions dynamically: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expression: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007885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639900" cy="2862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xample of using LINQ expression: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goal is to create expressions dynamically: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expression: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&lt;Movie,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/>
              <a:t>isMatching</a:t>
            </a:r>
            <a:r>
              <a:rPr lang="en-US" dirty="0"/>
              <a:t> = p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</a:t>
            </a:r>
            <a:r>
              <a:rPr lang="en-US" dirty="0"/>
              <a:t> </a:t>
            </a:r>
            <a:r>
              <a:rPr lang="en-US" dirty="0" err="1"/>
              <a:t>p.Title</a:t>
            </a:r>
            <a:r>
              <a:rPr lang="en-US" dirty="0"/>
              <a:t> == </a:t>
            </a:r>
            <a:r>
              <a:rPr lang="en-US" dirty="0">
                <a:solidFill>
                  <a:srgbClr val="00B050"/>
                </a:solidFill>
              </a:rPr>
              <a:t>“Indiana Jones” </a:t>
            </a:r>
          </a:p>
          <a:p>
            <a:r>
              <a:rPr lang="en-US" dirty="0"/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This expression is a binary expression:</a:t>
            </a:r>
          </a:p>
          <a:p>
            <a:pPr lvl="2"/>
            <a:r>
              <a:rPr lang="en-US" dirty="0"/>
              <a:t>	- The left side of the expression: </a:t>
            </a:r>
            <a:r>
              <a:rPr lang="en-US" dirty="0" err="1"/>
              <a:t>p.Title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	- The right side of the expression is a constant expression: “</a:t>
            </a:r>
            <a:r>
              <a:rPr lang="en-US" dirty="0">
                <a:solidFill>
                  <a:srgbClr val="00B050"/>
                </a:solidFill>
              </a:rPr>
              <a:t>Indiana Jones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70227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67780" y="1700132"/>
            <a:ext cx="7900716" cy="28007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expression: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&lt;Movie, </a:t>
            </a: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isMatching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p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p.Title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en-US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“Indiana Jones” 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left side of the expression consist of: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Expression parameter of type Movie: p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	- Expression property: Age</a:t>
            </a:r>
          </a:p>
          <a:p>
            <a:pPr lvl="2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988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ap distributed application…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sz="4000" b="0" dirty="0"/>
              <a:t>D</a:t>
            </a:r>
            <a:r>
              <a:rPr sz="4000" b="0" dirty="0"/>
              <a:t>istributed </a:t>
            </a:r>
            <a:r>
              <a:rPr lang="en-US" sz="4000" b="0" dirty="0"/>
              <a:t>A</a:t>
            </a:r>
            <a:r>
              <a:rPr sz="4000" b="0" dirty="0"/>
              <a:t>pplication</a:t>
            </a:r>
          </a:p>
        </p:txBody>
      </p:sp>
      <p:sp>
        <p:nvSpPr>
          <p:cNvPr id="118" name="In previous lessons we have discussed what is a distributed application: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6641024" cy="483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distributed application (client-server)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structure is a partition of the tasks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workloads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What is the task of the server? </a:t>
            </a:r>
          </a:p>
          <a:p>
            <a:pPr marL="203020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How is the communication between client and server implemented?</a:t>
            </a:r>
          </a:p>
          <a:p>
            <a:pPr marL="643891" lvl="1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Client and server communicate using Hypertext Transfer Protocol (HTTP)</a:t>
            </a:r>
          </a:p>
          <a:p>
            <a:pPr marL="643891" lvl="1" defTabSz="361188">
              <a:spcBef>
                <a:spcPts val="0"/>
              </a:spcBef>
              <a:defRPr sz="1900"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functions as a request–response protocol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distributed application vs client server">
            <a:extLst>
              <a:ext uri="{FF2B5EF4-FFF2-40B4-BE49-F238E27FC236}">
                <a16:creationId xmlns:a16="http://schemas.microsoft.com/office/drawing/2014/main" id="{535498B1-D5CB-D244-A1DD-91DF4A6E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6" y="4317694"/>
            <a:ext cx="3526474" cy="21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40620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9E8B-C85E-5442-B1C0-39DBABD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Filtering......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00E09-6DFA-AC48-87C9-C4E7116B2BBF}"/>
              </a:ext>
            </a:extLst>
          </p:cNvPr>
          <p:cNvSpPr txBox="1"/>
          <p:nvPr/>
        </p:nvSpPr>
        <p:spPr>
          <a:xfrm>
            <a:off x="457200" y="1417639"/>
            <a:ext cx="7899722" cy="48320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expression: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&lt;Movie, </a:t>
            </a: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isMatching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p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p.Title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en-US" sz="2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“Indiana Jones” 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left side of the expression consist of: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Expression parameter of type Movie: p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	- Expression property: Age</a:t>
            </a:r>
          </a:p>
          <a:p>
            <a:pPr lvl="2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last part of the expression is the kind of the comparison: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equality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greaterThan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gretterThanOrEqual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and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or expression</a:t>
            </a:r>
          </a:p>
          <a:p>
            <a:pPr lvl="2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- etc.</a:t>
            </a:r>
          </a:p>
        </p:txBody>
      </p:sp>
    </p:spTree>
    <p:extLst>
      <p:ext uri="{BB962C8B-B14F-4D97-AF65-F5344CB8AC3E}">
        <p14:creationId xmlns:p14="http://schemas.microsoft.com/office/powerpoint/2010/main" val="332040627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F42E-32F5-9840-972F-BBFFCA87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752E-2F08-A14B-9655-F547F4DE9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</p:spTree>
    <p:extLst>
      <p:ext uri="{BB962C8B-B14F-4D97-AF65-F5344CB8AC3E}">
        <p14:creationId xmlns:p14="http://schemas.microsoft.com/office/powerpoint/2010/main" val="2045328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The Controller in MVC</a:t>
            </a:r>
            <a:endParaRPr sz="4000" dirty="0"/>
          </a:p>
        </p:txBody>
      </p:sp>
      <p:sp>
        <p:nvSpPr>
          <p:cNvPr id="127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81754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 dirty="0"/>
              <a:t>A server needs to handle requests and return responses to clients</a:t>
            </a:r>
          </a:p>
          <a:p>
            <a:r>
              <a:rPr lang="en-US" sz="2200" dirty="0"/>
              <a:t>The response is a resource, which could be an HTML file, JavaScript Object Notation (JSON) , or any other valid content</a:t>
            </a:r>
          </a:p>
          <a:p>
            <a:r>
              <a:rPr lang="en-US" sz="2200" dirty="0"/>
              <a:t>This task is normally implemented in the controller part of the MVC model</a:t>
            </a:r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740" y="1795128"/>
            <a:ext cx="3412059" cy="3753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C in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The C</a:t>
            </a:r>
            <a:r>
              <a:rPr lang="en-US" sz="4000" b="0" dirty="0"/>
              <a:t>ontroller</a:t>
            </a:r>
            <a:r>
              <a:rPr sz="4000" b="0" dirty="0"/>
              <a:t> in MVC</a:t>
            </a:r>
          </a:p>
        </p:txBody>
      </p:sp>
      <p:sp>
        <p:nvSpPr>
          <p:cNvPr id="131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199" y="1600199"/>
            <a:ext cx="4232685" cy="494764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A Controllers is a layer that handles user interaction and interacts with the model</a:t>
            </a:r>
          </a:p>
          <a:p>
            <a:pPr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For example, the controller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could:</a:t>
            </a: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handle query-string values,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329184">
              <a:lnSpc>
                <a:spcPts val="3400"/>
              </a:lnSpc>
              <a:spcBef>
                <a:spcPts val="0"/>
              </a:spcBef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and pass these values to the model, which in turn might use these values to update the database</a:t>
            </a:r>
          </a:p>
        </p:txBody>
      </p:sp>
      <p:pic>
        <p:nvPicPr>
          <p:cNvPr id="132" name="mvc.png" descr="mvc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884" y="2828022"/>
            <a:ext cx="4232684" cy="2491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ample of an HTTP API and MVC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sz="4000" b="0" dirty="0"/>
              <a:t>Example of an HTTP API and MVC</a:t>
            </a:r>
          </a:p>
        </p:txBody>
      </p:sp>
      <p:pic>
        <p:nvPicPr>
          <p:cNvPr id="139" name="mvc rest.png" descr="mvc r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11" y="1790015"/>
            <a:ext cx="6239337" cy="44809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1CEF5-6037-BE43-85A9-FBF25D84AB04}"/>
              </a:ext>
            </a:extLst>
          </p:cNvPr>
          <p:cNvSpPr txBox="1"/>
          <p:nvPr/>
        </p:nvSpPr>
        <p:spPr>
          <a:xfrm>
            <a:off x="1204311" y="5070669"/>
            <a:ext cx="3054678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  HTTP response could be: 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JSON file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rPr lang="en-US" dirty="0"/>
              <a:t> XML file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HTML file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D2D-DBB3-9A46-A198-D52119BC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HTTP API</a:t>
            </a: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16F65272-ECF2-394E-8755-39AEA9AB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7" y="1809149"/>
            <a:ext cx="8944906" cy="43281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00135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675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sz="4000" b="0" dirty="0"/>
              <a:t>HTTP API</a:t>
            </a:r>
            <a:r>
              <a:rPr lang="en-US" sz="4000" b="0" dirty="0"/>
              <a:t>.</a:t>
            </a:r>
            <a:endParaRPr sz="4000" b="0" dirty="0"/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HTTP API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Is a series of methods that follow a specific protocol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HTTP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protocol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70331">
              <a:lnSpc>
                <a:spcPct val="150000"/>
              </a:lnSpc>
              <a:spcBef>
                <a:spcPts val="0"/>
              </a:spcBef>
              <a:tabLst>
                <a:tab pos="101600" algn="l"/>
                <a:tab pos="368300" algn="l"/>
              </a:tabLst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2745</Words>
  <Application>Microsoft Macintosh PowerPoint</Application>
  <PresentationFormat>On-screen Show (4:3)</PresentationFormat>
  <Paragraphs>318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Helvetica</vt:lpstr>
      <vt:lpstr>Office Theme</vt:lpstr>
      <vt:lpstr>PowerPoint Presentation</vt:lpstr>
      <vt:lpstr>Overview</vt:lpstr>
      <vt:lpstr>Distributed Application</vt:lpstr>
      <vt:lpstr>Distributed Application</vt:lpstr>
      <vt:lpstr>The Controller in MVC</vt:lpstr>
      <vt:lpstr>The Controller in MVC</vt:lpstr>
      <vt:lpstr>Example of an HTTP API and MVC</vt:lpstr>
      <vt:lpstr>HTTP API</vt:lpstr>
      <vt:lpstr>HTTP API.</vt:lpstr>
      <vt:lpstr>HTTP API..</vt:lpstr>
      <vt:lpstr>HTTP API...</vt:lpstr>
      <vt:lpstr>HTTP API….</vt:lpstr>
      <vt:lpstr>HTTP API…..</vt:lpstr>
      <vt:lpstr>REST: Representational State Transfer</vt:lpstr>
      <vt:lpstr>REST: Representational State Transfer.</vt:lpstr>
      <vt:lpstr>REST: Representational State Transfer.</vt:lpstr>
      <vt:lpstr>REST: Representational State Transfer.</vt:lpstr>
      <vt:lpstr>REST: Representational State Transfer.</vt:lpstr>
      <vt:lpstr>Example</vt:lpstr>
      <vt:lpstr>Messages in REST API</vt:lpstr>
      <vt:lpstr>Messages in REST API…</vt:lpstr>
      <vt:lpstr>REST evolution</vt:lpstr>
      <vt:lpstr>REST evolution.</vt:lpstr>
      <vt:lpstr>REST evolution..</vt:lpstr>
      <vt:lpstr>REST evolution...</vt:lpstr>
      <vt:lpstr>Pagination</vt:lpstr>
      <vt:lpstr>Pagination.</vt:lpstr>
      <vt:lpstr>Pagination..</vt:lpstr>
      <vt:lpstr>Pagination..</vt:lpstr>
      <vt:lpstr>Pagination...</vt:lpstr>
      <vt:lpstr>Example</vt:lpstr>
      <vt:lpstr>Filtering</vt:lpstr>
      <vt:lpstr>Filtering.</vt:lpstr>
      <vt:lpstr>Filtering..</vt:lpstr>
      <vt:lpstr>Filtering…</vt:lpstr>
      <vt:lpstr>Filtering….</vt:lpstr>
      <vt:lpstr>Filtering....</vt:lpstr>
      <vt:lpstr>Filtering.....</vt:lpstr>
      <vt:lpstr>Filtering......</vt:lpstr>
      <vt:lpstr>Filtering......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application </dc:title>
  <cp:lastModifiedBy>Omar, A. (Ahmad)</cp:lastModifiedBy>
  <cp:revision>300</cp:revision>
  <dcterms:modified xsi:type="dcterms:W3CDTF">2019-12-01T22:11:37Z</dcterms:modified>
</cp:coreProperties>
</file>