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98" r:id="rId5"/>
    <p:sldId id="261" r:id="rId6"/>
    <p:sldId id="262" r:id="rId7"/>
    <p:sldId id="302" r:id="rId8"/>
    <p:sldId id="304" r:id="rId9"/>
    <p:sldId id="308" r:id="rId10"/>
    <p:sldId id="305" r:id="rId11"/>
    <p:sldId id="306" r:id="rId12"/>
    <p:sldId id="264" r:id="rId13"/>
    <p:sldId id="271" r:id="rId14"/>
    <p:sldId id="263" r:id="rId15"/>
    <p:sldId id="272" r:id="rId16"/>
    <p:sldId id="273" r:id="rId17"/>
    <p:sldId id="274" r:id="rId18"/>
    <p:sldId id="275" r:id="rId19"/>
    <p:sldId id="265" r:id="rId20"/>
    <p:sldId id="269" r:id="rId21"/>
    <p:sldId id="299" r:id="rId22"/>
    <p:sldId id="300" r:id="rId23"/>
    <p:sldId id="301" r:id="rId24"/>
    <p:sldId id="277" r:id="rId25"/>
    <p:sldId id="266" r:id="rId26"/>
    <p:sldId id="267" r:id="rId27"/>
    <p:sldId id="268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0" r:id="rId36"/>
    <p:sldId id="289" r:id="rId37"/>
    <p:sldId id="285" r:id="rId38"/>
    <p:sldId id="286" r:id="rId39"/>
    <p:sldId id="287" r:id="rId40"/>
    <p:sldId id="292" r:id="rId41"/>
    <p:sldId id="293" r:id="rId42"/>
    <p:sldId id="288" r:id="rId43"/>
    <p:sldId id="295" r:id="rId44"/>
    <p:sldId id="294" r:id="rId45"/>
    <p:sldId id="297" r:id="rId46"/>
    <p:sldId id="296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75075"/>
  </p:normalViewPr>
  <p:slideViewPr>
    <p:cSldViewPr snapToGrid="0" snapToObjects="1">
      <p:cViewPr varScale="1">
        <p:scale>
          <a:sx n="85" d="100"/>
          <a:sy n="85" d="100"/>
        </p:scale>
        <p:origin x="2104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24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 </a:t>
            </a:r>
          </a:p>
          <a:p>
            <a:r>
              <a:rPr lang="en-US" dirty="0"/>
              <a:t>Show how the parameter in the header could be extended 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5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students how the client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engine would respond with a html file for each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page application would respond with an html file one and then with JSON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1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pagination</a:t>
            </a:r>
          </a:p>
        </p:txBody>
      </p:sp>
    </p:spTree>
    <p:extLst>
      <p:ext uri="{BB962C8B-B14F-4D97-AF65-F5344CB8AC3E}">
        <p14:creationId xmlns:p14="http://schemas.microsoft.com/office/powerpoint/2010/main" val="119218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F128F-F0ED-C549-82D4-E0F723694C14}"/>
              </a:ext>
            </a:extLst>
          </p:cNvPr>
          <p:cNvSpPr txBox="1"/>
          <p:nvPr/>
        </p:nvSpPr>
        <p:spPr>
          <a:xfrm>
            <a:off x="387752" y="2690338"/>
            <a:ext cx="836849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RESTful web application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could provide a parameter in a constructor of the controller for this dependency instead of instantiating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we did in previous implementations</a:t>
            </a:r>
          </a:p>
          <a:p>
            <a:pPr marL="440871" lvl="1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MovieController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892629" lvl="2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MyDbContext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_context;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2629" lvl="2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public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MovieController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MyDbContext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) { </a:t>
            </a:r>
          </a:p>
          <a:p>
            <a:pPr marL="1432560" lvl="3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// Save the reference to the passed-in service inside this client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</a:p>
          <a:p>
            <a:pPr marL="1432560" lvl="3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this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._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context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= context; </a:t>
            </a:r>
          </a:p>
          <a:p>
            <a:pPr marL="1432560" lvl="3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}</a:t>
            </a:r>
          </a:p>
          <a:p>
            <a:pPr marL="914400" lvl="2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}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433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357917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1CEF5-6037-BE43-85A9-FBF25D84AB04}"/>
              </a:ext>
            </a:extLst>
          </p:cNvPr>
          <p:cNvSpPr txBox="1"/>
          <p:nvPr/>
        </p:nvSpPr>
        <p:spPr>
          <a:xfrm>
            <a:off x="1204311" y="5070669"/>
            <a:ext cx="305467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  HTTP response could be: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JSON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lang="en-US" dirty="0"/>
              <a:t> XML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HTML file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API...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=&gt; HTTP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the methods can be invoked remotely by calling specific unique URL’s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API….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(HTTP)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 parameters are passed as elements of the URL, or inside the body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70331">
              <a:lnSpc>
                <a:spcPct val="150000"/>
              </a:lnSpc>
              <a:spcBef>
                <a:spcPts val="0"/>
              </a:spcBef>
              <a:buNone/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…..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(HTTP)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URL request also contains a tag (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HTTP method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): GET, POST, PUT, and DELETE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nterface):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2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200" dirty="0"/>
              <a:t>Distributed </a:t>
            </a:r>
            <a:r>
              <a:rPr lang="en-US" sz="2200" dirty="0"/>
              <a:t>A</a:t>
            </a:r>
            <a:r>
              <a:rPr sz="2200" dirty="0"/>
              <a:t>pplication (</a:t>
            </a:r>
            <a:r>
              <a:rPr lang="en-US" sz="2200" dirty="0"/>
              <a:t>C</a:t>
            </a:r>
            <a:r>
              <a:rPr sz="2200" dirty="0"/>
              <a:t>lient-</a:t>
            </a:r>
            <a:r>
              <a:rPr lang="en-US" sz="2200" dirty="0"/>
              <a:t>S</a:t>
            </a:r>
            <a:r>
              <a:rPr sz="22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200" dirty="0"/>
              <a:t>Model-</a:t>
            </a:r>
            <a:r>
              <a:rPr lang="en-US" sz="2200" dirty="0"/>
              <a:t>V</a:t>
            </a:r>
            <a:r>
              <a:rPr sz="2200" dirty="0"/>
              <a:t>iew-</a:t>
            </a:r>
            <a:r>
              <a:rPr lang="en-US" sz="2200" dirty="0"/>
              <a:t>C</a:t>
            </a:r>
            <a:r>
              <a:rPr sz="22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The </a:t>
            </a:r>
            <a:r>
              <a:rPr lang="en-US" sz="2200" dirty="0"/>
              <a:t>C</a:t>
            </a:r>
            <a:r>
              <a:rPr sz="22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The b</a:t>
            </a:r>
            <a:r>
              <a:rPr sz="2200" dirty="0"/>
              <a:t>asics of</a:t>
            </a:r>
            <a:r>
              <a:rPr lang="en-US" sz="2200" dirty="0"/>
              <a:t> </a:t>
            </a:r>
            <a:r>
              <a:rPr sz="2200" dirty="0" err="1"/>
              <a:t>REST</a:t>
            </a:r>
            <a:r>
              <a:rPr lang="en-US" sz="2200" dirty="0" err="1"/>
              <a:t>full</a:t>
            </a:r>
            <a:r>
              <a:rPr lang="en-US" sz="2200" dirty="0"/>
              <a:t> applications</a:t>
            </a:r>
            <a:endParaRPr sz="2200" dirty="0"/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Implementation of REST in </a:t>
            </a:r>
            <a:r>
              <a:rPr lang="en-US" sz="2200" dirty="0"/>
              <a:t>.NET Core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Pagination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Filtering</a:t>
            </a:r>
            <a:endParaRPr sz="22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</p:txBody>
      </p:sp>
    </p:spTree>
    <p:extLst>
      <p:ext uri="{BB962C8B-B14F-4D97-AF65-F5344CB8AC3E}">
        <p14:creationId xmlns:p14="http://schemas.microsoft.com/office/powerpoint/2010/main" val="23317238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</p:txBody>
      </p:sp>
    </p:spTree>
    <p:extLst>
      <p:ext uri="{BB962C8B-B14F-4D97-AF65-F5344CB8AC3E}">
        <p14:creationId xmlns:p14="http://schemas.microsoft.com/office/powerpoint/2010/main" val="1549880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</p:txBody>
      </p:sp>
    </p:spTree>
    <p:extLst>
      <p:ext uri="{BB962C8B-B14F-4D97-AF65-F5344CB8AC3E}">
        <p14:creationId xmlns:p14="http://schemas.microsoft.com/office/powerpoint/2010/main" val="23028595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Request body definition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/>
              <a:t>Response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Response body</a:t>
            </a: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REST evolution.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78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868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199" y="1600199"/>
            <a:ext cx="6672021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server?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between client and server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implemented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6" y="4016582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  <a:r>
              <a:rPr lang="en-US" sz="4000" b="0" dirty="0"/>
              <a:t>...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HTTP/1.1 200 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="Actors"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/movies/12345/actors"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="Comments"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/movies/12345/comments"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&lt;/Movies&gt;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79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</p:txBody>
      </p:sp>
    </p:spTree>
    <p:extLst>
      <p:ext uri="{BB962C8B-B14F-4D97-AF65-F5344CB8AC3E}">
        <p14:creationId xmlns:p14="http://schemas.microsoft.com/office/powerpoint/2010/main" val="10167208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</p:txBody>
      </p:sp>
    </p:spTree>
    <p:extLst>
      <p:ext uri="{BB962C8B-B14F-4D97-AF65-F5344CB8AC3E}">
        <p14:creationId xmlns:p14="http://schemas.microsoft.com/office/powerpoint/2010/main" val="2394043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8578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096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r>
              <a:rPr lang="en-US" sz="2000" dirty="0"/>
              <a:t>The URI to the resource that needs to be paginated</a:t>
            </a:r>
          </a:p>
          <a:p>
            <a:pPr lvl="1"/>
            <a:r>
              <a:rPr lang="en-US" sz="2000" dirty="0"/>
              <a:t>Total amount of records in the database</a:t>
            </a:r>
          </a:p>
          <a:p>
            <a:pPr lvl="1"/>
            <a:r>
              <a:rPr lang="en-US" sz="2000" dirty="0"/>
              <a:t>Current index (starting point)</a:t>
            </a:r>
          </a:p>
          <a:p>
            <a:pPr lvl="1"/>
            <a:r>
              <a:rPr lang="en-US" sz="2000" dirty="0"/>
              <a:t>Number of records to be viewed on each page</a:t>
            </a:r>
          </a:p>
          <a:p>
            <a:pPr lvl="1"/>
            <a:r>
              <a:rPr lang="en-US" sz="2000" dirty="0"/>
              <a:t>Total number of pages that can be viewed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573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7351160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3691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8142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 to know about this structure?</a:t>
            </a:r>
          </a:p>
          <a:p>
            <a:r>
              <a:rPr lang="en-US" sz="2000" dirty="0"/>
              <a:t>The server must provide the possibility of  building expressions dynamically,</a:t>
            </a:r>
          </a:p>
          <a:p>
            <a:pPr lvl="1"/>
            <a:r>
              <a:rPr lang="en-US" sz="2000" dirty="0"/>
              <a:t>In LINQ Expression is an interface to automatically build predicates and other expressions dynamically</a:t>
            </a:r>
          </a:p>
          <a:p>
            <a:pPr lvl="1"/>
            <a:r>
              <a:rPr lang="en-US" sz="2000" dirty="0"/>
              <a:t>Expr = And(Expr, Expr) | Or(</a:t>
            </a:r>
            <a:r>
              <a:rPr lang="en-US" sz="2000" dirty="0" err="1"/>
              <a:t>Expr,Expr</a:t>
            </a:r>
            <a:r>
              <a:rPr lang="en-US" sz="2000" dirty="0"/>
              <a:t>) | | ...</a:t>
            </a:r>
          </a:p>
        </p:txBody>
      </p:sp>
    </p:spTree>
    <p:extLst>
      <p:ext uri="{BB962C8B-B14F-4D97-AF65-F5344CB8AC3E}">
        <p14:creationId xmlns:p14="http://schemas.microsoft.com/office/powerpoint/2010/main" val="19732791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64102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How is the communication between client and server implemented?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communicate using Hypertext Transfer Protocol (HTTP)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Their are other protocols involved, like IP/TCP, but will focus on HTTP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functions as a request–response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21" y="4893124"/>
            <a:ext cx="2817879" cy="169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062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Simple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5571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Example of the hierarchical data structure that we can use to dynamically generate expressions:</a:t>
            </a:r>
          </a:p>
          <a:p>
            <a:pPr lvl="1"/>
            <a:r>
              <a:rPr lang="en-US" sz="1400" dirty="0"/>
              <a:t>Complex equality: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{     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”Kind": 1,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”F1": {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</a:t>
            </a:r>
            <a:r>
              <a:rPr lang="en-US" sz="1400" dirty="0" err="1">
                <a:solidFill>
                  <a:srgbClr val="C00000"/>
                </a:solidFill>
              </a:rPr>
              <a:t>Att</a:t>
            </a:r>
            <a:r>
              <a:rPr lang="en-US" sz="14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"Value": "Indiana Jones"	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}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”F2":{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”Kind": 3,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</a:t>
            </a:r>
            <a:r>
              <a:rPr lang="en-US" sz="1400" dirty="0" err="1">
                <a:solidFill>
                  <a:srgbClr val="C00000"/>
                </a:solidFill>
              </a:rPr>
              <a:t>Att</a:t>
            </a:r>
            <a:r>
              <a:rPr lang="en-US" sz="1400" dirty="0">
                <a:solidFill>
                  <a:srgbClr val="C00000"/>
                </a:solidFill>
              </a:rPr>
              <a:t>": "release",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”Value": ”2009"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	 }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0971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07885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expression is a binary expression:</a:t>
            </a:r>
          </a:p>
          <a:p>
            <a:pPr lvl="2"/>
            <a:r>
              <a:rPr lang="en-US" dirty="0"/>
              <a:t>	- The left side of the expression: </a:t>
            </a:r>
            <a:r>
              <a:rPr lang="en-US" dirty="0" err="1"/>
              <a:t>p.Title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	- The right side of the expression is a constant expression: “</a:t>
            </a:r>
            <a:r>
              <a:rPr lang="en-US" dirty="0">
                <a:solidFill>
                  <a:srgbClr val="00B050"/>
                </a:solidFill>
              </a:rPr>
              <a:t>Indiana Jones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70227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900716" cy="2800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&lt;Movie, 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isMatching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p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p.Title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left side of the expression consist of: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Expression parameter of type Movie: p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- Expression property: Title</a:t>
            </a: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9889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57200" y="1417639"/>
            <a:ext cx="7899722" cy="483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&lt;Movie, 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isMatching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p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p.Title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left side of the expression consist of: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Expression parameter of type Movie: p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- Expression property: Title</a:t>
            </a: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last part of the expression is the kind of the comparison: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equality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greaterThan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gretterThanOrEqual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and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or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etc.</a:t>
            </a:r>
          </a:p>
        </p:txBody>
      </p:sp>
    </p:spTree>
    <p:extLst>
      <p:ext uri="{BB962C8B-B14F-4D97-AF65-F5344CB8AC3E}">
        <p14:creationId xmlns:p14="http://schemas.microsoft.com/office/powerpoint/2010/main" val="332040627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42E-32F5-9840-972F-BBFFCA8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752E-2F08-A14B-9655-F547F4DE9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045328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The Controller in MVC</a:t>
            </a:r>
            <a:endParaRPr sz="40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1754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/>
              <a:t>A server needs to handle requests and return responses to clients</a:t>
            </a:r>
          </a:p>
          <a:p>
            <a:r>
              <a:rPr lang="en-US" sz="2200" dirty="0"/>
              <a:t>The response is a resource, which could be an HTML file, JavaScript Object Notation (JSON) , or any other valid content</a:t>
            </a:r>
          </a:p>
          <a:p>
            <a:r>
              <a:rPr lang="en-US" sz="2200" dirty="0"/>
              <a:t>This task is normally implemented in the controller part of the MVC model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40" y="1795128"/>
            <a:ext cx="3412059" cy="3753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controller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handle query-string values,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and pass these values to the model, which in turn might use these values to update the database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2828022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controller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handle query-string values,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and pass these values to the model, which in turn might use these values to update the database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Ideally the interaction between The M and the C should be separated from each other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2828022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58731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 is creational design pattern used to achieve separation of concerns of construction and use of objects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example application the controller is dependent on 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query the database, that is part of the model.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implement dependency injection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One way to implement it is to provide a parameter in the constructor of the controller for this dependency instead of instantiating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we did in previous implementations</a:t>
            </a:r>
          </a:p>
          <a:p>
            <a:pPr marL="0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69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endParaRPr sz="4000" b="0" dirty="0"/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8229600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 is creational design pattern used to achieve separation of concerns of construction and use of objects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example application the controller is dependent on 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query the database, that is part of the model.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to implement dependency injection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One way to implement it is to provide a parameter in the constructor of the controller for this dependency instead of instantiating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we did in previous implementations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requires the existence of a service and an injector in the application</a:t>
            </a:r>
          </a:p>
          <a:p>
            <a:pPr marL="0" indent="0" defTabSz="329184">
              <a:lnSpc>
                <a:spcPts val="3400"/>
              </a:lnSpc>
              <a:spcBef>
                <a:spcPts val="0"/>
              </a:spcBef>
              <a:buNone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252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3058</Words>
  <Application>Microsoft Macintosh PowerPoint</Application>
  <PresentationFormat>On-screen Show (4:3)</PresentationFormat>
  <Paragraphs>347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Helvetica</vt:lpstr>
      <vt:lpstr>Office Theme</vt:lpstr>
      <vt:lpstr>PowerPoint Presentation</vt:lpstr>
      <vt:lpstr>Overview</vt:lpstr>
      <vt:lpstr>Distributed Application</vt:lpstr>
      <vt:lpstr>Distributed Application</vt:lpstr>
      <vt:lpstr>The Controller in MVC</vt:lpstr>
      <vt:lpstr>The Controller in MVC</vt:lpstr>
      <vt:lpstr>The Controller in MVC</vt:lpstr>
      <vt:lpstr>Dependency Injection</vt:lpstr>
      <vt:lpstr>Dependency Injection</vt:lpstr>
      <vt:lpstr>Dependency Injection</vt:lpstr>
      <vt:lpstr>Dependency Injection</vt:lpstr>
      <vt:lpstr>Example of an HTTP API and MVC</vt:lpstr>
      <vt:lpstr>HTTP API</vt:lpstr>
      <vt:lpstr>HTTP API.</vt:lpstr>
      <vt:lpstr>HTTP API..</vt:lpstr>
      <vt:lpstr>HTTP API...</vt:lpstr>
      <vt:lpstr>HTTP API….</vt:lpstr>
      <vt:lpstr>HTTP API…..</vt:lpstr>
      <vt:lpstr>REST: Representational State Transfer</vt:lpstr>
      <vt:lpstr>REST: Representational State Transfer.</vt:lpstr>
      <vt:lpstr>REST: Representational State Transfer.</vt:lpstr>
      <vt:lpstr>REST: Representational State Transfer.</vt:lpstr>
      <vt:lpstr>REST: Representational State Transfer.</vt:lpstr>
      <vt:lpstr>Example</vt:lpstr>
      <vt:lpstr>Messages in REST API</vt:lpstr>
      <vt:lpstr>Messages in REST API…</vt:lpstr>
      <vt:lpstr>REST evolution</vt:lpstr>
      <vt:lpstr>REST evolution.</vt:lpstr>
      <vt:lpstr>REST evolution..</vt:lpstr>
      <vt:lpstr>REST evolution...</vt:lpstr>
      <vt:lpstr>Pagination</vt:lpstr>
      <vt:lpstr>Pagination.</vt:lpstr>
      <vt:lpstr>Pagination..</vt:lpstr>
      <vt:lpstr>Pagination..</vt:lpstr>
      <vt:lpstr>Pagination...</vt:lpstr>
      <vt:lpstr>Example</vt:lpstr>
      <vt:lpstr>Filtering</vt:lpstr>
      <vt:lpstr>Filtering.</vt:lpstr>
      <vt:lpstr>Filtering..</vt:lpstr>
      <vt:lpstr>Filtering…</vt:lpstr>
      <vt:lpstr>Filtering….</vt:lpstr>
      <vt:lpstr>Filtering....</vt:lpstr>
      <vt:lpstr>Filtering.....</vt:lpstr>
      <vt:lpstr>Filtering......</vt:lpstr>
      <vt:lpstr>Filtering......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389</cp:revision>
  <dcterms:modified xsi:type="dcterms:W3CDTF">2019-12-11T10:17:27Z</dcterms:modified>
</cp:coreProperties>
</file>