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10"/>
  </p:normalViewPr>
  <p:slideViewPr>
    <p:cSldViewPr snapToGrid="0" snapToObjects="1">
      <p:cViewPr varScale="1">
        <p:scale>
          <a:sx n="73" d="100"/>
          <a:sy n="73" d="100"/>
        </p:scale>
        <p:origin x="51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2413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1302901"/>
            <a:ext cx="7477601" cy="2874645"/>
          </a:xfrm>
          <a:prstGeom prst="rect">
            <a:avLst/>
          </a:prstGeom>
          <a:noFill/>
          <a:ln/>
        </p:spPr>
        <p:txBody>
          <a:bodyPr wrap="square" rtlCol="0" anchor="t"/>
          <a:lstStyle/>
          <a:p>
            <a:pPr marL="0" indent="0">
              <a:lnSpc>
                <a:spcPts val="7545"/>
              </a:lnSpc>
              <a:buNone/>
            </a:pPr>
            <a:r>
              <a:rPr lang="en-US" sz="6036" b="1" dirty="0">
                <a:solidFill>
                  <a:srgbClr val="FFFFFF"/>
                </a:solidFill>
                <a:latin typeface="Nunito" pitchFamily="34" charset="0"/>
                <a:ea typeface="Nunito" pitchFamily="34" charset="-122"/>
                <a:cs typeface="Nunito" pitchFamily="34" charset="-120"/>
              </a:rPr>
              <a:t>İstanbul'daki Airbnb Konaklama Trendlerinin Analizi</a:t>
            </a:r>
            <a:endParaRPr lang="en-US" sz="6036" dirty="0"/>
          </a:p>
        </p:txBody>
      </p:sp>
      <p:sp>
        <p:nvSpPr>
          <p:cNvPr id="6" name="Text 2"/>
          <p:cNvSpPr/>
          <p:nvPr/>
        </p:nvSpPr>
        <p:spPr>
          <a:xfrm>
            <a:off x="833199" y="4510802"/>
            <a:ext cx="7477601" cy="1777008"/>
          </a:xfrm>
          <a:prstGeom prst="rect">
            <a:avLst/>
          </a:prstGeom>
          <a:noFill/>
          <a:ln/>
        </p:spPr>
        <p:txBody>
          <a:bodyPr wrap="square" rtlCol="0" anchor="t"/>
          <a:lstStyle/>
          <a:p>
            <a:pPr marL="0" indent="0">
              <a:lnSpc>
                <a:spcPts val="2799"/>
              </a:lnSpc>
              <a:buNone/>
            </a:pPr>
            <a:r>
              <a:rPr lang="en-US" sz="1750" dirty="0">
                <a:solidFill>
                  <a:srgbClr val="FFFFFF"/>
                </a:solidFill>
                <a:latin typeface="+mj-lt"/>
                <a:ea typeface="PT Sans" pitchFamily="34" charset="-122"/>
                <a:cs typeface="PT Sans" pitchFamily="34" charset="-120"/>
              </a:rPr>
              <a:t>Bu proje, İstanbul'daki Airbnb ilanlarının detaylı bir şekilde analiz edilmesini ve çeşitli grafikler </a:t>
            </a:r>
            <a:r>
              <a:rPr lang="en-US" sz="1750" dirty="0" err="1">
                <a:solidFill>
                  <a:srgbClr val="FFFFFF"/>
                </a:solidFill>
                <a:latin typeface="+mj-lt"/>
                <a:ea typeface="PT Sans" pitchFamily="34" charset="-122"/>
                <a:cs typeface="PT Sans" pitchFamily="34" charset="-120"/>
              </a:rPr>
              <a:t>ve</a:t>
            </a:r>
            <a:r>
              <a:rPr lang="en-US" sz="1750" dirty="0">
                <a:solidFill>
                  <a:srgbClr val="FFFFFF"/>
                </a:solidFill>
                <a:latin typeface="+mj-lt"/>
                <a:ea typeface="PT Sans" pitchFamily="34" charset="-122"/>
                <a:cs typeface="PT Sans" pitchFamily="34" charset="-120"/>
              </a:rPr>
              <a:t> </a:t>
            </a:r>
            <a:r>
              <a:rPr lang="en-US" sz="1750" dirty="0" smtClean="0">
                <a:solidFill>
                  <a:srgbClr val="FFFFFF"/>
                </a:solidFill>
                <a:latin typeface="+mj-lt"/>
                <a:ea typeface="PT Sans" pitchFamily="34" charset="-122"/>
                <a:cs typeface="PT Sans" pitchFamily="34" charset="-120"/>
              </a:rPr>
              <a:t>a</a:t>
            </a:r>
            <a:r>
              <a:rPr lang="tr-TR" sz="1750" dirty="0" smtClean="0">
                <a:solidFill>
                  <a:srgbClr val="FFFFFF"/>
                </a:solidFill>
                <a:latin typeface="+mj-lt"/>
                <a:ea typeface="PT Sans" pitchFamily="34" charset="-122"/>
                <a:cs typeface="PT Sans" pitchFamily="34" charset="-120"/>
              </a:rPr>
              <a:t>ğ</a:t>
            </a:r>
            <a:r>
              <a:rPr lang="en-US" sz="1750" dirty="0" smtClean="0">
                <a:solidFill>
                  <a:srgbClr val="FFFFFF"/>
                </a:solidFill>
                <a:latin typeface="+mj-lt"/>
                <a:ea typeface="PT Sans" pitchFamily="34" charset="-122"/>
                <a:cs typeface="PT Sans" pitchFamily="34" charset="-120"/>
              </a:rPr>
              <a:t> </a:t>
            </a:r>
            <a:r>
              <a:rPr lang="en-US" sz="1750" dirty="0">
                <a:solidFill>
                  <a:srgbClr val="FFFFFF"/>
                </a:solidFill>
                <a:latin typeface="+mj-lt"/>
                <a:ea typeface="PT Sans" pitchFamily="34" charset="-122"/>
                <a:cs typeface="PT Sans" pitchFamily="34" charset="-120"/>
              </a:rPr>
              <a:t>görselleştirmeleri aracılığıyla bu verilerin anlamlandırılmasını amaçlamaktadır. Analiz, kullanıcıların daha bilinçli kararlar almasına yardımcı olmayı hedeflerken, aynı zamanda Airbnb ev sahipleri için de fiyatlandırma ve müşteri memnuniyeti konularında içgörüler sunmaktadır.</a:t>
            </a:r>
            <a:endParaRPr lang="en-US" sz="1750" dirty="0">
              <a:latin typeface="+mj-lt"/>
            </a:endParaRPr>
          </a:p>
        </p:txBody>
      </p:sp>
      <p:sp>
        <p:nvSpPr>
          <p:cNvPr id="8" name="Text 4"/>
          <p:cNvSpPr/>
          <p:nvPr/>
        </p:nvSpPr>
        <p:spPr>
          <a:xfrm>
            <a:off x="928926" y="6658928"/>
            <a:ext cx="163949" cy="146328"/>
          </a:xfrm>
          <a:prstGeom prst="rect">
            <a:avLst/>
          </a:prstGeom>
          <a:noFill/>
          <a:ln/>
        </p:spPr>
        <p:txBody>
          <a:bodyPr wrap="none" rtlCol="0" anchor="t"/>
          <a:lstStyle/>
          <a:p>
            <a:pPr marL="0" indent="0" algn="ctr">
              <a:lnSpc>
                <a:spcPts val="1152"/>
              </a:lnSpc>
              <a:buNone/>
            </a:pPr>
            <a:endParaRPr lang="en-US" sz="1152" dirty="0"/>
          </a:p>
        </p:txBody>
      </p:sp>
      <p:sp>
        <p:nvSpPr>
          <p:cNvPr id="9" name="Text 5"/>
          <p:cNvSpPr/>
          <p:nvPr/>
        </p:nvSpPr>
        <p:spPr>
          <a:xfrm>
            <a:off x="1299686" y="6537722"/>
            <a:ext cx="1969175" cy="388858"/>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73573" y="132159"/>
            <a:ext cx="14630400" cy="8229600"/>
          </a:xfrm>
          <a:prstGeom prst="rect">
            <a:avLst/>
          </a:prstGeom>
          <a:solidFill>
            <a:srgbClr val="00002E">
              <a:alpha val="75000"/>
            </a:srgbClr>
          </a:solidFill>
          <a:ln/>
        </p:spPr>
      </p:sp>
      <p:sp>
        <p:nvSpPr>
          <p:cNvPr id="4" name="Text 1"/>
          <p:cNvSpPr/>
          <p:nvPr/>
        </p:nvSpPr>
        <p:spPr>
          <a:xfrm>
            <a:off x="2348389" y="1850231"/>
            <a:ext cx="6074212" cy="694373"/>
          </a:xfrm>
          <a:prstGeom prst="rect">
            <a:avLst/>
          </a:prstGeom>
          <a:noFill/>
          <a:ln/>
        </p:spPr>
        <p:txBody>
          <a:bodyPr wrap="none" rtlCol="0" anchor="t"/>
          <a:lstStyle/>
          <a:p>
            <a:pPr marL="0" indent="0">
              <a:lnSpc>
                <a:spcPts val="5468"/>
              </a:lnSpc>
              <a:buNone/>
            </a:pPr>
            <a:r>
              <a:rPr lang="en-US" sz="4374" b="1" dirty="0">
                <a:solidFill>
                  <a:srgbClr val="FFFFFF"/>
                </a:solidFill>
                <a:latin typeface="+mj-lt"/>
                <a:ea typeface="Nunito" pitchFamily="34" charset="-122"/>
                <a:cs typeface="Nunito" pitchFamily="34" charset="-120"/>
              </a:rPr>
              <a:t>Proje Amacı ve Kapsamı</a:t>
            </a:r>
            <a:endParaRPr lang="en-US" sz="4374" dirty="0">
              <a:latin typeface="+mj-lt"/>
            </a:endParaRPr>
          </a:p>
        </p:txBody>
      </p:sp>
      <p:pic>
        <p:nvPicPr>
          <p:cNvPr id="5" name="Image 1" descr="preencoded.png"/>
          <p:cNvPicPr>
            <a:picLocks noChangeAspect="1"/>
          </p:cNvPicPr>
          <p:nvPr/>
        </p:nvPicPr>
        <p:blipFill>
          <a:blip r:embed="rId4"/>
          <a:stretch>
            <a:fillRect/>
          </a:stretch>
        </p:blipFill>
        <p:spPr>
          <a:xfrm>
            <a:off x="2348389" y="2988945"/>
            <a:ext cx="555427" cy="555427"/>
          </a:xfrm>
          <a:prstGeom prst="rect">
            <a:avLst/>
          </a:prstGeom>
        </p:spPr>
      </p:pic>
      <p:sp>
        <p:nvSpPr>
          <p:cNvPr id="6" name="Text 2"/>
          <p:cNvSpPr/>
          <p:nvPr/>
        </p:nvSpPr>
        <p:spPr>
          <a:xfrm>
            <a:off x="2348389" y="3766542"/>
            <a:ext cx="2777490" cy="347186"/>
          </a:xfrm>
          <a:prstGeom prst="rect">
            <a:avLst/>
          </a:prstGeom>
          <a:noFill/>
          <a:ln/>
        </p:spPr>
        <p:txBody>
          <a:bodyPr wrap="none" rtlCol="0" anchor="t"/>
          <a:lstStyle/>
          <a:p>
            <a:pPr marL="0" indent="0" algn="l">
              <a:lnSpc>
                <a:spcPts val="2734"/>
              </a:lnSpc>
              <a:buNone/>
            </a:pPr>
            <a:r>
              <a:rPr lang="en-US" sz="2187" b="1" dirty="0">
                <a:solidFill>
                  <a:srgbClr val="F2B42D"/>
                </a:solidFill>
                <a:latin typeface="+mj-lt"/>
                <a:ea typeface="Nunito" pitchFamily="34" charset="-122"/>
                <a:cs typeface="Nunito" pitchFamily="34" charset="-120"/>
              </a:rPr>
              <a:t>Proje Amacı</a:t>
            </a:r>
            <a:endParaRPr lang="en-US" sz="2187" dirty="0">
              <a:latin typeface="+mj-lt"/>
            </a:endParaRPr>
          </a:p>
        </p:txBody>
      </p:sp>
      <p:sp>
        <p:nvSpPr>
          <p:cNvPr id="7" name="Text 3"/>
          <p:cNvSpPr/>
          <p:nvPr/>
        </p:nvSpPr>
        <p:spPr>
          <a:xfrm>
            <a:off x="2348389" y="4246959"/>
            <a:ext cx="4800124" cy="1777008"/>
          </a:xfrm>
          <a:prstGeom prst="rect">
            <a:avLst/>
          </a:prstGeom>
          <a:noFill/>
          <a:ln/>
        </p:spPr>
        <p:txBody>
          <a:bodyPr wrap="square" rtlCol="0" anchor="t"/>
          <a:lstStyle/>
          <a:p>
            <a:pPr marL="0" indent="0" algn="l">
              <a:lnSpc>
                <a:spcPts val="2799"/>
              </a:lnSpc>
              <a:buNone/>
            </a:pPr>
            <a:r>
              <a:rPr lang="en-US" sz="1750" dirty="0">
                <a:solidFill>
                  <a:srgbClr val="FFFFFF"/>
                </a:solidFill>
                <a:latin typeface="+mj-lt"/>
                <a:ea typeface="PT Sans" pitchFamily="34" charset="-122"/>
                <a:cs typeface="PT Sans" pitchFamily="34" charset="-120"/>
              </a:rPr>
              <a:t>Bu proje, </a:t>
            </a:r>
            <a:r>
              <a:rPr lang="tr-TR" sz="1750" dirty="0" smtClean="0">
                <a:solidFill>
                  <a:srgbClr val="FFFFFF"/>
                </a:solidFill>
                <a:latin typeface="+mj-lt"/>
                <a:ea typeface="PT Sans" pitchFamily="34" charset="-122"/>
                <a:cs typeface="PT Sans" pitchFamily="34" charset="-120"/>
              </a:rPr>
              <a:t>İ</a:t>
            </a:r>
            <a:r>
              <a:rPr lang="en-US" sz="1750" dirty="0" err="1" smtClean="0">
                <a:solidFill>
                  <a:srgbClr val="FFFFFF"/>
                </a:solidFill>
                <a:latin typeface="+mj-lt"/>
                <a:ea typeface="PT Sans" pitchFamily="34" charset="-122"/>
                <a:cs typeface="PT Sans" pitchFamily="34" charset="-120"/>
              </a:rPr>
              <a:t>stanbul'daki</a:t>
            </a:r>
            <a:r>
              <a:rPr lang="en-US" sz="1750" dirty="0" smtClean="0">
                <a:solidFill>
                  <a:srgbClr val="FFFFFF"/>
                </a:solidFill>
                <a:latin typeface="+mj-lt"/>
                <a:ea typeface="PT Sans" pitchFamily="34" charset="-122"/>
                <a:cs typeface="PT Sans" pitchFamily="34" charset="-120"/>
              </a:rPr>
              <a:t> </a:t>
            </a:r>
            <a:r>
              <a:rPr lang="en-US" sz="1750" dirty="0">
                <a:solidFill>
                  <a:srgbClr val="FFFFFF"/>
                </a:solidFill>
                <a:latin typeface="+mj-lt"/>
                <a:ea typeface="PT Sans" pitchFamily="34" charset="-122"/>
                <a:cs typeface="PT Sans" pitchFamily="34" charset="-120"/>
              </a:rPr>
              <a:t>Airbnb konaklama trendlerini analiz etmeyi ve görselleştirmeyi amaçlamaktadır. Projenin temel hedefi, Airbnb kullanıcılarının tercihlerini ve davranışlarını anlamak ve bu bilgileri görsel olarak sunmaktır.</a:t>
            </a:r>
            <a:endParaRPr lang="en-US" sz="1750" dirty="0">
              <a:latin typeface="+mj-lt"/>
            </a:endParaRPr>
          </a:p>
        </p:txBody>
      </p:sp>
      <p:pic>
        <p:nvPicPr>
          <p:cNvPr id="8" name="Image 2" descr="preencoded.png"/>
          <p:cNvPicPr>
            <a:picLocks noChangeAspect="1"/>
          </p:cNvPicPr>
          <p:nvPr/>
        </p:nvPicPr>
        <p:blipFill>
          <a:blip r:embed="rId5"/>
          <a:stretch>
            <a:fillRect/>
          </a:stretch>
        </p:blipFill>
        <p:spPr>
          <a:xfrm>
            <a:off x="7481768" y="2988945"/>
            <a:ext cx="555427" cy="555427"/>
          </a:xfrm>
          <a:prstGeom prst="rect">
            <a:avLst/>
          </a:prstGeom>
        </p:spPr>
      </p:pic>
      <p:sp>
        <p:nvSpPr>
          <p:cNvPr id="9" name="Text 4"/>
          <p:cNvSpPr/>
          <p:nvPr/>
        </p:nvSpPr>
        <p:spPr>
          <a:xfrm>
            <a:off x="7481768" y="3766542"/>
            <a:ext cx="3752493" cy="347186"/>
          </a:xfrm>
          <a:prstGeom prst="rect">
            <a:avLst/>
          </a:prstGeom>
          <a:noFill/>
          <a:ln/>
        </p:spPr>
        <p:txBody>
          <a:bodyPr wrap="none" rtlCol="0" anchor="t"/>
          <a:lstStyle/>
          <a:p>
            <a:pPr marL="0" indent="0" algn="l">
              <a:lnSpc>
                <a:spcPts val="2734"/>
              </a:lnSpc>
              <a:buNone/>
            </a:pPr>
            <a:r>
              <a:rPr lang="en-US" sz="2187" b="1" dirty="0">
                <a:solidFill>
                  <a:srgbClr val="D7425E"/>
                </a:solidFill>
                <a:latin typeface="+mj-lt"/>
                <a:ea typeface="Nunito" pitchFamily="34" charset="-122"/>
                <a:cs typeface="Nunito" pitchFamily="34" charset="-120"/>
              </a:rPr>
              <a:t>Kullanılan Veri ve Teknolojiler</a:t>
            </a:r>
            <a:endParaRPr lang="en-US" sz="2187" dirty="0">
              <a:latin typeface="+mj-lt"/>
            </a:endParaRPr>
          </a:p>
        </p:txBody>
      </p:sp>
      <p:sp>
        <p:nvSpPr>
          <p:cNvPr id="10" name="Text 5"/>
          <p:cNvSpPr/>
          <p:nvPr/>
        </p:nvSpPr>
        <p:spPr>
          <a:xfrm>
            <a:off x="7481768" y="4246959"/>
            <a:ext cx="4800124" cy="2132409"/>
          </a:xfrm>
          <a:prstGeom prst="rect">
            <a:avLst/>
          </a:prstGeom>
          <a:noFill/>
          <a:ln/>
        </p:spPr>
        <p:txBody>
          <a:bodyPr wrap="square" rtlCol="0" anchor="t"/>
          <a:lstStyle/>
          <a:p>
            <a:pPr marL="0" indent="0" algn="l">
              <a:lnSpc>
                <a:spcPts val="2799"/>
              </a:lnSpc>
              <a:buNone/>
            </a:pPr>
            <a:r>
              <a:rPr lang="en-US" sz="1750" dirty="0">
                <a:solidFill>
                  <a:srgbClr val="FFFFFF"/>
                </a:solidFill>
                <a:latin typeface="+mj-lt"/>
                <a:ea typeface="PT Sans" pitchFamily="34" charset="-122"/>
                <a:cs typeface="PT Sans" pitchFamily="34" charset="-120"/>
              </a:rPr>
              <a:t>Proje kapsamında, Airbnb platformundan elde edilen veriler kullanılacaktır. Bu veriler, konaklama özellikleri, fiyatlar, kullanıcı yorumları ve diğer ilgili bilgileri içermektedir. Veri analizi ve görselleştirme için çeşitli veri işleme ve görselleştirme araçları kullanılacaktır.</a:t>
            </a:r>
            <a:endParaRPr lang="en-US" sz="175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348389" y="981075"/>
            <a:ext cx="5671542" cy="694373"/>
          </a:xfrm>
          <a:prstGeom prst="rect">
            <a:avLst/>
          </a:prstGeom>
          <a:noFill/>
          <a:ln/>
        </p:spPr>
        <p:txBody>
          <a:bodyPr wrap="none" rtlCol="0" anchor="t"/>
          <a:lstStyle/>
          <a:p>
            <a:pPr marL="0" indent="0">
              <a:lnSpc>
                <a:spcPts val="5468"/>
              </a:lnSpc>
              <a:buNone/>
            </a:pPr>
            <a:r>
              <a:rPr lang="en-US" sz="4374" b="1" dirty="0">
                <a:solidFill>
                  <a:srgbClr val="FFFFFF"/>
                </a:solidFill>
                <a:latin typeface="+mj-lt"/>
                <a:ea typeface="Nunito" pitchFamily="34" charset="-122"/>
                <a:cs typeface="Nunito" pitchFamily="34" charset="-120"/>
              </a:rPr>
              <a:t>Veri Görselleştirmeleri</a:t>
            </a:r>
            <a:endParaRPr lang="en-US" sz="4374" dirty="0">
              <a:latin typeface="+mj-lt"/>
            </a:endParaRPr>
          </a:p>
        </p:txBody>
      </p:sp>
      <p:sp>
        <p:nvSpPr>
          <p:cNvPr id="5" name="Text 2"/>
          <p:cNvSpPr/>
          <p:nvPr/>
        </p:nvSpPr>
        <p:spPr>
          <a:xfrm>
            <a:off x="2348389" y="2230874"/>
            <a:ext cx="2949416" cy="694373"/>
          </a:xfrm>
          <a:prstGeom prst="rect">
            <a:avLst/>
          </a:prstGeom>
          <a:noFill/>
          <a:ln/>
        </p:spPr>
        <p:txBody>
          <a:bodyPr wrap="square" rtlCol="0" anchor="t"/>
          <a:lstStyle/>
          <a:p>
            <a:pPr marL="0" indent="0">
              <a:lnSpc>
                <a:spcPts val="2734"/>
              </a:lnSpc>
              <a:buNone/>
            </a:pPr>
            <a:r>
              <a:rPr lang="en-US" sz="2187" b="1" dirty="0">
                <a:solidFill>
                  <a:srgbClr val="FFFFFF"/>
                </a:solidFill>
                <a:latin typeface="+mj-lt"/>
                <a:ea typeface="Nunito" pitchFamily="34" charset="-122"/>
                <a:cs typeface="Nunito" pitchFamily="34" charset="-120"/>
              </a:rPr>
              <a:t>Oda Tipine Göre Dağılım</a:t>
            </a:r>
            <a:endParaRPr lang="en-US" sz="2187" dirty="0">
              <a:latin typeface="+mj-lt"/>
            </a:endParaRPr>
          </a:p>
        </p:txBody>
      </p:sp>
      <p:sp>
        <p:nvSpPr>
          <p:cNvPr id="6" name="Text 3"/>
          <p:cNvSpPr/>
          <p:nvPr/>
        </p:nvSpPr>
        <p:spPr>
          <a:xfrm>
            <a:off x="2348389" y="3147417"/>
            <a:ext cx="2949416" cy="2843213"/>
          </a:xfrm>
          <a:prstGeom prst="rect">
            <a:avLst/>
          </a:prstGeom>
          <a:noFill/>
          <a:ln/>
        </p:spPr>
        <p:txBody>
          <a:bodyPr wrap="square" rtlCol="0" anchor="t"/>
          <a:lstStyle/>
          <a:p>
            <a:pPr marL="0" indent="0">
              <a:lnSpc>
                <a:spcPts val="2799"/>
              </a:lnSpc>
              <a:buNone/>
            </a:pPr>
            <a:r>
              <a:rPr lang="en-US" sz="1750" dirty="0">
                <a:solidFill>
                  <a:srgbClr val="FFFFFF"/>
                </a:solidFill>
                <a:latin typeface="+mj-lt"/>
                <a:ea typeface="PT Sans" pitchFamily="34" charset="-122"/>
                <a:cs typeface="PT Sans" pitchFamily="34" charset="-120"/>
              </a:rPr>
              <a:t>Bu görselleştirme, İstanbul'daki Airbnb konaklama seçeneklerinin oda tipine göre dağılımını göstermektedir. Farklı oda tipleri arasındaki oranlar ve tercihler hakkında önemli bilgiler sunmaktadır.</a:t>
            </a:r>
            <a:endParaRPr lang="en-US" sz="1750" dirty="0">
              <a:latin typeface="+mj-lt"/>
            </a:endParaRPr>
          </a:p>
        </p:txBody>
      </p:sp>
      <p:sp>
        <p:nvSpPr>
          <p:cNvPr id="7" name="Text 4"/>
          <p:cNvSpPr/>
          <p:nvPr/>
        </p:nvSpPr>
        <p:spPr>
          <a:xfrm>
            <a:off x="5847398" y="2230874"/>
            <a:ext cx="2949416" cy="1041559"/>
          </a:xfrm>
          <a:prstGeom prst="rect">
            <a:avLst/>
          </a:prstGeom>
          <a:noFill/>
          <a:ln/>
        </p:spPr>
        <p:txBody>
          <a:bodyPr wrap="square" rtlCol="0" anchor="t"/>
          <a:lstStyle/>
          <a:p>
            <a:pPr marL="0" indent="0">
              <a:lnSpc>
                <a:spcPts val="2734"/>
              </a:lnSpc>
              <a:buNone/>
            </a:pPr>
            <a:r>
              <a:rPr lang="en-US" sz="2187" b="1" dirty="0">
                <a:solidFill>
                  <a:srgbClr val="FFFFFF"/>
                </a:solidFill>
                <a:latin typeface="+mj-lt"/>
                <a:ea typeface="Nunito" pitchFamily="34" charset="-122"/>
                <a:cs typeface="Nunito" pitchFamily="34" charset="-120"/>
              </a:rPr>
              <a:t>Ev Sahibinin İnceleme Puanı ve Minimum Gece Sayısı İlişkisi</a:t>
            </a:r>
            <a:endParaRPr lang="en-US" sz="2187" dirty="0">
              <a:latin typeface="+mj-lt"/>
            </a:endParaRPr>
          </a:p>
        </p:txBody>
      </p:sp>
      <p:sp>
        <p:nvSpPr>
          <p:cNvPr id="8" name="Text 5"/>
          <p:cNvSpPr/>
          <p:nvPr/>
        </p:nvSpPr>
        <p:spPr>
          <a:xfrm>
            <a:off x="5847398" y="3494603"/>
            <a:ext cx="2949416" cy="3198614"/>
          </a:xfrm>
          <a:prstGeom prst="rect">
            <a:avLst/>
          </a:prstGeom>
          <a:noFill/>
          <a:ln/>
        </p:spPr>
        <p:txBody>
          <a:bodyPr wrap="square" rtlCol="0" anchor="t"/>
          <a:lstStyle/>
          <a:p>
            <a:pPr marL="0" indent="0">
              <a:lnSpc>
                <a:spcPts val="2799"/>
              </a:lnSpc>
              <a:buNone/>
            </a:pPr>
            <a:r>
              <a:rPr lang="en-US" sz="1750" dirty="0">
                <a:solidFill>
                  <a:srgbClr val="FFFFFF"/>
                </a:solidFill>
                <a:latin typeface="+mj-lt"/>
                <a:ea typeface="PT Sans" pitchFamily="34" charset="-122"/>
                <a:cs typeface="PT Sans" pitchFamily="34" charset="-120"/>
              </a:rPr>
              <a:t>Bu görselleştirme, ev sahiplerinin aldıkları inceleme puanları ile konukların minimum konaklama süresi arasındaki ilişkiyi ortaya koymaktadır. Bu bilgiler, konukların beklentileri ve memnuniyeti hakkında önemli ipuçları sağlar.</a:t>
            </a:r>
            <a:endParaRPr lang="en-US" sz="1750" dirty="0">
              <a:latin typeface="+mj-lt"/>
            </a:endParaRPr>
          </a:p>
        </p:txBody>
      </p:sp>
      <p:sp>
        <p:nvSpPr>
          <p:cNvPr id="9" name="Text 6"/>
          <p:cNvSpPr/>
          <p:nvPr/>
        </p:nvSpPr>
        <p:spPr>
          <a:xfrm>
            <a:off x="9346406" y="2230874"/>
            <a:ext cx="2949416" cy="1041559"/>
          </a:xfrm>
          <a:prstGeom prst="rect">
            <a:avLst/>
          </a:prstGeom>
          <a:noFill/>
          <a:ln/>
        </p:spPr>
        <p:txBody>
          <a:bodyPr wrap="square" rtlCol="0" anchor="t"/>
          <a:lstStyle/>
          <a:p>
            <a:pPr marL="0" indent="0">
              <a:lnSpc>
                <a:spcPts val="2734"/>
              </a:lnSpc>
              <a:buNone/>
            </a:pPr>
            <a:r>
              <a:rPr lang="en-US" sz="2187" b="1" dirty="0">
                <a:solidFill>
                  <a:srgbClr val="FFFFFF"/>
                </a:solidFill>
                <a:latin typeface="+mj-lt"/>
                <a:ea typeface="Nunito" pitchFamily="34" charset="-122"/>
                <a:cs typeface="Nunito" pitchFamily="34" charset="-120"/>
              </a:rPr>
              <a:t>Konuma Göre Ortalama Fiyat ve Minimum Gece Sayısı</a:t>
            </a:r>
            <a:endParaRPr lang="en-US" sz="2187" dirty="0">
              <a:latin typeface="+mj-lt"/>
            </a:endParaRPr>
          </a:p>
        </p:txBody>
      </p:sp>
      <p:sp>
        <p:nvSpPr>
          <p:cNvPr id="10" name="Text 7"/>
          <p:cNvSpPr/>
          <p:nvPr/>
        </p:nvSpPr>
        <p:spPr>
          <a:xfrm>
            <a:off x="9346406" y="3494603"/>
            <a:ext cx="2949416" cy="3554016"/>
          </a:xfrm>
          <a:prstGeom prst="rect">
            <a:avLst/>
          </a:prstGeom>
          <a:noFill/>
          <a:ln/>
        </p:spPr>
        <p:txBody>
          <a:bodyPr wrap="square" rtlCol="0" anchor="t"/>
          <a:lstStyle/>
          <a:p>
            <a:pPr marL="0" indent="0">
              <a:lnSpc>
                <a:spcPts val="2799"/>
              </a:lnSpc>
              <a:buNone/>
            </a:pPr>
            <a:r>
              <a:rPr lang="en-US" sz="1750" dirty="0">
                <a:solidFill>
                  <a:srgbClr val="FFFFFF"/>
                </a:solidFill>
                <a:latin typeface="+mj-lt"/>
                <a:ea typeface="PT Sans" pitchFamily="34" charset="-122"/>
                <a:cs typeface="PT Sans" pitchFamily="34" charset="-120"/>
              </a:rPr>
              <a:t>Bu görselleştirme, İstanbul'daki farklı bölgelerdeki Airbnb konaklama seçeneklerinin ortalama fiyatları ve minimum konaklama sürelerini göstermektedir. Böylece konuklar, bütçelerine ve tercihlerine en uygun seçenekleri belirleyebilir.</a:t>
            </a:r>
            <a:endParaRPr lang="en-US" sz="1750"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0002E">
              <a:alpha val="80000"/>
            </a:srgbClr>
          </a:solidFill>
          <a:ln/>
        </p:spPr>
      </p:sp>
      <p:sp>
        <p:nvSpPr>
          <p:cNvPr id="6" name="Text 2"/>
          <p:cNvSpPr/>
          <p:nvPr/>
        </p:nvSpPr>
        <p:spPr>
          <a:xfrm>
            <a:off x="2348389" y="1702356"/>
            <a:ext cx="9933503" cy="1388745"/>
          </a:xfrm>
          <a:prstGeom prst="rect">
            <a:avLst/>
          </a:prstGeom>
          <a:noFill/>
          <a:ln/>
        </p:spPr>
        <p:txBody>
          <a:bodyPr wrap="squar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Kullanıcı Arayüzü ve İnteraktif Web Uygulaması</a:t>
            </a:r>
            <a:endParaRPr lang="en-US" sz="4374" dirty="0"/>
          </a:p>
        </p:txBody>
      </p:sp>
      <p:sp>
        <p:nvSpPr>
          <p:cNvPr id="7" name="Shape 3"/>
          <p:cNvSpPr/>
          <p:nvPr/>
        </p:nvSpPr>
        <p:spPr>
          <a:xfrm>
            <a:off x="2348389" y="3424357"/>
            <a:ext cx="4855726" cy="3102888"/>
          </a:xfrm>
          <a:prstGeom prst="roundRect">
            <a:avLst>
              <a:gd name="adj" fmla="val 12890"/>
            </a:avLst>
          </a:prstGeom>
          <a:solidFill>
            <a:srgbClr val="00002E"/>
          </a:solidFill>
          <a:ln w="22860">
            <a:solidFill>
              <a:srgbClr val="FFFFFF"/>
            </a:solidFill>
            <a:prstDash val="solid"/>
          </a:ln>
        </p:spPr>
      </p:sp>
      <p:sp>
        <p:nvSpPr>
          <p:cNvPr id="8" name="Text 4"/>
          <p:cNvSpPr/>
          <p:nvPr/>
        </p:nvSpPr>
        <p:spPr>
          <a:xfrm>
            <a:off x="2593419" y="3669387"/>
            <a:ext cx="4142065" cy="347186"/>
          </a:xfrm>
          <a:prstGeom prst="rect">
            <a:avLst/>
          </a:prstGeom>
          <a:noFill/>
          <a:ln/>
        </p:spPr>
        <p:txBody>
          <a:bodyPr wrap="none" rtlCol="0" anchor="t"/>
          <a:lstStyle/>
          <a:p>
            <a:pPr marL="0" indent="0">
              <a:lnSpc>
                <a:spcPts val="2734"/>
              </a:lnSpc>
              <a:buNone/>
            </a:pPr>
            <a:r>
              <a:rPr lang="en-US" sz="2187" b="1" dirty="0">
                <a:solidFill>
                  <a:srgbClr val="F2B42D"/>
                </a:solidFill>
                <a:latin typeface="Nunito" pitchFamily="34" charset="0"/>
                <a:ea typeface="Nunito" pitchFamily="34" charset="-122"/>
                <a:cs typeface="Nunito" pitchFamily="34" charset="-120"/>
              </a:rPr>
              <a:t>Streamlit Kullanımı ve Özellikleri</a:t>
            </a:r>
            <a:endParaRPr lang="en-US" sz="2187" dirty="0"/>
          </a:p>
        </p:txBody>
      </p:sp>
      <p:sp>
        <p:nvSpPr>
          <p:cNvPr id="9" name="Text 5"/>
          <p:cNvSpPr/>
          <p:nvPr/>
        </p:nvSpPr>
        <p:spPr>
          <a:xfrm>
            <a:off x="2593419" y="4149804"/>
            <a:ext cx="4365665" cy="2132409"/>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Streamlit, kullanıcı arayüzü ve interaktif web uygulaması geliştirmek için kullanılan güçlü bir Python kütüphanesidir. Streamlit, veri görselleştirme, kontrol panelleri ve diğer etkileşimli özellikler oluşturmak için gereken kodlamayı önemli ölçüde azaltır.</a:t>
            </a:r>
            <a:endParaRPr lang="en-US" sz="1750" dirty="0"/>
          </a:p>
        </p:txBody>
      </p:sp>
      <p:sp>
        <p:nvSpPr>
          <p:cNvPr id="10" name="Shape 6"/>
          <p:cNvSpPr/>
          <p:nvPr/>
        </p:nvSpPr>
        <p:spPr>
          <a:xfrm>
            <a:off x="7426285" y="3424357"/>
            <a:ext cx="4855726" cy="3102888"/>
          </a:xfrm>
          <a:prstGeom prst="roundRect">
            <a:avLst>
              <a:gd name="adj" fmla="val 12890"/>
            </a:avLst>
          </a:prstGeom>
          <a:solidFill>
            <a:srgbClr val="00002E"/>
          </a:solidFill>
          <a:ln w="22860">
            <a:solidFill>
              <a:srgbClr val="FFFFFF"/>
            </a:solidFill>
            <a:prstDash val="solid"/>
          </a:ln>
        </p:spPr>
      </p:sp>
      <p:sp>
        <p:nvSpPr>
          <p:cNvPr id="11" name="Text 7"/>
          <p:cNvSpPr/>
          <p:nvPr/>
        </p:nvSpPr>
        <p:spPr>
          <a:xfrm>
            <a:off x="7671316" y="3669387"/>
            <a:ext cx="4365665" cy="694373"/>
          </a:xfrm>
          <a:prstGeom prst="rect">
            <a:avLst/>
          </a:prstGeom>
          <a:noFill/>
          <a:ln/>
        </p:spPr>
        <p:txBody>
          <a:bodyPr wrap="square" rtlCol="0" anchor="t"/>
          <a:lstStyle/>
          <a:p>
            <a:pPr marL="0" indent="0">
              <a:lnSpc>
                <a:spcPts val="2734"/>
              </a:lnSpc>
              <a:buNone/>
            </a:pPr>
            <a:r>
              <a:rPr lang="en-US" sz="2187" b="1" dirty="0">
                <a:solidFill>
                  <a:srgbClr val="D7425E"/>
                </a:solidFill>
                <a:latin typeface="Nunito" pitchFamily="34" charset="0"/>
                <a:ea typeface="Nunito" pitchFamily="34" charset="-122"/>
                <a:cs typeface="Nunito" pitchFamily="34" charset="-120"/>
              </a:rPr>
              <a:t>Veri Filtreleme ve Grafik Seçenekleri</a:t>
            </a:r>
            <a:endParaRPr lang="en-US" sz="2187" dirty="0"/>
          </a:p>
        </p:txBody>
      </p:sp>
      <p:sp>
        <p:nvSpPr>
          <p:cNvPr id="12" name="Text 8"/>
          <p:cNvSpPr/>
          <p:nvPr/>
        </p:nvSpPr>
        <p:spPr>
          <a:xfrm>
            <a:off x="7671316" y="4372834"/>
            <a:ext cx="4365665" cy="1777008"/>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Streamlit, kullanıcıların verileri filtrelemesine ve grafikler arasında geçiş yapmasına olanak tanır. Bu özellikler, kullanıcıların verilerini keşfetmesini ve önemli bilgileri hızlı bir şekilde bulmasını sağlar.</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348389" y="972264"/>
            <a:ext cx="555498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Teşekkürler ve Amaç</a:t>
            </a:r>
            <a:endParaRPr lang="en-US" sz="4374" dirty="0"/>
          </a:p>
        </p:txBody>
      </p:sp>
      <p:sp>
        <p:nvSpPr>
          <p:cNvPr id="5" name="Shape 2"/>
          <p:cNvSpPr/>
          <p:nvPr/>
        </p:nvSpPr>
        <p:spPr>
          <a:xfrm>
            <a:off x="2348389" y="2110978"/>
            <a:ext cx="4800124" cy="2966680"/>
          </a:xfrm>
          <a:prstGeom prst="roundRect">
            <a:avLst>
              <a:gd name="adj" fmla="val 13482"/>
            </a:avLst>
          </a:prstGeom>
          <a:noFill/>
          <a:ln w="22860">
            <a:solidFill>
              <a:srgbClr val="F2B42D"/>
            </a:solidFill>
            <a:prstDash val="solid"/>
          </a:ln>
        </p:spPr>
      </p:sp>
      <p:pic>
        <p:nvPicPr>
          <p:cNvPr id="6" name="Image 1" descr="preencoded.png"/>
          <p:cNvPicPr>
            <a:picLocks noChangeAspect="1"/>
          </p:cNvPicPr>
          <p:nvPr/>
        </p:nvPicPr>
        <p:blipFill>
          <a:blip r:embed="rId4"/>
          <a:stretch>
            <a:fillRect/>
          </a:stretch>
        </p:blipFill>
        <p:spPr>
          <a:xfrm>
            <a:off x="2371249" y="2133838"/>
            <a:ext cx="4754404" cy="2920960"/>
          </a:xfrm>
          <a:prstGeom prst="rect">
            <a:avLst/>
          </a:prstGeom>
        </p:spPr>
      </p:pic>
      <p:sp>
        <p:nvSpPr>
          <p:cNvPr id="7" name="Text 3"/>
          <p:cNvSpPr/>
          <p:nvPr/>
        </p:nvSpPr>
        <p:spPr>
          <a:xfrm>
            <a:off x="2348389" y="5355312"/>
            <a:ext cx="2777490" cy="347186"/>
          </a:xfrm>
          <a:prstGeom prst="rect">
            <a:avLst/>
          </a:prstGeom>
          <a:noFill/>
          <a:ln/>
        </p:spPr>
        <p:txBody>
          <a:bodyPr wrap="none" rtlCol="0" anchor="t"/>
          <a:lstStyle/>
          <a:p>
            <a:pPr marL="0" indent="0" algn="l">
              <a:lnSpc>
                <a:spcPts val="2734"/>
              </a:lnSpc>
              <a:buNone/>
            </a:pPr>
            <a:r>
              <a:rPr lang="en-US" sz="2187" b="1" dirty="0">
                <a:solidFill>
                  <a:srgbClr val="F2B42D"/>
                </a:solidFill>
                <a:latin typeface="+mj-lt"/>
                <a:ea typeface="Nunito" pitchFamily="34" charset="-122"/>
                <a:cs typeface="Nunito" pitchFamily="34" charset="-120"/>
              </a:rPr>
              <a:t>Teşekkür</a:t>
            </a:r>
            <a:endParaRPr lang="en-US" sz="2187" dirty="0">
              <a:latin typeface="+mj-lt"/>
            </a:endParaRPr>
          </a:p>
        </p:txBody>
      </p:sp>
      <p:sp>
        <p:nvSpPr>
          <p:cNvPr id="8" name="Text 4"/>
          <p:cNvSpPr/>
          <p:nvPr/>
        </p:nvSpPr>
        <p:spPr>
          <a:xfrm>
            <a:off x="2348389" y="5835729"/>
            <a:ext cx="4800124" cy="1421606"/>
          </a:xfrm>
          <a:prstGeom prst="rect">
            <a:avLst/>
          </a:prstGeom>
          <a:noFill/>
          <a:ln/>
        </p:spPr>
        <p:txBody>
          <a:bodyPr wrap="square" rtlCol="0" anchor="t"/>
          <a:lstStyle/>
          <a:p>
            <a:pPr marL="0" indent="0" algn="l">
              <a:lnSpc>
                <a:spcPts val="2799"/>
              </a:lnSpc>
              <a:buNone/>
            </a:pPr>
            <a:r>
              <a:rPr lang="en-US" sz="1750" dirty="0">
                <a:solidFill>
                  <a:srgbClr val="FFFFFF"/>
                </a:solidFill>
                <a:latin typeface="+mj-lt"/>
                <a:ea typeface="PT Sans" pitchFamily="34" charset="-122"/>
                <a:cs typeface="PT Sans" pitchFamily="34" charset="-120"/>
              </a:rPr>
              <a:t>Sunumumuzu izlediğiniz için teşekkür ederiz. Bu çalışma, İstanbul'daki Airbnb konaklama trendlerini anlamak ve görselleştirmek için gerçekleştirilmiştir.</a:t>
            </a:r>
            <a:endParaRPr lang="en-US" sz="1750" dirty="0">
              <a:latin typeface="+mj-lt"/>
            </a:endParaRPr>
          </a:p>
        </p:txBody>
      </p:sp>
      <p:sp>
        <p:nvSpPr>
          <p:cNvPr id="9" name="Shape 5"/>
          <p:cNvSpPr/>
          <p:nvPr/>
        </p:nvSpPr>
        <p:spPr>
          <a:xfrm>
            <a:off x="7481768" y="2110978"/>
            <a:ext cx="4800124" cy="2966680"/>
          </a:xfrm>
          <a:prstGeom prst="roundRect">
            <a:avLst>
              <a:gd name="adj" fmla="val 13482"/>
            </a:avLst>
          </a:prstGeom>
          <a:noFill/>
          <a:ln w="22860">
            <a:solidFill>
              <a:srgbClr val="D7425E"/>
            </a:solidFill>
            <a:prstDash val="solid"/>
          </a:ln>
        </p:spPr>
      </p:sp>
      <p:pic>
        <p:nvPicPr>
          <p:cNvPr id="10" name="Image 2" descr="preencoded.png"/>
          <p:cNvPicPr>
            <a:picLocks noChangeAspect="1"/>
          </p:cNvPicPr>
          <p:nvPr/>
        </p:nvPicPr>
        <p:blipFill>
          <a:blip r:embed="rId5"/>
          <a:stretch>
            <a:fillRect/>
          </a:stretch>
        </p:blipFill>
        <p:spPr>
          <a:xfrm>
            <a:off x="7504628" y="2133838"/>
            <a:ext cx="4754404" cy="2920960"/>
          </a:xfrm>
          <a:prstGeom prst="rect">
            <a:avLst/>
          </a:prstGeom>
        </p:spPr>
      </p:pic>
      <p:sp>
        <p:nvSpPr>
          <p:cNvPr id="11" name="Text 6"/>
          <p:cNvSpPr/>
          <p:nvPr/>
        </p:nvSpPr>
        <p:spPr>
          <a:xfrm>
            <a:off x="7481768" y="5355312"/>
            <a:ext cx="2777490" cy="347186"/>
          </a:xfrm>
          <a:prstGeom prst="rect">
            <a:avLst/>
          </a:prstGeom>
          <a:noFill/>
          <a:ln/>
        </p:spPr>
        <p:txBody>
          <a:bodyPr wrap="none" rtlCol="0" anchor="t"/>
          <a:lstStyle/>
          <a:p>
            <a:pPr marL="0" indent="0" algn="l">
              <a:lnSpc>
                <a:spcPts val="2734"/>
              </a:lnSpc>
              <a:buNone/>
            </a:pPr>
            <a:r>
              <a:rPr lang="en-US" sz="2187" b="1" dirty="0">
                <a:solidFill>
                  <a:srgbClr val="D7425E"/>
                </a:solidFill>
                <a:latin typeface="Nunito" pitchFamily="34" charset="0"/>
                <a:ea typeface="Nunito" pitchFamily="34" charset="-122"/>
                <a:cs typeface="Nunito" pitchFamily="34" charset="-120"/>
              </a:rPr>
              <a:t>Amaç</a:t>
            </a:r>
            <a:endParaRPr lang="en-US" sz="2187" dirty="0"/>
          </a:p>
        </p:txBody>
      </p:sp>
      <p:sp>
        <p:nvSpPr>
          <p:cNvPr id="12" name="Text 7"/>
          <p:cNvSpPr/>
          <p:nvPr/>
        </p:nvSpPr>
        <p:spPr>
          <a:xfrm>
            <a:off x="7481768" y="5835729"/>
            <a:ext cx="4800124" cy="1066205"/>
          </a:xfrm>
          <a:prstGeom prst="rect">
            <a:avLst/>
          </a:prstGeom>
          <a:noFill/>
          <a:ln/>
        </p:spPr>
        <p:txBody>
          <a:bodyPr wrap="square" rtlCol="0" anchor="t"/>
          <a:lstStyle/>
          <a:p>
            <a:pPr marL="0" indent="0" algn="l">
              <a:lnSpc>
                <a:spcPts val="2799"/>
              </a:lnSpc>
              <a:buNone/>
            </a:pPr>
            <a:r>
              <a:rPr lang="en-US" sz="1750" dirty="0">
                <a:solidFill>
                  <a:srgbClr val="FFFFFF"/>
                </a:solidFill>
                <a:latin typeface="+mj-lt"/>
                <a:ea typeface="PT Sans" pitchFamily="34" charset="-122"/>
                <a:cs typeface="PT Sans" pitchFamily="34" charset="-120"/>
              </a:rPr>
              <a:t>Amacımız, hem ev sahiplerinin hem de konukların ihtiyaçlarını daha iyi karşılayabilmek ve Airbnb ekosistemini daha verimli hale getirmektir.</a:t>
            </a:r>
            <a:endParaRPr lang="en-US" sz="1750" dirty="0">
              <a:latin typeface="+mj-l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368</Words>
  <Application>Microsoft Office PowerPoint</Application>
  <PresentationFormat>Özel</PresentationFormat>
  <Paragraphs>29</Paragraphs>
  <Slides>5</Slides>
  <Notes>5</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5</vt:i4>
      </vt:variant>
    </vt:vector>
  </HeadingPairs>
  <TitlesOfParts>
    <vt:vector size="11" baseType="lpstr">
      <vt:lpstr>Arial</vt:lpstr>
      <vt:lpstr>Calibri</vt:lpstr>
      <vt:lpstr>Calibri Light</vt:lpstr>
      <vt:lpstr>Nunito</vt:lpstr>
      <vt:lpstr>PT Sans</vt:lpstr>
      <vt:lpstr>Office Theme</vt:lpstr>
      <vt:lpstr>PowerPoint Sunusu</vt:lpstr>
      <vt:lpstr>PowerPoint Sunusu</vt:lpstr>
      <vt:lpstr>PowerPoint Sunusu</vt:lpstr>
      <vt:lpstr>PowerPoint Sunusu</vt:lpstr>
      <vt:lpstr>PowerPoint Sunusu</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MONSTER</cp:lastModifiedBy>
  <cp:revision>3</cp:revision>
  <dcterms:created xsi:type="dcterms:W3CDTF">2024-05-23T10:38:29Z</dcterms:created>
  <dcterms:modified xsi:type="dcterms:W3CDTF">2024-05-23T10:41:44Z</dcterms:modified>
</cp:coreProperties>
</file>