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2" r:id="rId6"/>
    <p:sldId id="263" r:id="rId7"/>
    <p:sldId id="261" r:id="rId8"/>
    <p:sldId id="276" r:id="rId9"/>
    <p:sldId id="266" r:id="rId10"/>
    <p:sldId id="274" r:id="rId11"/>
    <p:sldId id="269" r:id="rId12"/>
    <p:sldId id="267" r:id="rId13"/>
    <p:sldId id="270" r:id="rId14"/>
    <p:sldId id="264" r:id="rId15"/>
    <p:sldId id="271" r:id="rId16"/>
    <p:sldId id="265" r:id="rId17"/>
    <p:sldId id="273" r:id="rId18"/>
    <p:sldId id="268"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varScale="1">
        <p:scale>
          <a:sx n="103" d="100"/>
          <a:sy n="103" d="100"/>
        </p:scale>
        <p:origin x="82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671D442-27FB-4170-BF25-53A2C1B9C75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5042425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1D442-27FB-4170-BF25-53A2C1B9C75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113072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1D442-27FB-4170-BF25-53A2C1B9C75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33368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1D442-27FB-4170-BF25-53A2C1B9C75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14016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71D442-27FB-4170-BF25-53A2C1B9C75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403817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71D442-27FB-4170-BF25-53A2C1B9C75F}"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143442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71D442-27FB-4170-BF25-53A2C1B9C75F}"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2257315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71D442-27FB-4170-BF25-53A2C1B9C75F}"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172073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1D442-27FB-4170-BF25-53A2C1B9C75F}"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216516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71D442-27FB-4170-BF25-53A2C1B9C75F}"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71089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71D442-27FB-4170-BF25-53A2C1B9C75F}"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322F9E-2959-4056-BEA5-DCEDCE5DDECA}" type="slidenum">
              <a:rPr lang="en-US" smtClean="0"/>
              <a:t>‹#›</a:t>
            </a:fld>
            <a:endParaRPr lang="en-US"/>
          </a:p>
        </p:txBody>
      </p:sp>
    </p:spTree>
    <p:extLst>
      <p:ext uri="{BB962C8B-B14F-4D97-AF65-F5344CB8AC3E}">
        <p14:creationId xmlns:p14="http://schemas.microsoft.com/office/powerpoint/2010/main" val="5477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671D442-27FB-4170-BF25-53A2C1B9C75F}" type="datetimeFigureOut">
              <a:rPr lang="en-US" smtClean="0"/>
              <a:t>2/3/2025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322F9E-2959-4056-BEA5-DCEDCE5DDECA}" type="slidenum">
              <a:rPr lang="en-US" smtClean="0"/>
              <a:t>‹#›</a:t>
            </a:fld>
            <a:endParaRPr lang="en-US"/>
          </a:p>
        </p:txBody>
      </p:sp>
      <p:sp>
        <p:nvSpPr>
          <p:cNvPr id="7" name="Rectangle 6"/>
          <p:cNvSpPr/>
          <p:nvPr/>
        </p:nvSpPr>
        <p:spPr>
          <a:xfrm>
            <a:off x="0" y="6356352"/>
            <a:ext cx="12192000" cy="50164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Bilkent</a:t>
            </a:r>
            <a:r>
              <a:rPr lang="en-US" sz="1800" baseline="0" dirty="0"/>
              <a:t> University – CS 319 Project</a:t>
            </a:r>
            <a:endParaRPr lang="en-US" sz="1800" dirty="0"/>
          </a:p>
        </p:txBody>
      </p:sp>
    </p:spTree>
    <p:extLst>
      <p:ext uri="{BB962C8B-B14F-4D97-AF65-F5344CB8AC3E}">
        <p14:creationId xmlns:p14="http://schemas.microsoft.com/office/powerpoint/2010/main" val="16818414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4408F-02D4-E04B-7B02-8F2A8F81365C}"/>
              </a:ext>
            </a:extLst>
          </p:cNvPr>
          <p:cNvSpPr>
            <a:spLocks noGrp="1"/>
          </p:cNvSpPr>
          <p:nvPr>
            <p:ph type="ctrTitle"/>
          </p:nvPr>
        </p:nvSpPr>
        <p:spPr/>
        <p:txBody>
          <a:bodyPr/>
          <a:lstStyle/>
          <a:p>
            <a:r>
              <a:rPr lang="en-US" dirty="0"/>
              <a:t>TA Management System Project</a:t>
            </a:r>
          </a:p>
        </p:txBody>
      </p:sp>
      <p:sp>
        <p:nvSpPr>
          <p:cNvPr id="3" name="Subtitle 2">
            <a:extLst>
              <a:ext uri="{FF2B5EF4-FFF2-40B4-BE49-F238E27FC236}">
                <a16:creationId xmlns:a16="http://schemas.microsoft.com/office/drawing/2014/main" id="{280DE62D-F314-C4B7-0B99-5B9979BB7B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37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D7022-903F-CBBF-0F4F-1119DE2F7B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B5DA3-F9B8-FA7C-39FD-DA7C11EB38D6}"/>
              </a:ext>
            </a:extLst>
          </p:cNvPr>
          <p:cNvSpPr>
            <a:spLocks noGrp="1"/>
          </p:cNvSpPr>
          <p:nvPr>
            <p:ph type="title"/>
          </p:nvPr>
        </p:nvSpPr>
        <p:spPr/>
        <p:txBody>
          <a:bodyPr/>
          <a:lstStyle/>
          <a:p>
            <a:r>
              <a:rPr lang="en-US" dirty="0"/>
              <a:t>Manual Proctor Assignment</a:t>
            </a:r>
          </a:p>
        </p:txBody>
      </p:sp>
      <p:sp>
        <p:nvSpPr>
          <p:cNvPr id="3" name="Content Placeholder 2">
            <a:extLst>
              <a:ext uri="{FF2B5EF4-FFF2-40B4-BE49-F238E27FC236}">
                <a16:creationId xmlns:a16="http://schemas.microsoft.com/office/drawing/2014/main" id="{3AA5216D-A0DF-D9A1-E90D-CC76E4A74CEE}"/>
              </a:ext>
            </a:extLst>
          </p:cNvPr>
          <p:cNvSpPr>
            <a:spLocks noGrp="1"/>
          </p:cNvSpPr>
          <p:nvPr>
            <p:ph idx="1"/>
          </p:nvPr>
        </p:nvSpPr>
        <p:spPr/>
        <p:txBody>
          <a:bodyPr>
            <a:normAutofit/>
          </a:bodyPr>
          <a:lstStyle/>
          <a:p>
            <a:r>
              <a:rPr lang="en-US" sz="2800" dirty="0"/>
              <a:t>A manual assignment screen should also be provided with available TAs listed in the order of the priorities listed before.</a:t>
            </a:r>
          </a:p>
          <a:p>
            <a:pPr lvl="1"/>
            <a:r>
              <a:rPr lang="en-US" sz="2800" dirty="0"/>
              <a:t>Prompts for assigning restricted actions should be shown.</a:t>
            </a:r>
          </a:p>
          <a:p>
            <a:pPr lvl="1"/>
            <a:r>
              <a:rPr lang="en-US" sz="2800" dirty="0"/>
              <a:t>Prompts for assigning TAs who were previously assigned but later swapped. </a:t>
            </a:r>
          </a:p>
        </p:txBody>
      </p:sp>
    </p:spTree>
    <p:extLst>
      <p:ext uri="{BB962C8B-B14F-4D97-AF65-F5344CB8AC3E}">
        <p14:creationId xmlns:p14="http://schemas.microsoft.com/office/powerpoint/2010/main" val="122664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4CFC8-97A8-75CE-10F4-3EA91F673641}"/>
              </a:ext>
            </a:extLst>
          </p:cNvPr>
          <p:cNvSpPr>
            <a:spLocks noGrp="1"/>
          </p:cNvSpPr>
          <p:nvPr>
            <p:ph type="title"/>
          </p:nvPr>
        </p:nvSpPr>
        <p:spPr/>
        <p:txBody>
          <a:bodyPr/>
          <a:lstStyle/>
          <a:p>
            <a:r>
              <a:rPr lang="en-US" dirty="0"/>
              <a:t>Classroom Lists</a:t>
            </a:r>
          </a:p>
        </p:txBody>
      </p:sp>
      <p:sp>
        <p:nvSpPr>
          <p:cNvPr id="3" name="Content Placeholder 2">
            <a:extLst>
              <a:ext uri="{FF2B5EF4-FFF2-40B4-BE49-F238E27FC236}">
                <a16:creationId xmlns:a16="http://schemas.microsoft.com/office/drawing/2014/main" id="{EDCBCB4A-C1B7-69E5-B8AA-4914703DBF45}"/>
              </a:ext>
            </a:extLst>
          </p:cNvPr>
          <p:cNvSpPr>
            <a:spLocks noGrp="1"/>
          </p:cNvSpPr>
          <p:nvPr>
            <p:ph idx="1"/>
          </p:nvPr>
        </p:nvSpPr>
        <p:spPr/>
        <p:txBody>
          <a:bodyPr>
            <a:normAutofit/>
          </a:bodyPr>
          <a:lstStyle/>
          <a:p>
            <a:r>
              <a:rPr lang="en-US" sz="3200" dirty="0"/>
              <a:t>For each exam faculty member or authorized staff could print the student distribution to the exam classrooms either alphabetically or randomly.</a:t>
            </a:r>
          </a:p>
        </p:txBody>
      </p:sp>
    </p:spTree>
    <p:extLst>
      <p:ext uri="{BB962C8B-B14F-4D97-AF65-F5344CB8AC3E}">
        <p14:creationId xmlns:p14="http://schemas.microsoft.com/office/powerpoint/2010/main" val="371386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684F-BC78-DB13-8872-5C48DA98F550}"/>
              </a:ext>
            </a:extLst>
          </p:cNvPr>
          <p:cNvSpPr>
            <a:spLocks noGrp="1"/>
          </p:cNvSpPr>
          <p:nvPr>
            <p:ph type="title"/>
          </p:nvPr>
        </p:nvSpPr>
        <p:spPr/>
        <p:txBody>
          <a:bodyPr/>
          <a:lstStyle/>
          <a:p>
            <a:r>
              <a:rPr lang="en-US" dirty="0"/>
              <a:t>Proctor Swaps</a:t>
            </a:r>
          </a:p>
        </p:txBody>
      </p:sp>
      <p:sp>
        <p:nvSpPr>
          <p:cNvPr id="3" name="Content Placeholder 2">
            <a:extLst>
              <a:ext uri="{FF2B5EF4-FFF2-40B4-BE49-F238E27FC236}">
                <a16:creationId xmlns:a16="http://schemas.microsoft.com/office/drawing/2014/main" id="{46F5F9C6-E7B0-82C5-345E-915199FBE0EA}"/>
              </a:ext>
            </a:extLst>
          </p:cNvPr>
          <p:cNvSpPr>
            <a:spLocks noGrp="1"/>
          </p:cNvSpPr>
          <p:nvPr>
            <p:ph idx="1"/>
          </p:nvPr>
        </p:nvSpPr>
        <p:spPr/>
        <p:txBody>
          <a:bodyPr>
            <a:normAutofit/>
          </a:bodyPr>
          <a:lstStyle/>
          <a:p>
            <a:r>
              <a:rPr lang="en-US" sz="2400" b="1" dirty="0"/>
              <a:t>Initiated by TAs</a:t>
            </a:r>
          </a:p>
          <a:p>
            <a:pPr marL="0" indent="0">
              <a:buNone/>
            </a:pPr>
            <a:r>
              <a:rPr lang="en-US" sz="2400" dirty="0"/>
              <a:t>The TA who is assigned a proctoring duty can send a swap request to another TA of the same department. If that TA accepts the swap, the system reallocates total workloads and notifies the parties via email.</a:t>
            </a:r>
          </a:p>
          <a:p>
            <a:pPr marL="0" indent="0">
              <a:buNone/>
            </a:pPr>
            <a:endParaRPr lang="en-US" sz="2400" dirty="0"/>
          </a:p>
          <a:p>
            <a:r>
              <a:rPr lang="en-US" sz="2400" b="1" dirty="0"/>
              <a:t>Initiated by Staff</a:t>
            </a:r>
          </a:p>
          <a:p>
            <a:pPr marL="0" indent="0">
              <a:buNone/>
            </a:pPr>
            <a:r>
              <a:rPr lang="en-US" sz="2400" dirty="0"/>
              <a:t>Authorized staff should select a previously set proctoring assignment and pick a TA to be replaced (either automatically or manually) with another TA of the same department. All parties are automatically notified via email. (Notice that the system must keep track of such previous changes not to have a vicious circle of similar assignments)</a:t>
            </a:r>
          </a:p>
        </p:txBody>
      </p:sp>
    </p:spTree>
    <p:extLst>
      <p:ext uri="{BB962C8B-B14F-4D97-AF65-F5344CB8AC3E}">
        <p14:creationId xmlns:p14="http://schemas.microsoft.com/office/powerpoint/2010/main" val="368362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F658-63A5-605B-AE63-3E9D10FC01C1}"/>
              </a:ext>
            </a:extLst>
          </p:cNvPr>
          <p:cNvSpPr>
            <a:spLocks noGrp="1"/>
          </p:cNvSpPr>
          <p:nvPr>
            <p:ph type="title"/>
          </p:nvPr>
        </p:nvSpPr>
        <p:spPr/>
        <p:txBody>
          <a:bodyPr/>
          <a:lstStyle/>
          <a:p>
            <a:r>
              <a:rPr lang="en-US" dirty="0"/>
              <a:t>Dean’s Office Use</a:t>
            </a:r>
          </a:p>
        </p:txBody>
      </p:sp>
      <p:sp>
        <p:nvSpPr>
          <p:cNvPr id="3" name="Content Placeholder 2">
            <a:extLst>
              <a:ext uri="{FF2B5EF4-FFF2-40B4-BE49-F238E27FC236}">
                <a16:creationId xmlns:a16="http://schemas.microsoft.com/office/drawing/2014/main" id="{27F66E3B-A939-9C7A-D99D-2863BC807E5B}"/>
              </a:ext>
            </a:extLst>
          </p:cNvPr>
          <p:cNvSpPr>
            <a:spLocks noGrp="1"/>
          </p:cNvSpPr>
          <p:nvPr>
            <p:ph idx="1"/>
          </p:nvPr>
        </p:nvSpPr>
        <p:spPr/>
        <p:txBody>
          <a:bodyPr>
            <a:normAutofit/>
          </a:bodyPr>
          <a:lstStyle/>
          <a:p>
            <a:r>
              <a:rPr lang="en-US" sz="3200" dirty="0"/>
              <a:t>For exams scheduled by the dean’s office, assignments can be made regarding TAs from all/some departments.</a:t>
            </a:r>
          </a:p>
          <a:p>
            <a:pPr lvl="1"/>
            <a:r>
              <a:rPr lang="en-US" sz="2900" dirty="0"/>
              <a:t>Departments to be pooled should be selectable. </a:t>
            </a:r>
          </a:p>
        </p:txBody>
      </p:sp>
    </p:spTree>
    <p:extLst>
      <p:ext uri="{BB962C8B-B14F-4D97-AF65-F5344CB8AC3E}">
        <p14:creationId xmlns:p14="http://schemas.microsoft.com/office/powerpoint/2010/main" val="377940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77F9-3C7E-CB65-D899-D923458CF2E1}"/>
              </a:ext>
            </a:extLst>
          </p:cNvPr>
          <p:cNvSpPr>
            <a:spLocks noGrp="1"/>
          </p:cNvSpPr>
          <p:nvPr>
            <p:ph type="title"/>
          </p:nvPr>
        </p:nvSpPr>
        <p:spPr/>
        <p:txBody>
          <a:bodyPr/>
          <a:lstStyle/>
          <a:p>
            <a:r>
              <a:rPr lang="en-US" dirty="0"/>
              <a:t>Information to be kept in the system</a:t>
            </a:r>
          </a:p>
        </p:txBody>
      </p:sp>
      <p:sp>
        <p:nvSpPr>
          <p:cNvPr id="3" name="Content Placeholder 2">
            <a:extLst>
              <a:ext uri="{FF2B5EF4-FFF2-40B4-BE49-F238E27FC236}">
                <a16:creationId xmlns:a16="http://schemas.microsoft.com/office/drawing/2014/main" id="{E83088D3-3816-36EF-D12D-875A6C30EFAB}"/>
              </a:ext>
            </a:extLst>
          </p:cNvPr>
          <p:cNvSpPr>
            <a:spLocks noGrp="1"/>
          </p:cNvSpPr>
          <p:nvPr>
            <p:ph idx="1"/>
          </p:nvPr>
        </p:nvSpPr>
        <p:spPr/>
        <p:txBody>
          <a:bodyPr>
            <a:normAutofit/>
          </a:bodyPr>
          <a:lstStyle/>
          <a:p>
            <a:r>
              <a:rPr lang="en-US" dirty="0"/>
              <a:t>Student table (Student ID, First Name, Last Name…) – for all students</a:t>
            </a:r>
          </a:p>
          <a:p>
            <a:pPr lvl="1"/>
            <a:r>
              <a:rPr lang="en-US" dirty="0"/>
              <a:t>Attributes that indicate </a:t>
            </a:r>
            <a:r>
              <a:rPr lang="en-US" dirty="0" err="1"/>
              <a:t>TAship</a:t>
            </a:r>
            <a:r>
              <a:rPr lang="en-US" dirty="0"/>
              <a:t>, like </a:t>
            </a:r>
            <a:r>
              <a:rPr lang="en-US" dirty="0" err="1"/>
              <a:t>IsTA</a:t>
            </a:r>
            <a:endParaRPr lang="en-US" dirty="0"/>
          </a:p>
          <a:p>
            <a:pPr lvl="1"/>
            <a:r>
              <a:rPr lang="en-US" dirty="0"/>
              <a:t>MS/PHD status</a:t>
            </a:r>
          </a:p>
          <a:p>
            <a:pPr lvl="1"/>
            <a:r>
              <a:rPr lang="en-US" dirty="0"/>
              <a:t>Proctoring Enabled/Not/</a:t>
            </a:r>
            <a:r>
              <a:rPr lang="en-US" dirty="0" err="1"/>
              <a:t>OnlyTACourse</a:t>
            </a:r>
            <a:endParaRPr lang="en-US" dirty="0"/>
          </a:p>
          <a:p>
            <a:r>
              <a:rPr lang="en-US" dirty="0"/>
              <a:t>Staff table (Personnel ID, First Name, Last Name…) – for faculty and staff</a:t>
            </a:r>
          </a:p>
          <a:p>
            <a:pPr lvl="1"/>
            <a:r>
              <a:rPr lang="en-US" dirty="0"/>
              <a:t>Different rights to use the system should be set</a:t>
            </a:r>
          </a:p>
          <a:p>
            <a:r>
              <a:rPr lang="en-US" dirty="0"/>
              <a:t>Courses and Offerings tables to keep the courses offered</a:t>
            </a:r>
          </a:p>
          <a:p>
            <a:pPr lvl="1"/>
            <a:r>
              <a:rPr lang="en-US" dirty="0"/>
              <a:t>Offerings-Faculty, Offerings-Student, Offerings-TA relations</a:t>
            </a:r>
          </a:p>
          <a:p>
            <a:r>
              <a:rPr lang="en-US" dirty="0"/>
              <a:t>Classrooms table (Room, Capacity, Exam Capacity…)</a:t>
            </a:r>
          </a:p>
          <a:p>
            <a:endParaRPr lang="en-US" dirty="0"/>
          </a:p>
          <a:p>
            <a:r>
              <a:rPr lang="en-US" sz="2400" dirty="0"/>
              <a:t>Authorized staff can add/edit/delete* student/staff/course/offering/classroom</a:t>
            </a:r>
          </a:p>
          <a:p>
            <a:pPr marL="0" indent="0">
              <a:buNone/>
            </a:pPr>
            <a:endParaRPr lang="en-US" dirty="0"/>
          </a:p>
          <a:p>
            <a:pPr lvl="1"/>
            <a:endParaRPr lang="en-US" dirty="0"/>
          </a:p>
        </p:txBody>
      </p:sp>
    </p:spTree>
    <p:extLst>
      <p:ext uri="{BB962C8B-B14F-4D97-AF65-F5344CB8AC3E}">
        <p14:creationId xmlns:p14="http://schemas.microsoft.com/office/powerpoint/2010/main" val="87816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C083-7C6B-B36F-AFA6-51E6DC83BD1C}"/>
              </a:ext>
            </a:extLst>
          </p:cNvPr>
          <p:cNvSpPr>
            <a:spLocks noGrp="1"/>
          </p:cNvSpPr>
          <p:nvPr>
            <p:ph type="title"/>
          </p:nvPr>
        </p:nvSpPr>
        <p:spPr/>
        <p:txBody>
          <a:bodyPr/>
          <a:lstStyle/>
          <a:p>
            <a:r>
              <a:rPr lang="en-US" dirty="0"/>
              <a:t>Caps On Total Work Load</a:t>
            </a:r>
          </a:p>
        </p:txBody>
      </p:sp>
      <p:sp>
        <p:nvSpPr>
          <p:cNvPr id="3" name="Content Placeholder 2">
            <a:extLst>
              <a:ext uri="{FF2B5EF4-FFF2-40B4-BE49-F238E27FC236}">
                <a16:creationId xmlns:a16="http://schemas.microsoft.com/office/drawing/2014/main" id="{08EDE523-DFB2-2495-A391-538F6A1A44F8}"/>
              </a:ext>
            </a:extLst>
          </p:cNvPr>
          <p:cNvSpPr>
            <a:spLocks noGrp="1"/>
          </p:cNvSpPr>
          <p:nvPr>
            <p:ph idx="1"/>
          </p:nvPr>
        </p:nvSpPr>
        <p:spPr/>
        <p:txBody>
          <a:bodyPr>
            <a:normAutofit/>
          </a:bodyPr>
          <a:lstStyle/>
          <a:p>
            <a:r>
              <a:rPr lang="en-US" sz="3200" dirty="0"/>
              <a:t>Certain caps can be defined on maximum number of hours a TA can do proctoring/TA duty per semester/academic year.</a:t>
            </a:r>
          </a:p>
        </p:txBody>
      </p:sp>
    </p:spTree>
    <p:extLst>
      <p:ext uri="{BB962C8B-B14F-4D97-AF65-F5344CB8AC3E}">
        <p14:creationId xmlns:p14="http://schemas.microsoft.com/office/powerpoint/2010/main" val="226886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6A0D-07E4-1A26-3677-F54F68342336}"/>
              </a:ext>
            </a:extLst>
          </p:cNvPr>
          <p:cNvSpPr>
            <a:spLocks noGrp="1"/>
          </p:cNvSpPr>
          <p:nvPr>
            <p:ph type="title"/>
          </p:nvPr>
        </p:nvSpPr>
        <p:spPr/>
        <p:txBody>
          <a:bodyPr/>
          <a:lstStyle/>
          <a:p>
            <a:r>
              <a:rPr lang="en-US" dirty="0"/>
              <a:t>Import Functionality</a:t>
            </a:r>
          </a:p>
        </p:txBody>
      </p:sp>
      <p:sp>
        <p:nvSpPr>
          <p:cNvPr id="3" name="Content Placeholder 2">
            <a:extLst>
              <a:ext uri="{FF2B5EF4-FFF2-40B4-BE49-F238E27FC236}">
                <a16:creationId xmlns:a16="http://schemas.microsoft.com/office/drawing/2014/main" id="{9B530EEF-3C3F-10F9-83B1-4874B2AEC7F2}"/>
              </a:ext>
            </a:extLst>
          </p:cNvPr>
          <p:cNvSpPr>
            <a:spLocks noGrp="1"/>
          </p:cNvSpPr>
          <p:nvPr>
            <p:ph idx="1"/>
          </p:nvPr>
        </p:nvSpPr>
        <p:spPr/>
        <p:txBody>
          <a:bodyPr>
            <a:normAutofit/>
          </a:bodyPr>
          <a:lstStyle/>
          <a:p>
            <a:r>
              <a:rPr lang="en-US" sz="2800" dirty="0"/>
              <a:t>Offerings of a semester</a:t>
            </a:r>
          </a:p>
          <a:p>
            <a:r>
              <a:rPr lang="en-US" sz="2800" dirty="0"/>
              <a:t>Courses taken by each student for a semester</a:t>
            </a:r>
          </a:p>
          <a:p>
            <a:r>
              <a:rPr lang="en-US" sz="2800" dirty="0"/>
              <a:t>Students (Insert new, update existing)</a:t>
            </a:r>
          </a:p>
          <a:p>
            <a:r>
              <a:rPr lang="en-US" sz="2800" dirty="0"/>
              <a:t>Faculty (Insert new, update existing)</a:t>
            </a:r>
          </a:p>
          <a:p>
            <a:pPr marL="0" indent="0">
              <a:buNone/>
            </a:pPr>
            <a:r>
              <a:rPr lang="en-US" sz="2800" dirty="0"/>
              <a:t>These tables (and maybe more) should be importable via an excel spreadsheet</a:t>
            </a:r>
          </a:p>
        </p:txBody>
      </p:sp>
    </p:spTree>
    <p:extLst>
      <p:ext uri="{BB962C8B-B14F-4D97-AF65-F5344CB8AC3E}">
        <p14:creationId xmlns:p14="http://schemas.microsoft.com/office/powerpoint/2010/main" val="2292116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08A0-D93B-7702-3472-2554F1FCC909}"/>
              </a:ext>
            </a:extLst>
          </p:cNvPr>
          <p:cNvSpPr>
            <a:spLocks noGrp="1"/>
          </p:cNvSpPr>
          <p:nvPr>
            <p:ph type="title"/>
          </p:nvPr>
        </p:nvSpPr>
        <p:spPr/>
        <p:txBody>
          <a:bodyPr/>
          <a:lstStyle/>
          <a:p>
            <a:r>
              <a:rPr lang="en-US" dirty="0"/>
              <a:t>Rights and Global Parameters</a:t>
            </a:r>
          </a:p>
        </p:txBody>
      </p:sp>
      <p:sp>
        <p:nvSpPr>
          <p:cNvPr id="3" name="Content Placeholder 2">
            <a:extLst>
              <a:ext uri="{FF2B5EF4-FFF2-40B4-BE49-F238E27FC236}">
                <a16:creationId xmlns:a16="http://schemas.microsoft.com/office/drawing/2014/main" id="{0AF0AA67-1C18-217D-DAB7-1F8C7A2F87BB}"/>
              </a:ext>
            </a:extLst>
          </p:cNvPr>
          <p:cNvSpPr>
            <a:spLocks noGrp="1"/>
          </p:cNvSpPr>
          <p:nvPr>
            <p:ph idx="1"/>
          </p:nvPr>
        </p:nvSpPr>
        <p:spPr/>
        <p:txBody>
          <a:bodyPr>
            <a:normAutofit/>
          </a:bodyPr>
          <a:lstStyle/>
          <a:p>
            <a:r>
              <a:rPr lang="en-US" sz="3200" dirty="0"/>
              <a:t>Rights to use the system can be Role Based (TAs/Faculty/Department Staff/Department Chair/Dean/Admin)</a:t>
            </a:r>
          </a:p>
          <a:p>
            <a:r>
              <a:rPr lang="en-US" sz="3200" dirty="0"/>
              <a:t>Global parameters such as the current semester must be editable by the administrator.</a:t>
            </a:r>
          </a:p>
        </p:txBody>
      </p:sp>
    </p:spTree>
    <p:extLst>
      <p:ext uri="{BB962C8B-B14F-4D97-AF65-F5344CB8AC3E}">
        <p14:creationId xmlns:p14="http://schemas.microsoft.com/office/powerpoint/2010/main" val="329104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7689-7365-4B03-2996-2A6FF442CA13}"/>
              </a:ext>
            </a:extLst>
          </p:cNvPr>
          <p:cNvSpPr>
            <a:spLocks noGrp="1"/>
          </p:cNvSpPr>
          <p:nvPr>
            <p:ph type="title"/>
          </p:nvPr>
        </p:nvSpPr>
        <p:spPr/>
        <p:txBody>
          <a:bodyPr/>
          <a:lstStyle/>
          <a:p>
            <a:r>
              <a:rPr lang="en-US" dirty="0"/>
              <a:t>Logs and Reports</a:t>
            </a:r>
          </a:p>
        </p:txBody>
      </p:sp>
      <p:sp>
        <p:nvSpPr>
          <p:cNvPr id="3" name="Content Placeholder 2">
            <a:extLst>
              <a:ext uri="{FF2B5EF4-FFF2-40B4-BE49-F238E27FC236}">
                <a16:creationId xmlns:a16="http://schemas.microsoft.com/office/drawing/2014/main" id="{255CEF2E-6DF0-1579-A8BD-6F9D31DE360F}"/>
              </a:ext>
            </a:extLst>
          </p:cNvPr>
          <p:cNvSpPr>
            <a:spLocks noGrp="1"/>
          </p:cNvSpPr>
          <p:nvPr>
            <p:ph idx="1"/>
          </p:nvPr>
        </p:nvSpPr>
        <p:spPr/>
        <p:txBody>
          <a:bodyPr>
            <a:normAutofit/>
          </a:bodyPr>
          <a:lstStyle/>
          <a:p>
            <a:r>
              <a:rPr lang="en-US" sz="3200" dirty="0"/>
              <a:t>System should keep a log of all actions (logins, assignments, swaps…etc.)</a:t>
            </a:r>
          </a:p>
          <a:p>
            <a:r>
              <a:rPr lang="en-US" sz="3200" dirty="0"/>
              <a:t>System should provide reports on:</a:t>
            </a:r>
          </a:p>
          <a:p>
            <a:pPr lvl="1"/>
            <a:r>
              <a:rPr lang="en-US" sz="2800" dirty="0"/>
              <a:t>Total proctoring per semester/academic year</a:t>
            </a:r>
          </a:p>
          <a:p>
            <a:pPr lvl="1"/>
            <a:r>
              <a:rPr lang="en-US" sz="2800" dirty="0"/>
              <a:t>Total TA Duty of a course per semester/academic year/section/student</a:t>
            </a:r>
          </a:p>
          <a:p>
            <a:pPr marL="0" indent="0">
              <a:buNone/>
            </a:pPr>
            <a:r>
              <a:rPr lang="en-US" sz="3200" dirty="0"/>
              <a:t>	Etc..</a:t>
            </a:r>
            <a:endParaRPr lang="en-US" sz="3600" dirty="0"/>
          </a:p>
        </p:txBody>
      </p:sp>
    </p:spTree>
    <p:extLst>
      <p:ext uri="{BB962C8B-B14F-4D97-AF65-F5344CB8AC3E}">
        <p14:creationId xmlns:p14="http://schemas.microsoft.com/office/powerpoint/2010/main" val="2060482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9207-AE49-22CA-4DD9-D56AD87F432F}"/>
              </a:ext>
            </a:extLst>
          </p:cNvPr>
          <p:cNvSpPr>
            <a:spLocks noGrp="1"/>
          </p:cNvSpPr>
          <p:nvPr>
            <p:ph type="title"/>
          </p:nvPr>
        </p:nvSpPr>
        <p:spPr/>
        <p:txBody>
          <a:bodyPr/>
          <a:lstStyle/>
          <a:p>
            <a:r>
              <a:rPr lang="en-US" dirty="0"/>
              <a:t>System Requirements</a:t>
            </a:r>
          </a:p>
        </p:txBody>
      </p:sp>
      <p:sp>
        <p:nvSpPr>
          <p:cNvPr id="3" name="Content Placeholder 2">
            <a:extLst>
              <a:ext uri="{FF2B5EF4-FFF2-40B4-BE49-F238E27FC236}">
                <a16:creationId xmlns:a16="http://schemas.microsoft.com/office/drawing/2014/main" id="{24E9ACA8-5AF0-87ED-A51F-153A7599A4CD}"/>
              </a:ext>
            </a:extLst>
          </p:cNvPr>
          <p:cNvSpPr>
            <a:spLocks noGrp="1"/>
          </p:cNvSpPr>
          <p:nvPr>
            <p:ph idx="1"/>
          </p:nvPr>
        </p:nvSpPr>
        <p:spPr/>
        <p:txBody>
          <a:bodyPr>
            <a:normAutofit/>
          </a:bodyPr>
          <a:lstStyle/>
          <a:p>
            <a:r>
              <a:rPr lang="en-US" sz="2800" dirty="0"/>
              <a:t>Should run on LINUX </a:t>
            </a:r>
          </a:p>
          <a:p>
            <a:r>
              <a:rPr lang="en-US" sz="2800" dirty="0"/>
              <a:t>Must have Web run on Apache2</a:t>
            </a:r>
          </a:p>
          <a:p>
            <a:r>
              <a:rPr lang="en-US" sz="2800" dirty="0"/>
              <a:t>Must have DB backend on MySQL</a:t>
            </a:r>
            <a:r>
              <a:rPr lang="en-US" sz="2000" dirty="0"/>
              <a:t>.</a:t>
            </a:r>
          </a:p>
        </p:txBody>
      </p:sp>
    </p:spTree>
    <p:extLst>
      <p:ext uri="{BB962C8B-B14F-4D97-AF65-F5344CB8AC3E}">
        <p14:creationId xmlns:p14="http://schemas.microsoft.com/office/powerpoint/2010/main" val="179597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A325-9DB2-885C-DD6A-4E84FA85A9DA}"/>
              </a:ext>
            </a:extLst>
          </p:cNvPr>
          <p:cNvSpPr>
            <a:spLocks noGrp="1"/>
          </p:cNvSpPr>
          <p:nvPr>
            <p:ph type="title"/>
          </p:nvPr>
        </p:nvSpPr>
        <p:spPr/>
        <p:txBody>
          <a:bodyPr/>
          <a:lstStyle/>
          <a:p>
            <a:r>
              <a:rPr lang="en-US" dirty="0"/>
              <a:t>TA Duties</a:t>
            </a:r>
          </a:p>
        </p:txBody>
      </p:sp>
      <p:sp>
        <p:nvSpPr>
          <p:cNvPr id="3" name="Content Placeholder 2">
            <a:extLst>
              <a:ext uri="{FF2B5EF4-FFF2-40B4-BE49-F238E27FC236}">
                <a16:creationId xmlns:a16="http://schemas.microsoft.com/office/drawing/2014/main" id="{BF4FADEA-2B62-A75E-4453-56C62C9CBD18}"/>
              </a:ext>
            </a:extLst>
          </p:cNvPr>
          <p:cNvSpPr>
            <a:spLocks noGrp="1"/>
          </p:cNvSpPr>
          <p:nvPr>
            <p:ph idx="1"/>
          </p:nvPr>
        </p:nvSpPr>
        <p:spPr/>
        <p:txBody>
          <a:bodyPr>
            <a:normAutofit fontScale="92500" lnSpcReduction="10000"/>
          </a:bodyPr>
          <a:lstStyle/>
          <a:p>
            <a:r>
              <a:rPr lang="en-US" sz="2600" dirty="0"/>
              <a:t>Assisting courses that they are assigned</a:t>
            </a:r>
          </a:p>
          <a:p>
            <a:pPr lvl="1"/>
            <a:r>
              <a:rPr lang="en-US" sz="2200" dirty="0"/>
              <a:t>Lab work</a:t>
            </a:r>
          </a:p>
          <a:p>
            <a:pPr lvl="1"/>
            <a:r>
              <a:rPr lang="en-US" sz="2200" dirty="0"/>
              <a:t>Grading</a:t>
            </a:r>
          </a:p>
          <a:p>
            <a:pPr lvl="1"/>
            <a:r>
              <a:rPr lang="en-US" sz="2200" dirty="0"/>
              <a:t>Recitation</a:t>
            </a:r>
          </a:p>
          <a:p>
            <a:pPr lvl="1"/>
            <a:r>
              <a:rPr lang="en-US" sz="2200" dirty="0"/>
              <a:t>Office Hour</a:t>
            </a:r>
          </a:p>
          <a:p>
            <a:pPr marL="457200" lvl="1" indent="0">
              <a:buNone/>
            </a:pPr>
            <a:r>
              <a:rPr lang="en-US" sz="2200" dirty="0"/>
              <a:t>Etc.</a:t>
            </a:r>
          </a:p>
          <a:p>
            <a:r>
              <a:rPr lang="en-US" sz="2600" dirty="0"/>
              <a:t>Exam proctoring</a:t>
            </a:r>
          </a:p>
          <a:p>
            <a:endParaRPr lang="en-US" sz="2600" dirty="0"/>
          </a:p>
          <a:p>
            <a:r>
              <a:rPr lang="en-US" sz="2600" dirty="0"/>
              <a:t>These two activities together are the “total work load” of the TA.</a:t>
            </a:r>
          </a:p>
          <a:p>
            <a:r>
              <a:rPr lang="en-US" sz="2600" dirty="0"/>
              <a:t>Not all courses are equivalent in terms of TA work load</a:t>
            </a:r>
          </a:p>
          <a:p>
            <a:r>
              <a:rPr lang="en-US" sz="2600" dirty="0"/>
              <a:t>We need to balance the workload among all TAs by cleverly assigning the proctoring duties.</a:t>
            </a:r>
          </a:p>
          <a:p>
            <a:endParaRPr lang="en-US" dirty="0"/>
          </a:p>
        </p:txBody>
      </p:sp>
    </p:spTree>
    <p:extLst>
      <p:ext uri="{BB962C8B-B14F-4D97-AF65-F5344CB8AC3E}">
        <p14:creationId xmlns:p14="http://schemas.microsoft.com/office/powerpoint/2010/main" val="278178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894C-57E0-EF55-8934-E011EA9BD53C}"/>
              </a:ext>
            </a:extLst>
          </p:cNvPr>
          <p:cNvSpPr>
            <a:spLocks noGrp="1"/>
          </p:cNvSpPr>
          <p:nvPr>
            <p:ph type="title"/>
          </p:nvPr>
        </p:nvSpPr>
        <p:spPr/>
        <p:txBody>
          <a:bodyPr/>
          <a:lstStyle/>
          <a:p>
            <a:r>
              <a:rPr lang="en-US" dirty="0"/>
              <a:t>TA Management System</a:t>
            </a:r>
          </a:p>
        </p:txBody>
      </p:sp>
      <p:sp>
        <p:nvSpPr>
          <p:cNvPr id="3" name="Content Placeholder 2">
            <a:extLst>
              <a:ext uri="{FF2B5EF4-FFF2-40B4-BE49-F238E27FC236}">
                <a16:creationId xmlns:a16="http://schemas.microsoft.com/office/drawing/2014/main" id="{8A0CAFE3-F5AE-3B2A-ED2E-7C5324BCFAB0}"/>
              </a:ext>
            </a:extLst>
          </p:cNvPr>
          <p:cNvSpPr>
            <a:spLocks noGrp="1"/>
          </p:cNvSpPr>
          <p:nvPr>
            <p:ph idx="1"/>
          </p:nvPr>
        </p:nvSpPr>
        <p:spPr/>
        <p:txBody>
          <a:bodyPr>
            <a:normAutofit/>
          </a:bodyPr>
          <a:lstStyle/>
          <a:p>
            <a:pPr marL="0" indent="0">
              <a:buNone/>
            </a:pPr>
            <a:r>
              <a:rPr lang="en-US" sz="3200" b="1" dirty="0"/>
              <a:t>Primary functions:</a:t>
            </a:r>
          </a:p>
          <a:p>
            <a:pPr lvl="1"/>
            <a:r>
              <a:rPr lang="en-US" sz="2800" dirty="0"/>
              <a:t>TAs enter the tasks they performed to the system</a:t>
            </a:r>
          </a:p>
          <a:p>
            <a:pPr lvl="1"/>
            <a:r>
              <a:rPr lang="en-US" sz="2800" dirty="0"/>
              <a:t>Proctoring duties are assigned giving priority to the TAs who have worked the least.</a:t>
            </a:r>
          </a:p>
          <a:p>
            <a:pPr marL="0" indent="0">
              <a:buNone/>
            </a:pPr>
            <a:r>
              <a:rPr lang="en-US" sz="3200" b="1" dirty="0"/>
              <a:t>Secondary functions:</a:t>
            </a:r>
          </a:p>
          <a:p>
            <a:pPr lvl="1"/>
            <a:r>
              <a:rPr lang="en-US" sz="2800" dirty="0"/>
              <a:t>Classroom student distribution lists for each exam</a:t>
            </a:r>
          </a:p>
          <a:p>
            <a:pPr lvl="1"/>
            <a:r>
              <a:rPr lang="en-US" sz="2800" dirty="0"/>
              <a:t>Reporting on total workload</a:t>
            </a:r>
          </a:p>
          <a:p>
            <a:pPr lvl="1"/>
            <a:endParaRPr lang="en-US" sz="2800" dirty="0"/>
          </a:p>
        </p:txBody>
      </p:sp>
    </p:spTree>
    <p:extLst>
      <p:ext uri="{BB962C8B-B14F-4D97-AF65-F5344CB8AC3E}">
        <p14:creationId xmlns:p14="http://schemas.microsoft.com/office/powerpoint/2010/main" val="110407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8ED7F-D9A9-686D-3835-698E61AD2F56}"/>
              </a:ext>
            </a:extLst>
          </p:cNvPr>
          <p:cNvSpPr>
            <a:spLocks noGrp="1"/>
          </p:cNvSpPr>
          <p:nvPr>
            <p:ph type="title"/>
          </p:nvPr>
        </p:nvSpPr>
        <p:spPr/>
        <p:txBody>
          <a:bodyPr/>
          <a:lstStyle/>
          <a:p>
            <a:r>
              <a:rPr lang="en-US" dirty="0"/>
              <a:t>TA Management System</a:t>
            </a:r>
          </a:p>
        </p:txBody>
      </p:sp>
      <p:sp>
        <p:nvSpPr>
          <p:cNvPr id="3" name="Content Placeholder 2">
            <a:extLst>
              <a:ext uri="{FF2B5EF4-FFF2-40B4-BE49-F238E27FC236}">
                <a16:creationId xmlns:a16="http://schemas.microsoft.com/office/drawing/2014/main" id="{D93430D3-4452-67E3-BACF-AE05F1DB0435}"/>
              </a:ext>
            </a:extLst>
          </p:cNvPr>
          <p:cNvSpPr>
            <a:spLocks noGrp="1"/>
          </p:cNvSpPr>
          <p:nvPr>
            <p:ph idx="1"/>
          </p:nvPr>
        </p:nvSpPr>
        <p:spPr/>
        <p:txBody>
          <a:bodyPr>
            <a:normAutofit/>
          </a:bodyPr>
          <a:lstStyle/>
          <a:p>
            <a:pPr marL="0" indent="0">
              <a:buNone/>
            </a:pPr>
            <a:r>
              <a:rPr lang="en-US" sz="3200" b="1" dirty="0"/>
              <a:t>TA Duty Workflow:</a:t>
            </a:r>
          </a:p>
          <a:p>
            <a:r>
              <a:rPr lang="en-US" sz="3100" dirty="0"/>
              <a:t>TA will select the course among the ones she/he is assigned, date/time, task type (Lab, Lab Preparation, Grading…etc.) and duration spent.</a:t>
            </a:r>
          </a:p>
          <a:p>
            <a:r>
              <a:rPr lang="en-US" sz="3100" dirty="0"/>
              <a:t>Course instructor receives a notification and can either approve or reject the request. </a:t>
            </a:r>
          </a:p>
          <a:p>
            <a:r>
              <a:rPr lang="en-US" sz="3100" dirty="0"/>
              <a:t>Once approved this duration is added to the TAs total work that semester.</a:t>
            </a:r>
          </a:p>
        </p:txBody>
      </p:sp>
    </p:spTree>
    <p:extLst>
      <p:ext uri="{BB962C8B-B14F-4D97-AF65-F5344CB8AC3E}">
        <p14:creationId xmlns:p14="http://schemas.microsoft.com/office/powerpoint/2010/main" val="4016062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993C4-9926-0E1C-724C-C059F5863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0B622-D3A6-99BC-0725-D2553EAD5FF0}"/>
              </a:ext>
            </a:extLst>
          </p:cNvPr>
          <p:cNvSpPr>
            <a:spLocks noGrp="1"/>
          </p:cNvSpPr>
          <p:nvPr>
            <p:ph type="title"/>
          </p:nvPr>
        </p:nvSpPr>
        <p:spPr/>
        <p:txBody>
          <a:bodyPr/>
          <a:lstStyle/>
          <a:p>
            <a:r>
              <a:rPr lang="en-US" dirty="0"/>
              <a:t>TA Management System</a:t>
            </a:r>
          </a:p>
        </p:txBody>
      </p:sp>
      <p:sp>
        <p:nvSpPr>
          <p:cNvPr id="3" name="Content Placeholder 2">
            <a:extLst>
              <a:ext uri="{FF2B5EF4-FFF2-40B4-BE49-F238E27FC236}">
                <a16:creationId xmlns:a16="http://schemas.microsoft.com/office/drawing/2014/main" id="{F6750CF6-621D-0DBC-0EA9-3462CB804983}"/>
              </a:ext>
            </a:extLst>
          </p:cNvPr>
          <p:cNvSpPr>
            <a:spLocks noGrp="1"/>
          </p:cNvSpPr>
          <p:nvPr>
            <p:ph idx="1"/>
          </p:nvPr>
        </p:nvSpPr>
        <p:spPr/>
        <p:txBody>
          <a:bodyPr>
            <a:normAutofit/>
          </a:bodyPr>
          <a:lstStyle/>
          <a:p>
            <a:pPr marL="0" indent="0">
              <a:buNone/>
            </a:pPr>
            <a:r>
              <a:rPr lang="en-US" sz="3200" b="1" dirty="0"/>
              <a:t>TA Leave of Absence Workflow</a:t>
            </a:r>
          </a:p>
          <a:p>
            <a:r>
              <a:rPr lang="en-US" sz="3100" dirty="0"/>
              <a:t>TA will select the dates she/he will be absent due to certain reasons (like medical report, conference, vacation…)</a:t>
            </a:r>
          </a:p>
          <a:p>
            <a:r>
              <a:rPr lang="en-US" sz="3100" dirty="0"/>
              <a:t>Department chair or authorized staff receives a notification and can either approve or reject the request. </a:t>
            </a:r>
          </a:p>
          <a:p>
            <a:r>
              <a:rPr lang="en-US" sz="3100" dirty="0"/>
              <a:t>Once approved no proctoring assignment will be made for these dates.</a:t>
            </a:r>
          </a:p>
          <a:p>
            <a:endParaRPr lang="en-US" sz="2800" dirty="0"/>
          </a:p>
        </p:txBody>
      </p:sp>
    </p:spTree>
    <p:extLst>
      <p:ext uri="{BB962C8B-B14F-4D97-AF65-F5344CB8AC3E}">
        <p14:creationId xmlns:p14="http://schemas.microsoft.com/office/powerpoint/2010/main" val="8626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36ADA-CB67-354A-AB90-7B96E0658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C52F5-AAF0-B17F-32CE-DB23E3C1ED0A}"/>
              </a:ext>
            </a:extLst>
          </p:cNvPr>
          <p:cNvSpPr>
            <a:spLocks noGrp="1"/>
          </p:cNvSpPr>
          <p:nvPr>
            <p:ph type="title"/>
          </p:nvPr>
        </p:nvSpPr>
        <p:spPr/>
        <p:txBody>
          <a:bodyPr/>
          <a:lstStyle/>
          <a:p>
            <a:r>
              <a:rPr lang="en-US" dirty="0"/>
              <a:t>TA Management System</a:t>
            </a:r>
          </a:p>
        </p:txBody>
      </p:sp>
      <p:sp>
        <p:nvSpPr>
          <p:cNvPr id="3" name="Content Placeholder 2">
            <a:extLst>
              <a:ext uri="{FF2B5EF4-FFF2-40B4-BE49-F238E27FC236}">
                <a16:creationId xmlns:a16="http://schemas.microsoft.com/office/drawing/2014/main" id="{C668A78A-51D4-528B-0540-6968683D243F}"/>
              </a:ext>
            </a:extLst>
          </p:cNvPr>
          <p:cNvSpPr>
            <a:spLocks noGrp="1"/>
          </p:cNvSpPr>
          <p:nvPr>
            <p:ph idx="1"/>
          </p:nvPr>
        </p:nvSpPr>
        <p:spPr/>
        <p:txBody>
          <a:bodyPr>
            <a:normAutofit/>
          </a:bodyPr>
          <a:lstStyle/>
          <a:p>
            <a:pPr marL="0" indent="0">
              <a:buNone/>
            </a:pPr>
            <a:r>
              <a:rPr lang="en-US" sz="3200" b="1" dirty="0"/>
              <a:t>Proctoring Assignment Workflow</a:t>
            </a:r>
          </a:p>
          <a:p>
            <a:r>
              <a:rPr lang="en-US" sz="2800" dirty="0"/>
              <a:t>Authorized staff or the course instructor defines the exam by entering the course, sections, date/time, duration, exam type and number of proctors requested.</a:t>
            </a:r>
          </a:p>
          <a:p>
            <a:pPr lvl="1"/>
            <a:endParaRPr lang="en-US" sz="2400" dirty="0"/>
          </a:p>
          <a:p>
            <a:r>
              <a:rPr lang="en-US" sz="2800" dirty="0"/>
              <a:t>They can either select an automatic assignment or a manual assignment. </a:t>
            </a:r>
          </a:p>
        </p:txBody>
      </p:sp>
    </p:spTree>
    <p:extLst>
      <p:ext uri="{BB962C8B-B14F-4D97-AF65-F5344CB8AC3E}">
        <p14:creationId xmlns:p14="http://schemas.microsoft.com/office/powerpoint/2010/main" val="332277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C4AEF-01C7-9BA9-E10E-DF7227FADC29}"/>
              </a:ext>
            </a:extLst>
          </p:cNvPr>
          <p:cNvSpPr>
            <a:spLocks noGrp="1"/>
          </p:cNvSpPr>
          <p:nvPr>
            <p:ph type="title"/>
          </p:nvPr>
        </p:nvSpPr>
        <p:spPr/>
        <p:txBody>
          <a:bodyPr/>
          <a:lstStyle/>
          <a:p>
            <a:r>
              <a:rPr lang="en-US" dirty="0"/>
              <a:t>Automatic Proctor Assignment</a:t>
            </a:r>
          </a:p>
        </p:txBody>
      </p:sp>
      <p:sp>
        <p:nvSpPr>
          <p:cNvPr id="3" name="Content Placeholder 2">
            <a:extLst>
              <a:ext uri="{FF2B5EF4-FFF2-40B4-BE49-F238E27FC236}">
                <a16:creationId xmlns:a16="http://schemas.microsoft.com/office/drawing/2014/main" id="{AEC4A82D-243A-2DC7-54A8-59341FABBF2E}"/>
              </a:ext>
            </a:extLst>
          </p:cNvPr>
          <p:cNvSpPr>
            <a:spLocks noGrp="1"/>
          </p:cNvSpPr>
          <p:nvPr>
            <p:ph idx="1"/>
          </p:nvPr>
        </p:nvSpPr>
        <p:spPr/>
        <p:txBody>
          <a:bodyPr>
            <a:normAutofit/>
          </a:bodyPr>
          <a:lstStyle/>
          <a:p>
            <a:pPr marL="0" indent="0">
              <a:buNone/>
            </a:pPr>
            <a:r>
              <a:rPr lang="en-US" sz="2800" dirty="0"/>
              <a:t>The system will automatically try to assign the number of requested assistants with the following logic:</a:t>
            </a:r>
          </a:p>
          <a:p>
            <a:pPr lvl="1"/>
            <a:r>
              <a:rPr lang="en-US" sz="2500" dirty="0"/>
              <a:t>Make the assignments by assigning TAs with the least amount of total work load to date.</a:t>
            </a:r>
          </a:p>
          <a:p>
            <a:pPr marL="0" indent="0">
              <a:buNone/>
            </a:pPr>
            <a:endParaRPr lang="en-US" sz="2800" b="1" dirty="0"/>
          </a:p>
          <a:p>
            <a:pPr marL="0" indent="0">
              <a:buNone/>
            </a:pPr>
            <a:r>
              <a:rPr lang="en-US" sz="2800" b="1" dirty="0"/>
              <a:t>Priorities:</a:t>
            </a:r>
          </a:p>
          <a:p>
            <a:pPr marL="514350" indent="-514350">
              <a:buFont typeface="+mj-lt"/>
              <a:buAutoNum type="arabicPeriod"/>
            </a:pPr>
            <a:r>
              <a:rPr lang="en-US" sz="2800" dirty="0"/>
              <a:t>The TAs of that course</a:t>
            </a:r>
          </a:p>
          <a:p>
            <a:pPr marL="514350" indent="-514350">
              <a:buFont typeface="+mj-lt"/>
              <a:buAutoNum type="arabicPeriod"/>
            </a:pPr>
            <a:r>
              <a:rPr lang="en-US" sz="2800" dirty="0"/>
              <a:t>The other TAs of the department </a:t>
            </a:r>
          </a:p>
          <a:p>
            <a:pPr lvl="1"/>
            <a:r>
              <a:rPr lang="en-US" sz="2500" dirty="0"/>
              <a:t>TAs who have no other proctoring assignment on one day before/after will have priority in assignment </a:t>
            </a:r>
          </a:p>
          <a:p>
            <a:endParaRPr lang="en-US" sz="2800" dirty="0"/>
          </a:p>
        </p:txBody>
      </p:sp>
    </p:spTree>
    <p:extLst>
      <p:ext uri="{BB962C8B-B14F-4D97-AF65-F5344CB8AC3E}">
        <p14:creationId xmlns:p14="http://schemas.microsoft.com/office/powerpoint/2010/main" val="66184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05310-ADB1-83EA-9238-01762759C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26C2B-FFC7-645F-95AD-53D04B1F00B0}"/>
              </a:ext>
            </a:extLst>
          </p:cNvPr>
          <p:cNvSpPr>
            <a:spLocks noGrp="1"/>
          </p:cNvSpPr>
          <p:nvPr>
            <p:ph type="title"/>
          </p:nvPr>
        </p:nvSpPr>
        <p:spPr/>
        <p:txBody>
          <a:bodyPr/>
          <a:lstStyle/>
          <a:p>
            <a:r>
              <a:rPr lang="en-US" dirty="0"/>
              <a:t>Automatic Proctor Assignment</a:t>
            </a:r>
          </a:p>
        </p:txBody>
      </p:sp>
      <p:sp>
        <p:nvSpPr>
          <p:cNvPr id="3" name="Content Placeholder 2">
            <a:extLst>
              <a:ext uri="{FF2B5EF4-FFF2-40B4-BE49-F238E27FC236}">
                <a16:creationId xmlns:a16="http://schemas.microsoft.com/office/drawing/2014/main" id="{C831BFEB-BD05-FD24-0B0E-ABA7AA57BA5B}"/>
              </a:ext>
            </a:extLst>
          </p:cNvPr>
          <p:cNvSpPr>
            <a:spLocks noGrp="1"/>
          </p:cNvSpPr>
          <p:nvPr>
            <p:ph idx="1"/>
          </p:nvPr>
        </p:nvSpPr>
        <p:spPr/>
        <p:txBody>
          <a:bodyPr>
            <a:normAutofit/>
          </a:bodyPr>
          <a:lstStyle/>
          <a:p>
            <a:pPr marL="0" indent="0">
              <a:buNone/>
            </a:pPr>
            <a:r>
              <a:rPr lang="en-US" sz="2800" b="1" dirty="0"/>
              <a:t>Restrictions:</a:t>
            </a:r>
          </a:p>
          <a:p>
            <a:r>
              <a:rPr lang="en-US" sz="2800" dirty="0"/>
              <a:t>Only PHD students can be assigned to MS/PHD level courses.</a:t>
            </a:r>
          </a:p>
          <a:p>
            <a:r>
              <a:rPr lang="en-US" sz="2800" dirty="0"/>
              <a:t>If the TA is on leave she/he cannot be assigned.</a:t>
            </a:r>
          </a:p>
          <a:p>
            <a:r>
              <a:rPr lang="en-US" sz="2800" dirty="0"/>
              <a:t>If the TA is taking this course as a student she/he cannot be assigned.</a:t>
            </a:r>
          </a:p>
          <a:p>
            <a:r>
              <a:rPr lang="en-US" sz="2800" dirty="0"/>
              <a:t>If the TA is having an exam of another course as a student on the same date/time, she/he cannot be assigned.</a:t>
            </a:r>
          </a:p>
        </p:txBody>
      </p:sp>
    </p:spTree>
    <p:extLst>
      <p:ext uri="{BB962C8B-B14F-4D97-AF65-F5344CB8AC3E}">
        <p14:creationId xmlns:p14="http://schemas.microsoft.com/office/powerpoint/2010/main" val="319009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4971-64A8-C48C-51A8-CB916735DF3B}"/>
              </a:ext>
            </a:extLst>
          </p:cNvPr>
          <p:cNvSpPr>
            <a:spLocks noGrp="1"/>
          </p:cNvSpPr>
          <p:nvPr>
            <p:ph type="title"/>
          </p:nvPr>
        </p:nvSpPr>
        <p:spPr/>
        <p:txBody>
          <a:bodyPr/>
          <a:lstStyle/>
          <a:p>
            <a:r>
              <a:rPr lang="en-US" dirty="0"/>
              <a:t>Automatic Proctor Assignment</a:t>
            </a:r>
          </a:p>
        </p:txBody>
      </p:sp>
      <p:sp>
        <p:nvSpPr>
          <p:cNvPr id="3" name="Content Placeholder 2">
            <a:extLst>
              <a:ext uri="{FF2B5EF4-FFF2-40B4-BE49-F238E27FC236}">
                <a16:creationId xmlns:a16="http://schemas.microsoft.com/office/drawing/2014/main" id="{6704DE5B-4AAF-43E8-C500-ED2832A1572F}"/>
              </a:ext>
            </a:extLst>
          </p:cNvPr>
          <p:cNvSpPr>
            <a:spLocks noGrp="1"/>
          </p:cNvSpPr>
          <p:nvPr>
            <p:ph idx="1"/>
          </p:nvPr>
        </p:nvSpPr>
        <p:spPr/>
        <p:txBody>
          <a:bodyPr>
            <a:normAutofit fontScale="92500" lnSpcReduction="10000"/>
          </a:bodyPr>
          <a:lstStyle/>
          <a:p>
            <a:r>
              <a:rPr lang="en-US" sz="2800" dirty="0"/>
              <a:t>If the required number of TAs are not found, then the system will ask the user to make overrides to restrictions: </a:t>
            </a:r>
          </a:p>
          <a:p>
            <a:pPr lvl="1"/>
            <a:r>
              <a:rPr lang="en-US" sz="2400" dirty="0"/>
              <a:t>Consecutive days or same day</a:t>
            </a:r>
          </a:p>
          <a:p>
            <a:pPr lvl="1"/>
            <a:r>
              <a:rPr lang="en-US" sz="2400" dirty="0"/>
              <a:t>Break MS/PHD restrictions…etc.</a:t>
            </a:r>
          </a:p>
          <a:p>
            <a:pPr lvl="1"/>
            <a:r>
              <a:rPr lang="en-US" sz="2400" dirty="0"/>
              <a:t>Send request to other departments via Dean’s office.</a:t>
            </a:r>
          </a:p>
          <a:p>
            <a:endParaRPr lang="en-US" sz="2700" dirty="0"/>
          </a:p>
          <a:p>
            <a:r>
              <a:rPr lang="en-US" sz="2700" dirty="0"/>
              <a:t>Once there are required number of TAs found, the system will ask for the classrooms of the exam the TAs are assigned.</a:t>
            </a:r>
          </a:p>
          <a:p>
            <a:pPr marL="342900" lvl="1" indent="0">
              <a:buNone/>
            </a:pPr>
            <a:endParaRPr lang="en-US" sz="2400" dirty="0"/>
          </a:p>
          <a:p>
            <a:r>
              <a:rPr lang="en-US" sz="2800" dirty="0"/>
              <a:t>When finalized an automatic email sent to all parties and the total workload of all assigned TAs are incremented by the duration of the exam.</a:t>
            </a:r>
          </a:p>
        </p:txBody>
      </p:sp>
    </p:spTree>
    <p:extLst>
      <p:ext uri="{BB962C8B-B14F-4D97-AF65-F5344CB8AC3E}">
        <p14:creationId xmlns:p14="http://schemas.microsoft.com/office/powerpoint/2010/main" val="901326036"/>
      </p:ext>
    </p:extLst>
  </p:cSld>
  <p:clrMapOvr>
    <a:masterClrMapping/>
  </p:clrMapOvr>
</p:sld>
</file>

<file path=ppt/theme/theme1.xml><?xml version="1.0" encoding="utf-8"?>
<a:theme xmlns:a="http://schemas.openxmlformats.org/drawingml/2006/main" name="GE100-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100-Theme" id="{EEA60848-BC0E-4ABC-8D2C-8251E08EEC30}" vid="{A551D651-D9C3-484A-B2E4-D0AB3A5C6F74}"/>
    </a:ext>
  </a:extLst>
</a:theme>
</file>

<file path=docProps/app.xml><?xml version="1.0" encoding="utf-8"?>
<Properties xmlns="http://schemas.openxmlformats.org/officeDocument/2006/extended-properties" xmlns:vt="http://schemas.openxmlformats.org/officeDocument/2006/docPropsVTypes">
  <Template>GE100-Theme</Template>
  <TotalTime>68</TotalTime>
  <Words>1029</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GE100-Theme</vt:lpstr>
      <vt:lpstr>TA Management System Project</vt:lpstr>
      <vt:lpstr>TA Duties</vt:lpstr>
      <vt:lpstr>TA Management System</vt:lpstr>
      <vt:lpstr>TA Management System</vt:lpstr>
      <vt:lpstr>TA Management System</vt:lpstr>
      <vt:lpstr>TA Management System</vt:lpstr>
      <vt:lpstr>Automatic Proctor Assignment</vt:lpstr>
      <vt:lpstr>Automatic Proctor Assignment</vt:lpstr>
      <vt:lpstr>Automatic Proctor Assignment</vt:lpstr>
      <vt:lpstr>Manual Proctor Assignment</vt:lpstr>
      <vt:lpstr>Classroom Lists</vt:lpstr>
      <vt:lpstr>Proctor Swaps</vt:lpstr>
      <vt:lpstr>Dean’s Office Use</vt:lpstr>
      <vt:lpstr>Information to be kept in the system</vt:lpstr>
      <vt:lpstr>Caps On Total Work Load</vt:lpstr>
      <vt:lpstr>Import Functionality</vt:lpstr>
      <vt:lpstr>Rights and Global Parameters</vt:lpstr>
      <vt:lpstr>Logs and Reports</vt:lpstr>
      <vt:lpstr>System Requirements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Emre Uzun</dc:creator>
  <cp:lastModifiedBy>Emre Uzun</cp:lastModifiedBy>
  <cp:revision>19</cp:revision>
  <dcterms:created xsi:type="dcterms:W3CDTF">2025-02-02T11:50:54Z</dcterms:created>
  <dcterms:modified xsi:type="dcterms:W3CDTF">2025-02-03T11:18:54Z</dcterms:modified>
</cp:coreProperties>
</file>