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9"/>
  </p:notesMasterIdLst>
  <p:sldIdLst>
    <p:sldId id="256" r:id="rId2"/>
    <p:sldId id="257" r:id="rId3"/>
    <p:sldId id="263" r:id="rId4"/>
    <p:sldId id="264" r:id="rId5"/>
    <p:sldId id="265" r:id="rId6"/>
    <p:sldId id="268" r:id="rId7"/>
    <p:sldId id="267" r:id="rId8"/>
    <p:sldId id="269" r:id="rId9"/>
    <p:sldId id="270" r:id="rId10"/>
    <p:sldId id="271" r:id="rId11"/>
    <p:sldId id="274" r:id="rId12"/>
    <p:sldId id="272" r:id="rId13"/>
    <p:sldId id="275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12AB4-B30D-4BB9-B624-188F2092A0CD}" type="datetimeFigureOut">
              <a:rPr lang="tr-TR" smtClean="0"/>
              <a:t>12.09.2019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A9D8B-3E6C-4437-88EF-2F413FA81E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4054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SIP </a:t>
            </a:r>
            <a:r>
              <a:rPr lang="tr-TR" dirty="0" err="1" smtClean="0"/>
              <a:t>defination</a:t>
            </a:r>
            <a:r>
              <a:rPr lang="tr-TR" dirty="0" smtClean="0"/>
              <a:t> </a:t>
            </a:r>
            <a:r>
              <a:rPr lang="tr-TR" dirty="0" err="1" smtClean="0"/>
              <a:t>should</a:t>
            </a:r>
            <a:r>
              <a:rPr lang="tr-TR" baseline="0" dirty="0" smtClean="0"/>
              <a:t> be </a:t>
            </a:r>
            <a:r>
              <a:rPr lang="tr-TR" baseline="0" dirty="0" err="1" smtClean="0"/>
              <a:t>enhanced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Also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please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explain</a:t>
            </a:r>
            <a:r>
              <a:rPr lang="tr-TR" baseline="0" dirty="0" smtClean="0"/>
              <a:t> DIALOG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TRANSSACTION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difference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between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them</a:t>
            </a:r>
            <a:r>
              <a:rPr lang="tr-TR" baseline="0" dirty="0" smtClean="0"/>
              <a:t>.</a:t>
            </a:r>
          </a:p>
          <a:p>
            <a:r>
              <a:rPr lang="tr-TR" b="1" baseline="0" dirty="0" err="1" smtClean="0"/>
              <a:t>Okey.I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added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new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defination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for</a:t>
            </a:r>
            <a:r>
              <a:rPr lang="tr-TR" b="1" baseline="0" dirty="0" smtClean="0"/>
              <a:t> SIP in </a:t>
            </a:r>
            <a:r>
              <a:rPr lang="tr-TR" b="1" baseline="0" dirty="0" err="1" smtClean="0"/>
              <a:t>my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words.and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also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explained</a:t>
            </a:r>
            <a:r>
              <a:rPr lang="tr-TR" b="1" baseline="0" dirty="0" smtClean="0"/>
              <a:t> DIALOG </a:t>
            </a:r>
            <a:r>
              <a:rPr lang="tr-TR" b="1" baseline="0" dirty="0" err="1" smtClean="0"/>
              <a:t>and</a:t>
            </a:r>
            <a:r>
              <a:rPr lang="tr-TR" b="1" baseline="0" dirty="0" smtClean="0"/>
              <a:t> TRNSACTION  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A9D8B-3E6C-4437-88EF-2F413FA81ED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0956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Should</a:t>
            </a:r>
            <a:r>
              <a:rPr lang="tr-TR" dirty="0" smtClean="0"/>
              <a:t> </a:t>
            </a:r>
            <a:r>
              <a:rPr lang="tr-TR" dirty="0" err="1" smtClean="0"/>
              <a:t>add</a:t>
            </a:r>
            <a:r>
              <a:rPr lang="tr-TR" dirty="0" smtClean="0"/>
              <a:t> </a:t>
            </a:r>
            <a:r>
              <a:rPr lang="tr-TR" dirty="0" err="1" smtClean="0"/>
              <a:t>UPDATE,</a:t>
            </a:r>
            <a:r>
              <a:rPr lang="tr-TR" baseline="0" dirty="0" err="1" smtClean="0"/>
              <a:t>REFER,SUBSCRIBE,and</a:t>
            </a:r>
            <a:r>
              <a:rPr lang="tr-TR" baseline="0" dirty="0" smtClean="0"/>
              <a:t> NOTIFY SIP </a:t>
            </a:r>
            <a:r>
              <a:rPr lang="tr-TR" baseline="0" dirty="0" err="1" smtClean="0"/>
              <a:t>requests</a:t>
            </a:r>
            <a:r>
              <a:rPr lang="tr-TR" baseline="0" dirty="0" smtClean="0"/>
              <a:t>.</a:t>
            </a:r>
          </a:p>
          <a:p>
            <a:r>
              <a:rPr lang="tr-TR" b="1" baseline="0" dirty="0" smtClean="0"/>
              <a:t>I </a:t>
            </a:r>
            <a:r>
              <a:rPr lang="tr-TR" b="1" baseline="0" dirty="0" err="1" smtClean="0"/>
              <a:t>updated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your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advices.You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may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check</a:t>
            </a:r>
            <a:r>
              <a:rPr lang="tr-TR" b="1" baseline="0" dirty="0" smtClean="0"/>
              <a:t>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A9D8B-3E6C-4437-88EF-2F413FA81ED4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4564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You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think</a:t>
            </a:r>
            <a:r>
              <a:rPr lang="tr-TR" b="1" baseline="0" dirty="0" smtClean="0"/>
              <a:t> ? Is </a:t>
            </a:r>
            <a:r>
              <a:rPr lang="tr-TR" b="1" baseline="0" dirty="0" err="1" smtClean="0"/>
              <a:t>this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part</a:t>
            </a:r>
            <a:r>
              <a:rPr lang="tr-TR" b="1" baseline="0" dirty="0" smtClean="0"/>
              <a:t> okey ? </a:t>
            </a:r>
            <a:r>
              <a:rPr lang="tr-TR" b="1" baseline="0" dirty="0" err="1" smtClean="0"/>
              <a:t>If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you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want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to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remove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this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one.i</a:t>
            </a:r>
            <a:r>
              <a:rPr lang="tr-TR" b="1" baseline="0" dirty="0" smtClean="0"/>
              <a:t> can </a:t>
            </a:r>
            <a:r>
              <a:rPr lang="tr-TR" b="1" baseline="0" dirty="0" err="1" smtClean="0"/>
              <a:t>remove.because</a:t>
            </a:r>
            <a:r>
              <a:rPr lang="tr-TR" b="1" baseline="0" dirty="0" smtClean="0"/>
              <a:t> i </a:t>
            </a:r>
            <a:r>
              <a:rPr lang="tr-TR" b="1" baseline="0" dirty="0" err="1" smtClean="0"/>
              <a:t>putted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information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previos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part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for</a:t>
            </a:r>
            <a:r>
              <a:rPr lang="tr-TR" b="1" baseline="0" dirty="0" smtClean="0"/>
              <a:t> SIP </a:t>
            </a:r>
            <a:r>
              <a:rPr lang="tr-TR" b="1" baseline="0" dirty="0" err="1" smtClean="0"/>
              <a:t>History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Info</a:t>
            </a:r>
            <a:r>
              <a:rPr lang="tr-TR" b="1" baseline="0" dirty="0" smtClean="0"/>
              <a:t>. Is it </a:t>
            </a:r>
            <a:r>
              <a:rPr lang="tr-TR" b="1" baseline="0" dirty="0" err="1" smtClean="0"/>
              <a:t>enough</a:t>
            </a:r>
            <a:r>
              <a:rPr lang="tr-TR" b="1" baseline="0" dirty="0" smtClean="0"/>
              <a:t> ? </a:t>
            </a:r>
            <a:r>
              <a:rPr lang="tr-TR" b="1" baseline="0" dirty="0" err="1" smtClean="0"/>
              <a:t>Or</a:t>
            </a:r>
            <a:r>
              <a:rPr lang="tr-TR" b="1" baseline="0" dirty="0" smtClean="0"/>
              <a:t> not ?</a:t>
            </a:r>
            <a:endParaRPr lang="tr-T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A9D8B-3E6C-4437-88EF-2F413FA81ED4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8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Also</a:t>
            </a:r>
            <a:r>
              <a:rPr lang="tr-TR" b="1" baseline="0" dirty="0" smtClean="0"/>
              <a:t> i </a:t>
            </a:r>
            <a:r>
              <a:rPr lang="tr-TR" b="1" baseline="0" dirty="0" err="1" smtClean="0"/>
              <a:t>added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this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part.i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thought</a:t>
            </a:r>
            <a:r>
              <a:rPr lang="tr-TR" b="1" baseline="0" dirty="0" smtClean="0"/>
              <a:t> i can </a:t>
            </a:r>
            <a:r>
              <a:rPr lang="tr-TR" b="1" baseline="0" dirty="0" err="1" smtClean="0"/>
              <a:t>show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to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expalin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History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Info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and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Sdp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outputs’s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shortcuts</a:t>
            </a:r>
            <a:r>
              <a:rPr lang="tr-TR" b="1" baseline="0" dirty="0" smtClean="0"/>
              <a:t> on </a:t>
            </a:r>
            <a:r>
              <a:rPr lang="tr-TR" b="1" baseline="0" dirty="0" err="1" smtClean="0"/>
              <a:t>the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same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part</a:t>
            </a:r>
            <a:r>
              <a:rPr lang="tr-TR" b="1" baseline="0" dirty="0" smtClean="0"/>
              <a:t>. </a:t>
            </a:r>
            <a:r>
              <a:rPr lang="tr-TR" b="1" baseline="0" dirty="0" err="1" smtClean="0"/>
              <a:t>For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intelligibility</a:t>
            </a:r>
            <a:r>
              <a:rPr lang="tr-TR" b="1" baseline="0" dirty="0" smtClean="0"/>
              <a:t>.</a:t>
            </a:r>
            <a:endParaRPr lang="tr-T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A9D8B-3E6C-4437-88EF-2F413FA81ED4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0192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Replace</a:t>
            </a:r>
            <a:r>
              <a:rPr lang="tr-TR" dirty="0" smtClean="0"/>
              <a:t> 4244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original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reference</a:t>
            </a:r>
            <a:r>
              <a:rPr lang="tr-TR" baseline="0" dirty="0" smtClean="0"/>
              <a:t> of SDP. RFC-3264 is </a:t>
            </a:r>
            <a:r>
              <a:rPr lang="tr-TR" baseline="0" dirty="0" err="1" smtClean="0"/>
              <a:t>real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reference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for</a:t>
            </a:r>
            <a:r>
              <a:rPr lang="tr-TR" baseline="0" dirty="0" smtClean="0"/>
              <a:t> SDP but </a:t>
            </a:r>
            <a:r>
              <a:rPr lang="tr-TR" baseline="0" dirty="0" err="1" smtClean="0"/>
              <a:t>that</a:t>
            </a:r>
            <a:r>
              <a:rPr lang="tr-TR" baseline="0" dirty="0" smtClean="0"/>
              <a:t> has </a:t>
            </a:r>
            <a:r>
              <a:rPr lang="tr-TR" baseline="0" dirty="0" err="1" smtClean="0"/>
              <a:t>been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obsoleted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with</a:t>
            </a:r>
            <a:r>
              <a:rPr lang="tr-TR" baseline="0" dirty="0" smtClean="0"/>
              <a:t> a </a:t>
            </a:r>
            <a:r>
              <a:rPr lang="tr-TR" baseline="0" dirty="0" err="1" smtClean="0"/>
              <a:t>new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one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Please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find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latest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reference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for</a:t>
            </a:r>
            <a:r>
              <a:rPr lang="tr-TR" baseline="0" dirty="0" smtClean="0"/>
              <a:t> SDP.</a:t>
            </a:r>
          </a:p>
          <a:p>
            <a:r>
              <a:rPr lang="tr-TR" b="1" baseline="0" dirty="0" smtClean="0"/>
              <a:t>I </a:t>
            </a:r>
            <a:r>
              <a:rPr lang="tr-TR" b="1" baseline="0" dirty="0" err="1" smtClean="0"/>
              <a:t>replaced</a:t>
            </a:r>
            <a:r>
              <a:rPr lang="tr-TR" b="1" baseline="0" dirty="0" smtClean="0"/>
              <a:t> RFC 4244.I </a:t>
            </a:r>
            <a:r>
              <a:rPr lang="tr-TR" b="1" baseline="0" dirty="0" err="1" smtClean="0"/>
              <a:t>founded</a:t>
            </a:r>
            <a:r>
              <a:rPr lang="tr-TR" b="1" baseline="0" dirty="0" smtClean="0"/>
              <a:t> RFC 6157 but I’m not sure .May </a:t>
            </a:r>
            <a:r>
              <a:rPr lang="tr-TR" b="1" baseline="0" dirty="0" err="1" smtClean="0"/>
              <a:t>you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check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for</a:t>
            </a:r>
            <a:r>
              <a:rPr lang="tr-TR" b="1" baseline="0" dirty="0" smtClean="0"/>
              <a:t> me 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A9D8B-3E6C-4437-88EF-2F413FA81ED4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7018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Should</a:t>
            </a:r>
            <a:r>
              <a:rPr lang="tr-TR" b="1" baseline="0" dirty="0" smtClean="0"/>
              <a:t> i </a:t>
            </a:r>
            <a:r>
              <a:rPr lang="tr-TR" b="1" baseline="0" dirty="0" err="1" smtClean="0"/>
              <a:t>replace</a:t>
            </a:r>
            <a:r>
              <a:rPr lang="tr-TR" b="1" baseline="0" dirty="0" smtClean="0"/>
              <a:t> RFC-4244? </a:t>
            </a:r>
            <a:r>
              <a:rPr lang="tr-TR" b="1" baseline="0" dirty="0" err="1" smtClean="0"/>
              <a:t>Because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You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said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this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example</a:t>
            </a:r>
            <a:r>
              <a:rPr lang="tr-TR" b="1" baseline="0" dirty="0" smtClean="0"/>
              <a:t> is </a:t>
            </a:r>
            <a:r>
              <a:rPr lang="tr-TR" b="1" baseline="0" dirty="0" err="1" smtClean="0"/>
              <a:t>wrong</a:t>
            </a:r>
            <a:r>
              <a:rPr lang="tr-TR" b="1" baseline="0" dirty="0" smtClean="0"/>
              <a:t>.</a:t>
            </a:r>
          </a:p>
          <a:p>
            <a:r>
              <a:rPr lang="tr-TR" b="1" baseline="0" dirty="0" err="1" smtClean="0"/>
              <a:t>What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shall</a:t>
            </a:r>
            <a:r>
              <a:rPr lang="tr-TR" b="1" baseline="0" dirty="0" smtClean="0"/>
              <a:t> i do </a:t>
            </a:r>
            <a:r>
              <a:rPr lang="tr-TR" b="1" baseline="0" dirty="0" err="1" smtClean="0"/>
              <a:t>right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now</a:t>
            </a:r>
            <a:r>
              <a:rPr lang="tr-TR" b="1" baseline="0" dirty="0" smtClean="0"/>
              <a:t> 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A9D8B-3E6C-4437-88EF-2F413FA81ED4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5531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smtClean="0"/>
              <a:t>I’m</a:t>
            </a:r>
            <a:r>
              <a:rPr lang="tr-TR" b="1" baseline="0" dirty="0" smtClean="0"/>
              <a:t> not sure </a:t>
            </a:r>
            <a:r>
              <a:rPr lang="tr-TR" b="1" baseline="0" dirty="0" err="1" smtClean="0"/>
              <a:t>about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these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issues.I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went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from</a:t>
            </a:r>
            <a:r>
              <a:rPr lang="tr-TR" b="1" baseline="0" dirty="0" smtClean="0"/>
              <a:t> RFC-4244 </a:t>
            </a:r>
            <a:r>
              <a:rPr lang="tr-TR" b="1" baseline="0" dirty="0" err="1" smtClean="0"/>
              <a:t>to</a:t>
            </a:r>
            <a:r>
              <a:rPr lang="tr-TR" b="1" baseline="0" dirty="0" smtClean="0"/>
              <a:t> RFC-7044.They </a:t>
            </a:r>
            <a:r>
              <a:rPr lang="tr-TR" b="1" baseline="0" dirty="0" err="1" smtClean="0"/>
              <a:t>were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different.I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think</a:t>
            </a:r>
            <a:r>
              <a:rPr lang="tr-TR" b="1" baseline="0" dirty="0" smtClean="0"/>
              <a:t> in RFC-7044 </a:t>
            </a:r>
            <a:r>
              <a:rPr lang="tr-TR" b="1" baseline="0" dirty="0" err="1" smtClean="0"/>
              <a:t>information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right</a:t>
            </a:r>
            <a:r>
              <a:rPr lang="tr-TR" b="1" baseline="0" dirty="0" smtClean="0"/>
              <a:t>.</a:t>
            </a:r>
          </a:p>
          <a:p>
            <a:r>
              <a:rPr lang="tr-TR" b="1" baseline="0" dirty="0" err="1" smtClean="0"/>
              <a:t>For</a:t>
            </a:r>
            <a:r>
              <a:rPr lang="tr-TR" b="1" baseline="0" dirty="0" smtClean="0"/>
              <a:t> RFC-4458 I </a:t>
            </a:r>
            <a:r>
              <a:rPr lang="tr-TR" b="1" baseline="0" dirty="0" err="1" smtClean="0"/>
              <a:t>went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from</a:t>
            </a:r>
            <a:r>
              <a:rPr lang="tr-TR" b="1" baseline="0" dirty="0" smtClean="0"/>
              <a:t> RFC-4458 </a:t>
            </a:r>
            <a:r>
              <a:rPr lang="tr-TR" b="1" baseline="0" dirty="0" err="1" smtClean="0"/>
              <a:t>to</a:t>
            </a:r>
            <a:r>
              <a:rPr lang="tr-TR" b="1" baseline="0" dirty="0" smtClean="0"/>
              <a:t> RFC-8119.but i </a:t>
            </a:r>
            <a:r>
              <a:rPr lang="tr-TR" b="1" baseline="0" dirty="0" err="1" smtClean="0"/>
              <a:t>didnt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found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anything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for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diffrence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about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syntax</a:t>
            </a:r>
            <a:r>
              <a:rPr lang="tr-TR" b="1" baseline="0" dirty="0" smtClean="0"/>
              <a:t> in RFC-8119 </a:t>
            </a:r>
          </a:p>
          <a:p>
            <a:r>
              <a:rPr lang="tr-TR" b="1" baseline="0" dirty="0" smtClean="0"/>
              <a:t>I </a:t>
            </a:r>
            <a:r>
              <a:rPr lang="tr-TR" b="1" baseline="0" dirty="0" err="1" smtClean="0"/>
              <a:t>putted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screenshots</a:t>
            </a:r>
            <a:r>
              <a:rPr lang="tr-TR" b="1" baseline="0" dirty="0" smtClean="0"/>
              <a:t> on </a:t>
            </a:r>
            <a:r>
              <a:rPr lang="tr-TR" b="1" baseline="0" dirty="0" err="1" smtClean="0"/>
              <a:t>this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part</a:t>
            </a:r>
            <a:r>
              <a:rPr lang="tr-TR" b="1" baseline="0" dirty="0" smtClean="0"/>
              <a:t> but </a:t>
            </a:r>
            <a:r>
              <a:rPr lang="tr-TR" b="1" baseline="0" dirty="0" err="1" smtClean="0"/>
              <a:t>we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should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to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check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again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with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together</a:t>
            </a:r>
            <a:r>
              <a:rPr lang="tr-TR" b="1" baseline="0" dirty="0" smtClean="0"/>
              <a:t>.</a:t>
            </a:r>
            <a:endParaRPr lang="tr-T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A9D8B-3E6C-4437-88EF-2F413FA81ED4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8556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last</a:t>
            </a:r>
            <a:r>
              <a:rPr lang="tr-TR" b="1" dirty="0" smtClean="0"/>
              <a:t> </a:t>
            </a:r>
            <a:r>
              <a:rPr lang="tr-TR" b="1" dirty="0" err="1" smtClean="0"/>
              <a:t>part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for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my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questions</a:t>
            </a:r>
            <a:r>
              <a:rPr lang="tr-TR" b="1" baseline="0" dirty="0" smtClean="0"/>
              <a:t>.</a:t>
            </a:r>
          </a:p>
          <a:p>
            <a:r>
              <a:rPr lang="tr-TR" b="1" baseline="0" dirty="0" smtClean="0"/>
              <a:t>May </a:t>
            </a:r>
            <a:r>
              <a:rPr lang="tr-TR" b="1" baseline="0" dirty="0" err="1" smtClean="0"/>
              <a:t>this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part</a:t>
            </a:r>
            <a:r>
              <a:rPr lang="tr-TR" b="1" baseline="0" dirty="0" smtClean="0"/>
              <a:t> is </a:t>
            </a:r>
            <a:r>
              <a:rPr lang="tr-TR" b="1" baseline="0" dirty="0" err="1" smtClean="0"/>
              <a:t>stay</a:t>
            </a:r>
            <a:r>
              <a:rPr lang="tr-TR" b="1" baseline="0" dirty="0" smtClean="0"/>
              <a:t>?</a:t>
            </a:r>
          </a:p>
          <a:p>
            <a:r>
              <a:rPr lang="tr-TR" b="1" baseline="0" dirty="0" err="1" smtClean="0"/>
              <a:t>Or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may</a:t>
            </a:r>
            <a:r>
              <a:rPr lang="tr-TR" b="1" baseline="0" dirty="0" smtClean="0"/>
              <a:t> i </a:t>
            </a:r>
            <a:r>
              <a:rPr lang="tr-TR" b="1" baseline="0" dirty="0" err="1" smtClean="0"/>
              <a:t>remove</a:t>
            </a:r>
            <a:r>
              <a:rPr lang="tr-TR" b="1" baseline="0" dirty="0" smtClean="0"/>
              <a:t> on </a:t>
            </a:r>
            <a:r>
              <a:rPr lang="tr-TR" b="1" baseline="0" dirty="0" err="1" smtClean="0"/>
              <a:t>the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there</a:t>
            </a:r>
            <a:r>
              <a:rPr lang="tr-TR" b="1" baseline="0" dirty="0" smtClean="0"/>
              <a:t>  ?</a:t>
            </a:r>
          </a:p>
          <a:p>
            <a:r>
              <a:rPr lang="en-US" b="1" baseline="0" dirty="0" err="1" smtClean="0"/>
              <a:t>i</a:t>
            </a:r>
            <a:r>
              <a:rPr lang="en-US" b="1" baseline="0" dirty="0" smtClean="0"/>
              <a:t> couldn't sure about that.</a:t>
            </a:r>
          </a:p>
          <a:p>
            <a:r>
              <a:rPr lang="en-US" b="1" baseline="0" dirty="0" smtClean="0"/>
              <a:t>Is it necessary for last part?</a:t>
            </a:r>
            <a:endParaRPr lang="tr-TR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A9D8B-3E6C-4437-88EF-2F413FA81ED4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799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82EA-5481-469A-AACB-4D5E648CD60C}" type="datetimeFigureOut">
              <a:rPr lang="tr-TR" smtClean="0"/>
              <a:t>12.09.2019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7B88-682E-492B-A91C-590305DAAA8F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85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82EA-5481-469A-AACB-4D5E648CD60C}" type="datetimeFigureOut">
              <a:rPr lang="tr-TR" smtClean="0"/>
              <a:t>12.09.2019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7B88-682E-492B-A91C-590305DAAA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816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82EA-5481-469A-AACB-4D5E648CD60C}" type="datetimeFigureOut">
              <a:rPr lang="tr-TR" smtClean="0"/>
              <a:t>12.09.2019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7B88-682E-492B-A91C-590305DAAA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274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82EA-5481-469A-AACB-4D5E648CD60C}" type="datetimeFigureOut">
              <a:rPr lang="tr-TR" smtClean="0"/>
              <a:t>12.09.2019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7B88-682E-492B-A91C-590305DAAA8F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1325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82EA-5481-469A-AACB-4D5E648CD60C}" type="datetimeFigureOut">
              <a:rPr lang="tr-TR" smtClean="0"/>
              <a:t>12.09.2019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7B88-682E-492B-A91C-590305DAAA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634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82EA-5481-469A-AACB-4D5E648CD60C}" type="datetimeFigureOut">
              <a:rPr lang="tr-TR" smtClean="0"/>
              <a:t>12.09.2019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7B88-682E-492B-A91C-590305DAAA8F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2139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82EA-5481-469A-AACB-4D5E648CD60C}" type="datetimeFigureOut">
              <a:rPr lang="tr-TR" smtClean="0"/>
              <a:t>12.09.2019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7B88-682E-492B-A91C-590305DAAA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1226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82EA-5481-469A-AACB-4D5E648CD60C}" type="datetimeFigureOut">
              <a:rPr lang="tr-TR" smtClean="0"/>
              <a:t>12.09.2019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7B88-682E-492B-A91C-590305DAAA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4059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82EA-5481-469A-AACB-4D5E648CD60C}" type="datetimeFigureOut">
              <a:rPr lang="tr-TR" smtClean="0"/>
              <a:t>12.09.2019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7B88-682E-492B-A91C-590305DAAA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471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82EA-5481-469A-AACB-4D5E648CD60C}" type="datetimeFigureOut">
              <a:rPr lang="tr-TR" smtClean="0"/>
              <a:t>12.09.2019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7B88-682E-492B-A91C-590305DAAA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151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82EA-5481-469A-AACB-4D5E648CD60C}" type="datetimeFigureOut">
              <a:rPr lang="tr-TR" smtClean="0"/>
              <a:t>12.09.2019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7B88-682E-492B-A91C-590305DAAA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046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82EA-5481-469A-AACB-4D5E648CD60C}" type="datetimeFigureOut">
              <a:rPr lang="tr-TR" smtClean="0"/>
              <a:t>12.09.2019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7B88-682E-492B-A91C-590305DAAA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073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82EA-5481-469A-AACB-4D5E648CD60C}" type="datetimeFigureOut">
              <a:rPr lang="tr-TR" smtClean="0"/>
              <a:t>12.09.2019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7B88-682E-492B-A91C-590305DAAA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802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82EA-5481-469A-AACB-4D5E648CD60C}" type="datetimeFigureOut">
              <a:rPr lang="tr-TR" smtClean="0"/>
              <a:t>12.09.2019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7B88-682E-492B-A91C-590305DAAA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43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82EA-5481-469A-AACB-4D5E648CD60C}" type="datetimeFigureOut">
              <a:rPr lang="tr-TR" smtClean="0"/>
              <a:t>12.09.2019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7B88-682E-492B-A91C-590305DAAA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312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82EA-5481-469A-AACB-4D5E648CD60C}" type="datetimeFigureOut">
              <a:rPr lang="tr-TR" smtClean="0"/>
              <a:t>12.09.2019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7B88-682E-492B-A91C-590305DAAA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664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82EA-5481-469A-AACB-4D5E648CD60C}" type="datetimeFigureOut">
              <a:rPr lang="tr-TR" smtClean="0"/>
              <a:t>12.09.2019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7B88-682E-492B-A91C-590305DAAA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435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17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1982EA-5481-469A-AACB-4D5E648CD60C}" type="datetimeFigureOut">
              <a:rPr lang="tr-TR" smtClean="0"/>
              <a:t>12.09.2019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6BA7B88-682E-492B-A91C-590305DAAA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7478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jp.at/doc/rfc/" TargetMode="External"/><Relationship Id="rId3" Type="http://schemas.openxmlformats.org/officeDocument/2006/relationships/hyperlink" Target="https://www.wikizeroo.org/index.php?q=aHR0cHM6Ly90ci53aWtpcGVkaWEub3JnL3dpa2kvU0lQ" TargetMode="External"/><Relationship Id="rId7" Type="http://schemas.openxmlformats.org/officeDocument/2006/relationships/hyperlink" Target="https://andrewjprokop.wordpress.com/2014/12/29/a-look-at-how-avaya-aura-supports-sip-based-voice-mail/" TargetMode="External"/><Relationship Id="rId12" Type="http://schemas.openxmlformats.org/officeDocument/2006/relationships/hyperlink" Target="https://transnexus.com/whitepapers/sip-invite-header-field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ialogic.com/webhelp/IMG1010/10.5.3/WebHelp/sip_history_info_head.htm" TargetMode="External"/><Relationship Id="rId11" Type="http://schemas.openxmlformats.org/officeDocument/2006/relationships/hyperlink" Target="https://tools.ietf.org/html/rfc3261#page-9" TargetMode="External"/><Relationship Id="rId5" Type="http://schemas.openxmlformats.org/officeDocument/2006/relationships/hyperlink" Target="https://www.tutorialspoint.com/session_initiation_protocol/" TargetMode="External"/><Relationship Id="rId10" Type="http://schemas.openxmlformats.org/officeDocument/2006/relationships/hyperlink" Target="https://tools.ietf.org/html/rfc4458" TargetMode="External"/><Relationship Id="rId4" Type="http://schemas.openxmlformats.org/officeDocument/2006/relationships/hyperlink" Target="https://www.3cx.com/pbx/sdp/" TargetMode="External"/><Relationship Id="rId9" Type="http://schemas.openxmlformats.org/officeDocument/2006/relationships/hyperlink" Target="https://tools.ietf.org/html/rfc4244#section-4.3.3.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latin typeface="High Tower Text" panose="02040502050506030303" pitchFamily="18" charset="0"/>
              </a:rPr>
              <a:t>SESSION </a:t>
            </a:r>
            <a:r>
              <a:rPr lang="tr-TR" b="1" dirty="0" err="1" smtClean="0">
                <a:latin typeface="High Tower Text" panose="02040502050506030303" pitchFamily="18" charset="0"/>
              </a:rPr>
              <a:t>InITIATION</a:t>
            </a:r>
            <a:r>
              <a:rPr lang="tr-TR" b="1" dirty="0" smtClean="0">
                <a:latin typeface="High Tower Text" panose="02040502050506030303" pitchFamily="18" charset="0"/>
              </a:rPr>
              <a:t> PROTOCOL (</a:t>
            </a:r>
            <a:r>
              <a:rPr lang="tr-TR" b="1" dirty="0" err="1" smtClean="0">
                <a:latin typeface="High Tower Text" panose="02040502050506030303" pitchFamily="18" charset="0"/>
              </a:rPr>
              <a:t>sıp</a:t>
            </a:r>
            <a:r>
              <a:rPr lang="tr-TR" b="1" dirty="0" smtClean="0">
                <a:latin typeface="High Tower Text" panose="02040502050506030303" pitchFamily="18" charset="0"/>
              </a:rPr>
              <a:t>)</a:t>
            </a:r>
            <a:r>
              <a:rPr lang="tr-TR" b="1" dirty="0" smtClean="0"/>
              <a:t/>
            </a:r>
            <a:br>
              <a:rPr lang="tr-TR" b="1" dirty="0" smtClean="0"/>
            </a:br>
            <a:endParaRPr lang="tr-T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553935"/>
            <a:ext cx="8939290" cy="2657294"/>
          </a:xfrm>
        </p:spPr>
        <p:txBody>
          <a:bodyPr>
            <a:normAutofit/>
          </a:bodyPr>
          <a:lstStyle/>
          <a:p>
            <a:r>
              <a:rPr lang="tr-TR" sz="72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HISTORY </a:t>
            </a:r>
            <a:r>
              <a:rPr lang="tr-TR" sz="72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INFO</a:t>
            </a:r>
          </a:p>
          <a:p>
            <a:endParaRPr lang="tr-TR" sz="2000" b="1" dirty="0" smtClean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tr-TR" sz="20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Erdinç DAĞLI</a:t>
            </a:r>
            <a:endParaRPr lang="tr-TR" sz="2000" b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endParaRPr lang="tr-TR" sz="7200" dirty="0"/>
          </a:p>
        </p:txBody>
      </p:sp>
    </p:spTree>
    <p:extLst>
      <p:ext uri="{BB962C8B-B14F-4D97-AF65-F5344CB8AC3E}">
        <p14:creationId xmlns:p14="http://schemas.microsoft.com/office/powerpoint/2010/main" val="22595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107584"/>
            <a:ext cx="10946510" cy="3957550"/>
          </a:xfrm>
        </p:spPr>
        <p:txBody>
          <a:bodyPr>
            <a:normAutofit fontScale="90000"/>
          </a:bodyPr>
          <a:lstStyle/>
          <a:p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/>
              <a:t/>
            </a:r>
            <a:br>
              <a:rPr lang="tr-TR" sz="2400" dirty="0"/>
            </a:br>
            <a:r>
              <a:rPr lang="tr-TR" sz="2400" dirty="0" smtClean="0"/>
              <a:t>											</a:t>
            </a:r>
            <a:r>
              <a:rPr lang="en-US" sz="2400" b="1" dirty="0"/>
              <a:t>The first part is a SIP output that sends </a:t>
            </a:r>
            <a:r>
              <a:rPr lang="tr-TR" sz="2400" b="1" dirty="0" smtClean="0"/>
              <a:t>											</a:t>
            </a:r>
            <a:r>
              <a:rPr lang="en-US" sz="2400" b="1" dirty="0" smtClean="0"/>
              <a:t>a </a:t>
            </a:r>
            <a:r>
              <a:rPr lang="en-US" sz="2400" b="1" dirty="0"/>
              <a:t>confirmation </a:t>
            </a:r>
            <a:r>
              <a:rPr lang="en-US" sz="2400" b="1" dirty="0" smtClean="0"/>
              <a:t>re</a:t>
            </a:r>
            <a:r>
              <a:rPr lang="tr-TR" sz="2400" b="1" dirty="0" err="1" smtClean="0"/>
              <a:t>sponse</a:t>
            </a:r>
            <a:r>
              <a:rPr lang="en-US" sz="2400" b="1" dirty="0" smtClean="0"/>
              <a:t> </a:t>
            </a:r>
            <a:r>
              <a:rPr lang="en-US" sz="2400" b="1" dirty="0"/>
              <a:t>in code 200.</a:t>
            </a:r>
            <a:br>
              <a:rPr lang="en-US" sz="2400" b="1" dirty="0"/>
            </a:br>
            <a:r>
              <a:rPr lang="tr-TR" sz="2400" b="1" dirty="0" smtClean="0"/>
              <a:t>											</a:t>
            </a:r>
            <a:r>
              <a:rPr lang="en-US" sz="2400" b="1" dirty="0" smtClean="0"/>
              <a:t>The </a:t>
            </a:r>
            <a:r>
              <a:rPr lang="en-US" sz="2400" b="1" dirty="0"/>
              <a:t>next section gives us more </a:t>
            </a:r>
            <a:r>
              <a:rPr lang="tr-TR" sz="2400" b="1" dirty="0" smtClean="0"/>
              <a:t>													</a:t>
            </a:r>
            <a:r>
              <a:rPr lang="en-US" sz="2400" b="1" dirty="0" smtClean="0"/>
              <a:t>information </a:t>
            </a:r>
            <a:r>
              <a:rPr lang="en-US" sz="2400" b="1" dirty="0"/>
              <a:t>about the connection </a:t>
            </a:r>
            <a:r>
              <a:rPr lang="tr-TR" sz="2400" b="1" dirty="0" smtClean="0"/>
              <a:t>												</a:t>
            </a:r>
            <a:r>
              <a:rPr lang="en-US" sz="2400" b="1" dirty="0" smtClean="0"/>
              <a:t>with </a:t>
            </a:r>
            <a:r>
              <a:rPr lang="en-US" sz="2400" b="1" dirty="0"/>
              <a:t>SDP Headers.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/>
              <a:t>	</a:t>
            </a:r>
            <a:r>
              <a:rPr lang="tr-TR" sz="2400" dirty="0" smtClean="0"/>
              <a:t>										</a:t>
            </a:r>
            <a:r>
              <a:rPr lang="tr-TR" sz="2200" b="1" dirty="0" smtClean="0"/>
              <a:t>v</a:t>
            </a:r>
            <a:r>
              <a:rPr lang="tr-TR" sz="2200" dirty="0" smtClean="0"/>
              <a:t>=</a:t>
            </a:r>
            <a:r>
              <a:rPr lang="tr-TR" sz="2200" dirty="0" err="1" smtClean="0"/>
              <a:t>protocol</a:t>
            </a:r>
            <a:r>
              <a:rPr lang="tr-TR" sz="2200" dirty="0" smtClean="0"/>
              <a:t> </a:t>
            </a:r>
            <a:r>
              <a:rPr lang="tr-TR" sz="2200" dirty="0" err="1" smtClean="0"/>
              <a:t>versıon</a:t>
            </a:r>
            <a:r>
              <a:rPr lang="tr-TR" sz="2200" dirty="0" smtClean="0"/>
              <a:t> </a:t>
            </a:r>
            <a:r>
              <a:rPr lang="tr-TR" sz="2200" dirty="0" err="1" smtClean="0"/>
              <a:t>number</a:t>
            </a:r>
            <a:r>
              <a:rPr lang="tr-TR" sz="2200" dirty="0" smtClean="0"/>
              <a:t/>
            </a:r>
            <a:br>
              <a:rPr lang="tr-TR" sz="2200" dirty="0" smtClean="0"/>
            </a:br>
            <a:r>
              <a:rPr lang="tr-TR" sz="2200" dirty="0"/>
              <a:t>	</a:t>
            </a:r>
            <a:r>
              <a:rPr lang="tr-TR" sz="2200" dirty="0" smtClean="0"/>
              <a:t>										</a:t>
            </a:r>
            <a:r>
              <a:rPr lang="tr-TR" sz="2200" b="1" dirty="0" smtClean="0"/>
              <a:t>o</a:t>
            </a:r>
            <a:r>
              <a:rPr lang="tr-TR" sz="2200" dirty="0" smtClean="0"/>
              <a:t>=</a:t>
            </a:r>
            <a:r>
              <a:rPr lang="tr-TR" sz="2200" dirty="0" err="1" smtClean="0"/>
              <a:t>username,ıd,network</a:t>
            </a:r>
            <a:r>
              <a:rPr lang="tr-TR" sz="2200" dirty="0" smtClean="0"/>
              <a:t> </a:t>
            </a:r>
            <a:r>
              <a:rPr lang="tr-TR" sz="2200" dirty="0" err="1" smtClean="0"/>
              <a:t>address</a:t>
            </a:r>
            <a:r>
              <a:rPr lang="tr-TR" sz="2200" dirty="0" smtClean="0"/>
              <a:t>..</a:t>
            </a:r>
            <a:br>
              <a:rPr lang="tr-TR" sz="2200" dirty="0" smtClean="0"/>
            </a:br>
            <a:r>
              <a:rPr lang="tr-TR" sz="2200" dirty="0"/>
              <a:t>	</a:t>
            </a:r>
            <a:r>
              <a:rPr lang="tr-TR" sz="2200" dirty="0" smtClean="0"/>
              <a:t>										</a:t>
            </a:r>
            <a:r>
              <a:rPr lang="tr-TR" sz="2200" b="1" dirty="0" smtClean="0"/>
              <a:t>S</a:t>
            </a:r>
            <a:r>
              <a:rPr lang="tr-TR" sz="2200" dirty="0" smtClean="0"/>
              <a:t> =</a:t>
            </a:r>
            <a:r>
              <a:rPr lang="tr-TR" sz="2200" dirty="0" err="1" smtClean="0"/>
              <a:t>Sessıon</a:t>
            </a:r>
            <a:r>
              <a:rPr lang="tr-TR" sz="2200" dirty="0" smtClean="0"/>
              <a:t> name</a:t>
            </a:r>
            <a:br>
              <a:rPr lang="tr-TR" sz="2200" dirty="0" smtClean="0"/>
            </a:br>
            <a:r>
              <a:rPr lang="tr-TR" sz="2200" dirty="0"/>
              <a:t>	</a:t>
            </a:r>
            <a:r>
              <a:rPr lang="tr-TR" sz="2200" dirty="0" smtClean="0"/>
              <a:t>										</a:t>
            </a:r>
            <a:r>
              <a:rPr lang="tr-TR" sz="2200" b="1" dirty="0" smtClean="0"/>
              <a:t>C</a:t>
            </a:r>
            <a:r>
              <a:rPr lang="tr-TR" sz="2200" dirty="0" smtClean="0"/>
              <a:t>=</a:t>
            </a:r>
            <a:r>
              <a:rPr lang="tr-TR" sz="2200" dirty="0" err="1" smtClean="0"/>
              <a:t>connectıon</a:t>
            </a:r>
            <a:r>
              <a:rPr lang="tr-TR" sz="2200" dirty="0" smtClean="0"/>
              <a:t> </a:t>
            </a:r>
            <a:r>
              <a:rPr lang="tr-TR" sz="2200" dirty="0" err="1" smtClean="0"/>
              <a:t>ınformantıon</a:t>
            </a:r>
            <a:r>
              <a:rPr lang="tr-TR" sz="2200" dirty="0" smtClean="0"/>
              <a:t/>
            </a:r>
            <a:br>
              <a:rPr lang="tr-TR" sz="2200" dirty="0" smtClean="0"/>
            </a:br>
            <a:r>
              <a:rPr lang="tr-TR" sz="2200" dirty="0"/>
              <a:t>	</a:t>
            </a:r>
            <a:r>
              <a:rPr lang="tr-TR" sz="2200" dirty="0" smtClean="0"/>
              <a:t>										</a:t>
            </a:r>
            <a:r>
              <a:rPr lang="tr-TR" sz="2200" b="1" dirty="0" smtClean="0"/>
              <a:t>t</a:t>
            </a:r>
            <a:r>
              <a:rPr lang="tr-TR" sz="2200" dirty="0" smtClean="0"/>
              <a:t> =</a:t>
            </a:r>
            <a:r>
              <a:rPr lang="tr-TR" sz="2200" dirty="0" err="1" smtClean="0"/>
              <a:t>tıme</a:t>
            </a:r>
            <a:r>
              <a:rPr lang="tr-TR" sz="2200" dirty="0" smtClean="0"/>
              <a:t> </a:t>
            </a:r>
            <a:r>
              <a:rPr lang="tr-TR" sz="2200" dirty="0" err="1" smtClean="0"/>
              <a:t>the</a:t>
            </a:r>
            <a:r>
              <a:rPr lang="tr-TR" sz="2200" dirty="0" smtClean="0"/>
              <a:t> </a:t>
            </a:r>
            <a:r>
              <a:rPr lang="tr-TR" sz="2200" dirty="0" err="1" smtClean="0"/>
              <a:t>sessıon</a:t>
            </a:r>
            <a:r>
              <a:rPr lang="tr-TR" sz="2200" dirty="0" smtClean="0"/>
              <a:t> ıs </a:t>
            </a:r>
            <a:r>
              <a:rPr lang="tr-TR" sz="2200" dirty="0" err="1" smtClean="0"/>
              <a:t>actıve</a:t>
            </a:r>
            <a:r>
              <a:rPr lang="tr-TR" sz="2200" dirty="0" smtClean="0"/>
              <a:t/>
            </a:r>
            <a:br>
              <a:rPr lang="tr-TR" sz="2200" dirty="0" smtClean="0"/>
            </a:br>
            <a:r>
              <a:rPr lang="tr-TR" sz="2200" dirty="0"/>
              <a:t>	</a:t>
            </a:r>
            <a:r>
              <a:rPr lang="tr-TR" sz="2200" dirty="0" smtClean="0"/>
              <a:t>										</a:t>
            </a:r>
            <a:r>
              <a:rPr lang="tr-TR" sz="2200" b="1" dirty="0" smtClean="0"/>
              <a:t>m</a:t>
            </a:r>
            <a:r>
              <a:rPr lang="tr-TR" sz="2200" dirty="0" smtClean="0"/>
              <a:t>=</a:t>
            </a:r>
            <a:r>
              <a:rPr lang="tr-TR" sz="2200" dirty="0" err="1" smtClean="0"/>
              <a:t>medıa</a:t>
            </a:r>
            <a:r>
              <a:rPr lang="tr-TR" sz="2200" dirty="0" smtClean="0"/>
              <a:t> name </a:t>
            </a:r>
            <a:r>
              <a:rPr lang="tr-TR" sz="2200" dirty="0" err="1" smtClean="0"/>
              <a:t>and</a:t>
            </a:r>
            <a:r>
              <a:rPr lang="tr-TR" sz="2200" dirty="0" smtClean="0"/>
              <a:t> transport </a:t>
            </a:r>
            <a:r>
              <a:rPr lang="tr-TR" sz="2200" dirty="0" err="1" smtClean="0"/>
              <a:t>address</a:t>
            </a:r>
            <a:r>
              <a:rPr lang="tr-TR" sz="2200" dirty="0" smtClean="0"/>
              <a:t/>
            </a:r>
            <a:br>
              <a:rPr lang="tr-TR" sz="2200" dirty="0" smtClean="0"/>
            </a:br>
            <a:r>
              <a:rPr lang="tr-TR" sz="2200" dirty="0" smtClean="0"/>
              <a:t>(</a:t>
            </a:r>
            <a:r>
              <a:rPr lang="tr-TR" sz="2000" dirty="0" err="1" smtClean="0"/>
              <a:t>rfc</a:t>
            </a:r>
            <a:r>
              <a:rPr lang="tr-TR" sz="2000" dirty="0" smtClean="0"/>
              <a:t> 6157)</a:t>
            </a:r>
            <a:r>
              <a:rPr lang="tr-TR" sz="2200" dirty="0" smtClean="0"/>
              <a:t>									</a:t>
            </a:r>
            <a:r>
              <a:rPr lang="tr-TR" sz="2200" b="1" dirty="0" smtClean="0"/>
              <a:t>a</a:t>
            </a:r>
            <a:r>
              <a:rPr lang="tr-TR" sz="2200" dirty="0" smtClean="0"/>
              <a:t>=</a:t>
            </a:r>
            <a:r>
              <a:rPr lang="tr-TR" sz="2200" dirty="0" err="1" smtClean="0"/>
              <a:t>zero</a:t>
            </a:r>
            <a:r>
              <a:rPr lang="tr-TR" sz="2200" dirty="0" smtClean="0"/>
              <a:t> </a:t>
            </a:r>
            <a:r>
              <a:rPr lang="tr-TR" sz="2200" dirty="0" err="1" smtClean="0"/>
              <a:t>or</a:t>
            </a:r>
            <a:r>
              <a:rPr lang="tr-TR" sz="2200" dirty="0" smtClean="0"/>
              <a:t> </a:t>
            </a:r>
            <a:r>
              <a:rPr lang="tr-TR" sz="2200" dirty="0" err="1" smtClean="0"/>
              <a:t>more</a:t>
            </a:r>
            <a:r>
              <a:rPr lang="tr-TR" sz="2200" dirty="0" smtClean="0"/>
              <a:t> </a:t>
            </a:r>
            <a:r>
              <a:rPr lang="tr-TR" sz="2200" dirty="0" err="1" smtClean="0"/>
              <a:t>sessıon</a:t>
            </a:r>
            <a:r>
              <a:rPr lang="tr-TR" sz="2200" dirty="0" smtClean="0"/>
              <a:t> </a:t>
            </a:r>
            <a:r>
              <a:rPr lang="tr-TR" sz="2200" dirty="0" err="1" smtClean="0"/>
              <a:t>attrıbute</a:t>
            </a:r>
            <a:r>
              <a:rPr lang="tr-TR" sz="2200" dirty="0" smtClean="0"/>
              <a:t> </a:t>
            </a:r>
            <a:r>
              <a:rPr lang="tr-TR" sz="2200" dirty="0" err="1" smtClean="0"/>
              <a:t>lınes</a:t>
            </a:r>
            <a:r>
              <a:rPr lang="tr-TR" sz="2200" b="1" dirty="0" smtClean="0"/>
              <a:t/>
            </a:r>
            <a:br>
              <a:rPr lang="tr-TR" sz="2200" b="1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12235"/>
            <a:ext cx="10946510" cy="1661532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SESSION DESCRIPTION </a:t>
            </a:r>
            <a:r>
              <a:rPr lang="tr-TR" sz="36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PROTOCOL </a:t>
            </a:r>
            <a:r>
              <a:rPr lang="tr-TR" sz="36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(SDP)</a:t>
            </a:r>
            <a: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  <a:t/>
            </a:r>
            <a:b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</a:br>
            <a:endParaRPr lang="tr-TR" sz="4000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230244"/>
            <a:ext cx="4262694" cy="346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5265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750741"/>
            <a:ext cx="10946510" cy="477272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							</a:t>
            </a:r>
            <a:r>
              <a:rPr lang="tr-TR" sz="2000" dirty="0" smtClean="0"/>
              <a:t>						</a:t>
            </a:r>
            <a:br>
              <a:rPr lang="tr-TR" sz="2000" dirty="0" smtClean="0"/>
            </a:br>
            <a:r>
              <a:rPr lang="tr-TR" sz="2000" dirty="0"/>
              <a:t>	</a:t>
            </a:r>
            <a:r>
              <a:rPr lang="tr-TR" sz="2000" dirty="0" smtClean="0"/>
              <a:t>												</a:t>
            </a:r>
            <a:r>
              <a:rPr lang="en-US" sz="2000" dirty="0" smtClean="0"/>
              <a:t>Alice </a:t>
            </a:r>
            <a:r>
              <a:rPr lang="en-US" sz="2000" dirty="0"/>
              <a:t>calls Bob.  Bob's proxy </a:t>
            </a:r>
            <a:r>
              <a:rPr lang="tr-TR" sz="2000" dirty="0" smtClean="0"/>
              <a:t>																</a:t>
            </a:r>
            <a:r>
              <a:rPr lang="en-US" sz="2000" dirty="0" smtClean="0"/>
              <a:t>determines </a:t>
            </a:r>
            <a:r>
              <a:rPr lang="en-US" sz="2000" dirty="0"/>
              <a:t>that Bob </a:t>
            </a:r>
            <a:r>
              <a:rPr lang="en-US" sz="2000" dirty="0" smtClean="0"/>
              <a:t>is   </a:t>
            </a:r>
            <a:r>
              <a:rPr lang="en-US" sz="2000" dirty="0"/>
              <a:t>busy, </a:t>
            </a:r>
            <a:r>
              <a:rPr lang="en-US" sz="2000" dirty="0" smtClean="0"/>
              <a:t>and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/>
              <a:t>	</a:t>
            </a:r>
            <a:r>
              <a:rPr lang="tr-TR" sz="2000" dirty="0" smtClean="0"/>
              <a:t>											      </a:t>
            </a:r>
            <a:r>
              <a:rPr lang="en-US" sz="2000" dirty="0" smtClean="0"/>
              <a:t> </a:t>
            </a:r>
            <a:r>
              <a:rPr lang="en-US" sz="2000" dirty="0"/>
              <a:t>the proxy forwards the call to Bob's </a:t>
            </a:r>
            <a:r>
              <a:rPr lang="tr-TR" sz="2000" dirty="0" smtClean="0"/>
              <a:t>													</a:t>
            </a:r>
            <a:r>
              <a:rPr lang="en-US" sz="2000" dirty="0" smtClean="0"/>
              <a:t>voicemail</a:t>
            </a:r>
            <a:r>
              <a:rPr lang="en-US" sz="2000" dirty="0"/>
              <a:t>.</a:t>
            </a:r>
            <a:r>
              <a:rPr lang="tr-TR" sz="2000" dirty="0" smtClean="0"/>
              <a:t>											</a:t>
            </a:r>
            <a:r>
              <a:rPr lang="tr-TR" dirty="0" smtClean="0"/>
              <a:t>	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sz="2700" dirty="0"/>
              <a:t>(</a:t>
            </a:r>
            <a:r>
              <a:rPr lang="tr-TR" sz="2700" dirty="0" err="1"/>
              <a:t>rfc</a:t>
            </a:r>
            <a:r>
              <a:rPr lang="tr-TR" sz="2700" dirty="0"/>
              <a:t> </a:t>
            </a:r>
            <a:r>
              <a:rPr lang="tr-TR" sz="2700" dirty="0" smtClean="0"/>
              <a:t>4458)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						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12235"/>
            <a:ext cx="10946510" cy="1661532"/>
          </a:xfrm>
        </p:spPr>
        <p:txBody>
          <a:bodyPr>
            <a:noAutofit/>
          </a:bodyPr>
          <a:lstStyle/>
          <a:p>
            <a:r>
              <a:rPr lang="tr-TR" sz="40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SESSION INITIATION </a:t>
            </a:r>
            <a: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PROTOCOL </a:t>
            </a:r>
            <a:r>
              <a:rPr lang="tr-TR" sz="40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(SIP)</a:t>
            </a:r>
          </a:p>
          <a:p>
            <a:r>
              <a:rPr lang="tr-TR" sz="4000" b="1" i="1" u="sng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History</a:t>
            </a:r>
            <a:r>
              <a:rPr lang="tr-TR" sz="4000" b="1" i="1" u="sng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tr-TR" sz="4000" b="1" i="1" u="sng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Info</a:t>
            </a:r>
            <a: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  <a:t/>
            </a:r>
            <a:b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</a:br>
            <a:endParaRPr lang="tr-TR" sz="4000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24" y="2432918"/>
            <a:ext cx="5726883" cy="27839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835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750741"/>
            <a:ext cx="10946510" cy="477272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											</a:t>
            </a:r>
            <a:r>
              <a:rPr lang="tr-TR" sz="2700" dirty="0" err="1" smtClean="0"/>
              <a:t>Sıp</a:t>
            </a:r>
            <a:r>
              <a:rPr lang="tr-TR" sz="2700" dirty="0" smtClean="0"/>
              <a:t> </a:t>
            </a:r>
            <a:r>
              <a:rPr lang="tr-TR" sz="2700" dirty="0" err="1" smtClean="0"/>
              <a:t>Detaıls</a:t>
            </a:r>
            <a:r>
              <a:rPr lang="tr-TR" sz="2700" dirty="0" smtClean="0"/>
              <a:t> </a:t>
            </a:r>
            <a:r>
              <a:rPr lang="tr-TR" sz="2700" dirty="0" err="1" smtClean="0"/>
              <a:t>and</a:t>
            </a:r>
            <a:r>
              <a:rPr lang="tr-TR" sz="2700" dirty="0" smtClean="0"/>
              <a:t> </a:t>
            </a:r>
            <a:r>
              <a:rPr lang="tr-TR" sz="2700" dirty="0" err="1" smtClean="0"/>
              <a:t>sdp</a:t>
            </a:r>
            <a:r>
              <a:rPr lang="tr-TR" sz="2700" dirty="0" smtClean="0"/>
              <a:t> </a:t>
            </a:r>
            <a:r>
              <a:rPr lang="tr-TR" sz="2700" dirty="0" err="1" smtClean="0"/>
              <a:t>detaıls</a:t>
            </a:r>
            <a:r>
              <a:rPr lang="tr-TR" sz="2700" dirty="0" smtClean="0"/>
              <a:t/>
            </a:r>
            <a:br>
              <a:rPr lang="tr-TR" sz="2700" dirty="0" smtClean="0"/>
            </a:br>
            <a:r>
              <a:rPr lang="tr-TR" sz="2700" dirty="0"/>
              <a:t>	</a:t>
            </a:r>
            <a:r>
              <a:rPr lang="tr-TR" sz="2700" dirty="0" smtClean="0"/>
              <a:t>										</a:t>
            </a:r>
            <a:r>
              <a:rPr lang="tr-TR" sz="2700" dirty="0" err="1" smtClean="0"/>
              <a:t>for</a:t>
            </a:r>
            <a:r>
              <a:rPr lang="tr-TR" sz="2700" dirty="0" smtClean="0"/>
              <a:t> </a:t>
            </a:r>
            <a:r>
              <a:rPr lang="tr-TR" sz="2700" b="1" dirty="0" smtClean="0"/>
              <a:t>f2 </a:t>
            </a:r>
            <a:r>
              <a:rPr lang="tr-TR" sz="2700" b="1" dirty="0" err="1" smtClean="0"/>
              <a:t>Invıte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	</a:t>
            </a:r>
            <a:r>
              <a:rPr lang="tr-TR" dirty="0" smtClean="0"/>
              <a:t>									</a:t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sz="2700" dirty="0" smtClean="0"/>
              <a:t>(</a:t>
            </a:r>
            <a:r>
              <a:rPr lang="tr-TR" sz="2700" dirty="0" err="1" smtClean="0"/>
              <a:t>rfc</a:t>
            </a:r>
            <a:r>
              <a:rPr lang="tr-TR" sz="2700" dirty="0" smtClean="0"/>
              <a:t> 4244)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12235"/>
            <a:ext cx="10946510" cy="1661532"/>
          </a:xfrm>
        </p:spPr>
        <p:txBody>
          <a:bodyPr>
            <a:noAutofit/>
          </a:bodyPr>
          <a:lstStyle/>
          <a:p>
            <a:r>
              <a:rPr lang="tr-TR" sz="40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SESSION INITIATION </a:t>
            </a:r>
            <a: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PROTOCOL </a:t>
            </a:r>
            <a:r>
              <a:rPr lang="tr-TR" sz="40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(SIP)</a:t>
            </a:r>
          </a:p>
          <a:p>
            <a:r>
              <a:rPr lang="tr-TR" sz="4000" b="1" i="1" u="sng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History</a:t>
            </a:r>
            <a:r>
              <a:rPr lang="tr-TR" sz="4000" b="1" i="1" u="sng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tr-TR" sz="4000" b="1" i="1" u="sng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Info</a:t>
            </a:r>
            <a: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  <a:t/>
            </a:r>
            <a:b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</a:br>
            <a:endParaRPr lang="tr-TR" sz="4000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48" y="1973767"/>
            <a:ext cx="4261556" cy="4038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41" y="2696544"/>
            <a:ext cx="4124901" cy="33157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4265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750741"/>
            <a:ext cx="10946510" cy="477272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											</a:t>
            </a:r>
            <a:r>
              <a:rPr lang="tr-TR" sz="2700" dirty="0" err="1" smtClean="0"/>
              <a:t>Sıp</a:t>
            </a:r>
            <a:r>
              <a:rPr lang="tr-TR" sz="2700" dirty="0" smtClean="0"/>
              <a:t> </a:t>
            </a:r>
            <a:r>
              <a:rPr lang="tr-TR" sz="2700" dirty="0" err="1" smtClean="0"/>
              <a:t>Detaıls</a:t>
            </a:r>
            <a:r>
              <a:rPr lang="tr-TR" sz="2700" dirty="0" smtClean="0"/>
              <a:t> </a:t>
            </a:r>
            <a:r>
              <a:rPr lang="tr-TR" sz="2700" dirty="0" err="1" smtClean="0"/>
              <a:t>and</a:t>
            </a:r>
            <a:r>
              <a:rPr lang="tr-TR" sz="2700" dirty="0" smtClean="0"/>
              <a:t> </a:t>
            </a:r>
            <a:r>
              <a:rPr lang="tr-TR" sz="2700" dirty="0" err="1" smtClean="0"/>
              <a:t>sdp</a:t>
            </a:r>
            <a:r>
              <a:rPr lang="tr-TR" sz="2700" dirty="0" smtClean="0"/>
              <a:t> </a:t>
            </a:r>
            <a:r>
              <a:rPr lang="tr-TR" sz="2700" dirty="0" err="1" smtClean="0"/>
              <a:t>detaıls</a:t>
            </a:r>
            <a:r>
              <a:rPr lang="tr-TR" sz="2700" dirty="0" smtClean="0"/>
              <a:t/>
            </a:r>
            <a:br>
              <a:rPr lang="tr-TR" sz="2700" dirty="0" smtClean="0"/>
            </a:br>
            <a:r>
              <a:rPr lang="tr-TR" sz="2700" dirty="0"/>
              <a:t>	</a:t>
            </a:r>
            <a:r>
              <a:rPr lang="tr-TR" sz="2700" dirty="0" smtClean="0"/>
              <a:t>										</a:t>
            </a:r>
            <a:r>
              <a:rPr lang="tr-TR" sz="2700" dirty="0" err="1" smtClean="0"/>
              <a:t>for</a:t>
            </a:r>
            <a:r>
              <a:rPr lang="tr-TR" sz="2700" dirty="0" smtClean="0"/>
              <a:t> </a:t>
            </a:r>
            <a:r>
              <a:rPr lang="tr-TR" sz="2700" b="1" dirty="0" smtClean="0"/>
              <a:t>f3 </a:t>
            </a:r>
            <a:r>
              <a:rPr lang="tr-TR" sz="2700" b="1" dirty="0" err="1" smtClean="0"/>
              <a:t>Tryıng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	</a:t>
            </a:r>
            <a:r>
              <a:rPr lang="tr-TR" dirty="0" smtClean="0"/>
              <a:t>									</a:t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sz="2700" dirty="0" smtClean="0"/>
              <a:t>(</a:t>
            </a:r>
            <a:r>
              <a:rPr lang="tr-TR" sz="2700" dirty="0" err="1"/>
              <a:t>rfc</a:t>
            </a:r>
            <a:r>
              <a:rPr lang="tr-TR" sz="2700" dirty="0"/>
              <a:t> 4244)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12235"/>
            <a:ext cx="10946510" cy="1661532"/>
          </a:xfrm>
        </p:spPr>
        <p:txBody>
          <a:bodyPr>
            <a:noAutofit/>
          </a:bodyPr>
          <a:lstStyle/>
          <a:p>
            <a:r>
              <a:rPr lang="tr-TR" sz="40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SESSION INITIATION </a:t>
            </a:r>
            <a: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PROTOCOL </a:t>
            </a:r>
            <a:r>
              <a:rPr lang="tr-TR" sz="40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(SIP)</a:t>
            </a:r>
          </a:p>
          <a:p>
            <a:r>
              <a:rPr lang="tr-TR" sz="4000" b="1" i="1" u="sng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History</a:t>
            </a:r>
            <a:r>
              <a:rPr lang="tr-TR" sz="4000" b="1" i="1" u="sng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tr-TR" sz="4000" b="1" i="1" u="sng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Info</a:t>
            </a:r>
            <a: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  <a:t/>
            </a:r>
            <a:b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</a:br>
            <a:endParaRPr lang="tr-TR" sz="4000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48" y="1973767"/>
            <a:ext cx="4261556" cy="4038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773" y="3284215"/>
            <a:ext cx="3862184" cy="1419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6260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750741"/>
            <a:ext cx="10946510" cy="477272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											</a:t>
            </a:r>
            <a:r>
              <a:rPr lang="tr-TR" sz="2700" dirty="0" err="1" smtClean="0"/>
              <a:t>Sıp</a:t>
            </a:r>
            <a:r>
              <a:rPr lang="tr-TR" sz="2700" dirty="0" smtClean="0"/>
              <a:t> </a:t>
            </a:r>
            <a:r>
              <a:rPr lang="tr-TR" sz="2700" dirty="0" err="1" smtClean="0"/>
              <a:t>Detaıls</a:t>
            </a:r>
            <a:r>
              <a:rPr lang="tr-TR" sz="2700" dirty="0" smtClean="0"/>
              <a:t> </a:t>
            </a:r>
            <a:r>
              <a:rPr lang="tr-TR" sz="2700" dirty="0" err="1" smtClean="0"/>
              <a:t>and</a:t>
            </a:r>
            <a:r>
              <a:rPr lang="tr-TR" sz="2700" dirty="0" smtClean="0"/>
              <a:t> </a:t>
            </a:r>
            <a:r>
              <a:rPr lang="tr-TR" sz="2700" dirty="0" err="1" smtClean="0"/>
              <a:t>sdp</a:t>
            </a:r>
            <a:r>
              <a:rPr lang="tr-TR" sz="2700" dirty="0" smtClean="0"/>
              <a:t> </a:t>
            </a:r>
            <a:r>
              <a:rPr lang="tr-TR" sz="2700" dirty="0" err="1" smtClean="0"/>
              <a:t>detaıls</a:t>
            </a:r>
            <a:r>
              <a:rPr lang="tr-TR" sz="2700" dirty="0" smtClean="0"/>
              <a:t/>
            </a:r>
            <a:br>
              <a:rPr lang="tr-TR" sz="2700" dirty="0" smtClean="0"/>
            </a:br>
            <a:r>
              <a:rPr lang="tr-TR" sz="2700" dirty="0"/>
              <a:t>	</a:t>
            </a:r>
            <a:r>
              <a:rPr lang="tr-TR" sz="2700" dirty="0" smtClean="0"/>
              <a:t>										</a:t>
            </a:r>
            <a:r>
              <a:rPr lang="tr-TR" sz="2700" dirty="0" err="1" smtClean="0"/>
              <a:t>for</a:t>
            </a:r>
            <a:r>
              <a:rPr lang="tr-TR" sz="2700" dirty="0" smtClean="0"/>
              <a:t> </a:t>
            </a:r>
            <a:r>
              <a:rPr lang="tr-TR" sz="2700" b="1" dirty="0" smtClean="0"/>
              <a:t>f4 </a:t>
            </a:r>
            <a:r>
              <a:rPr lang="tr-TR" sz="2700" b="1" dirty="0" err="1" smtClean="0"/>
              <a:t>moved</a:t>
            </a:r>
            <a:r>
              <a:rPr lang="tr-TR" sz="2700" b="1" dirty="0" smtClean="0"/>
              <a:t> </a:t>
            </a:r>
            <a:r>
              <a:rPr lang="tr-TR" sz="2700" b="1" dirty="0" err="1" smtClean="0"/>
              <a:t>temporarıly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	</a:t>
            </a:r>
            <a:r>
              <a:rPr lang="tr-TR" dirty="0" smtClean="0"/>
              <a:t>									</a:t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sz="2700" dirty="0" smtClean="0"/>
              <a:t>(</a:t>
            </a:r>
            <a:r>
              <a:rPr lang="tr-TR" sz="2700" dirty="0" err="1"/>
              <a:t>rfc</a:t>
            </a:r>
            <a:r>
              <a:rPr lang="tr-TR" sz="2700" dirty="0"/>
              <a:t> 4244)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12235"/>
            <a:ext cx="10946510" cy="1661532"/>
          </a:xfrm>
        </p:spPr>
        <p:txBody>
          <a:bodyPr>
            <a:noAutofit/>
          </a:bodyPr>
          <a:lstStyle/>
          <a:p>
            <a:r>
              <a:rPr lang="tr-TR" sz="40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SESSION INITIATION </a:t>
            </a:r>
            <a: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PROTOCOL </a:t>
            </a:r>
            <a:r>
              <a:rPr lang="tr-TR" sz="40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(SIP)</a:t>
            </a:r>
          </a:p>
          <a:p>
            <a:r>
              <a:rPr lang="tr-TR" sz="4000" b="1" i="1" u="sng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History</a:t>
            </a:r>
            <a:r>
              <a:rPr lang="tr-TR" sz="4000" b="1" i="1" u="sng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tr-TR" sz="4000" b="1" i="1" u="sng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Info</a:t>
            </a:r>
            <a: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  <a:t/>
            </a:r>
            <a:b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</a:br>
            <a:endParaRPr lang="tr-TR" sz="4000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48" y="1973767"/>
            <a:ext cx="4261556" cy="4038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49" y="3116609"/>
            <a:ext cx="3820058" cy="17528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2290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750741"/>
            <a:ext cx="10946510" cy="477272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											</a:t>
            </a:r>
            <a:r>
              <a:rPr lang="tr-TR" sz="2700" dirty="0" err="1" smtClean="0"/>
              <a:t>Sıp</a:t>
            </a:r>
            <a:r>
              <a:rPr lang="tr-TR" sz="2700" dirty="0" smtClean="0"/>
              <a:t> </a:t>
            </a:r>
            <a:r>
              <a:rPr lang="tr-TR" sz="2700" dirty="0" err="1" smtClean="0"/>
              <a:t>Detaıls</a:t>
            </a:r>
            <a:r>
              <a:rPr lang="tr-TR" sz="2700" dirty="0" smtClean="0"/>
              <a:t> </a:t>
            </a:r>
            <a:r>
              <a:rPr lang="tr-TR" sz="2700" dirty="0" err="1" smtClean="0"/>
              <a:t>and</a:t>
            </a:r>
            <a:r>
              <a:rPr lang="tr-TR" sz="2700" dirty="0" smtClean="0"/>
              <a:t> </a:t>
            </a:r>
            <a:r>
              <a:rPr lang="tr-TR" sz="2700" dirty="0" err="1" smtClean="0"/>
              <a:t>sdp</a:t>
            </a:r>
            <a:r>
              <a:rPr lang="tr-TR" sz="2700" dirty="0" smtClean="0"/>
              <a:t> </a:t>
            </a:r>
            <a:r>
              <a:rPr lang="tr-TR" sz="2700" dirty="0" err="1" smtClean="0"/>
              <a:t>detaıls</a:t>
            </a:r>
            <a:r>
              <a:rPr lang="tr-TR" sz="2700" dirty="0" smtClean="0"/>
              <a:t/>
            </a:r>
            <a:br>
              <a:rPr lang="tr-TR" sz="2700" dirty="0" smtClean="0"/>
            </a:br>
            <a:r>
              <a:rPr lang="tr-TR" sz="2700" dirty="0"/>
              <a:t>	</a:t>
            </a:r>
            <a:r>
              <a:rPr lang="tr-TR" sz="2700" dirty="0" smtClean="0"/>
              <a:t>										</a:t>
            </a:r>
            <a:r>
              <a:rPr lang="tr-TR" sz="2700" dirty="0" err="1" smtClean="0"/>
              <a:t>for</a:t>
            </a:r>
            <a:r>
              <a:rPr lang="tr-TR" sz="2700" dirty="0" smtClean="0"/>
              <a:t> </a:t>
            </a:r>
            <a:r>
              <a:rPr lang="tr-TR" sz="2700" b="1" dirty="0" smtClean="0"/>
              <a:t>f5 </a:t>
            </a:r>
            <a:r>
              <a:rPr lang="tr-TR" sz="2700" b="1" dirty="0" err="1" smtClean="0"/>
              <a:t>ınvıte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	</a:t>
            </a:r>
            <a:r>
              <a:rPr lang="tr-TR" dirty="0" smtClean="0"/>
              <a:t>									</a:t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sz="2700" dirty="0"/>
              <a:t>(</a:t>
            </a:r>
            <a:r>
              <a:rPr lang="tr-TR" sz="2700" dirty="0" err="1"/>
              <a:t>rfc</a:t>
            </a:r>
            <a:r>
              <a:rPr lang="tr-TR" sz="2700" dirty="0"/>
              <a:t> 4244)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12235"/>
            <a:ext cx="10946510" cy="1661532"/>
          </a:xfrm>
        </p:spPr>
        <p:txBody>
          <a:bodyPr>
            <a:noAutofit/>
          </a:bodyPr>
          <a:lstStyle/>
          <a:p>
            <a:r>
              <a:rPr lang="tr-TR" sz="40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SESSION INITIATION </a:t>
            </a:r>
            <a: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PROTOCOL </a:t>
            </a:r>
            <a:r>
              <a:rPr lang="tr-TR" sz="40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(SIP)</a:t>
            </a:r>
          </a:p>
          <a:p>
            <a:r>
              <a:rPr lang="tr-TR" sz="4000" b="1" i="1" u="sng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History</a:t>
            </a:r>
            <a:r>
              <a:rPr lang="tr-TR" sz="4000" b="1" i="1" u="sng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tr-TR" sz="4000" b="1" i="1" u="sng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Info</a:t>
            </a:r>
            <a: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  <a:t/>
            </a:r>
            <a:b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</a:br>
            <a:endParaRPr lang="tr-TR" sz="4000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48" y="1973767"/>
            <a:ext cx="4261556" cy="4038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49" y="2766114"/>
            <a:ext cx="4144063" cy="32461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015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992460"/>
            <a:ext cx="10946510" cy="5531006"/>
          </a:xfrm>
        </p:spPr>
        <p:txBody>
          <a:bodyPr>
            <a:normAutofit/>
          </a:bodyPr>
          <a:lstStyle/>
          <a:p>
            <a:r>
              <a:rPr lang="tr-TR" sz="2800" dirty="0" smtClean="0"/>
              <a:t>		</a:t>
            </a:r>
            <a:r>
              <a:rPr lang="en-US" sz="2800" b="1" dirty="0"/>
              <a:t> In this section we can see the spelling difference between RFC-4244 and RFC-4458</a:t>
            </a:r>
            <a:r>
              <a:rPr lang="en-US" sz="2800" dirty="0"/>
              <a:t>. </a:t>
            </a:r>
            <a:r>
              <a:rPr lang="tr-TR" sz="2800" dirty="0" smtClean="0"/>
              <a:t>									</a:t>
            </a:r>
            <a:br>
              <a:rPr lang="tr-TR" sz="2800" dirty="0" smtClean="0"/>
            </a:br>
            <a:r>
              <a:rPr lang="tr-TR" sz="2800" dirty="0"/>
              <a:t>	</a:t>
            </a:r>
            <a:r>
              <a:rPr lang="tr-TR" sz="2800" dirty="0" smtClean="0"/>
              <a:t>										   </a:t>
            </a:r>
            <a:r>
              <a:rPr lang="tr-TR" sz="2800" dirty="0" err="1" smtClean="0"/>
              <a:t>rfc</a:t>
            </a:r>
            <a:r>
              <a:rPr lang="tr-TR" sz="2800" dirty="0" smtClean="0"/>
              <a:t> -4244</a:t>
            </a:r>
            <a:br>
              <a:rPr lang="tr-TR" sz="2800" dirty="0" smtClean="0"/>
            </a:br>
            <a:r>
              <a:rPr lang="tr-TR" sz="2800" dirty="0"/>
              <a:t> </a:t>
            </a:r>
            <a:r>
              <a:rPr lang="tr-TR" sz="2800" dirty="0" smtClean="0"/>
              <a:t>  </a:t>
            </a:r>
            <a:r>
              <a:rPr lang="tr-TR" sz="2800" dirty="0" err="1" smtClean="0"/>
              <a:t>rfc</a:t>
            </a:r>
            <a:r>
              <a:rPr lang="tr-TR" sz="2800" dirty="0" smtClean="0"/>
              <a:t> - 4458</a:t>
            </a:r>
            <a:r>
              <a:rPr lang="tr-TR" sz="2800" dirty="0"/>
              <a:t/>
            </a:r>
            <a:br>
              <a:rPr lang="tr-TR" sz="2800" dirty="0"/>
            </a:br>
            <a:r>
              <a:rPr lang="tr-TR" sz="2800" dirty="0" smtClean="0"/>
              <a:t/>
            </a:r>
            <a:br>
              <a:rPr lang="tr-TR" sz="2800" dirty="0" smtClean="0"/>
            </a:br>
            <a:r>
              <a:rPr lang="tr-TR" sz="2800" dirty="0"/>
              <a:t/>
            </a:r>
            <a:br>
              <a:rPr lang="tr-TR" sz="2800" dirty="0"/>
            </a:br>
            <a:r>
              <a:rPr lang="tr-TR" sz="2800" dirty="0" smtClean="0"/>
              <a:t/>
            </a:r>
            <a:br>
              <a:rPr lang="tr-TR" sz="2800" dirty="0" smtClean="0"/>
            </a:br>
            <a:r>
              <a:rPr lang="tr-TR" sz="2800" dirty="0"/>
              <a:t/>
            </a:r>
            <a:br>
              <a:rPr lang="tr-TR" sz="2800" dirty="0"/>
            </a:br>
            <a:r>
              <a:rPr lang="tr-TR" sz="2800" dirty="0" smtClean="0"/>
              <a:t/>
            </a:r>
            <a:br>
              <a:rPr lang="tr-TR" sz="2800" dirty="0" smtClean="0"/>
            </a:br>
            <a:endParaRPr lang="tr-T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12235"/>
            <a:ext cx="10946510" cy="1661532"/>
          </a:xfrm>
        </p:spPr>
        <p:txBody>
          <a:bodyPr>
            <a:noAutofit/>
          </a:bodyPr>
          <a:lstStyle/>
          <a:p>
            <a:r>
              <a:rPr lang="tr-TR" sz="40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SESSION INITIATION </a:t>
            </a:r>
            <a: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PROTOCOL </a:t>
            </a:r>
            <a:r>
              <a:rPr lang="tr-TR" sz="40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(SIP)</a:t>
            </a:r>
          </a:p>
          <a:p>
            <a:r>
              <a:rPr lang="tr-TR" sz="4000" b="1" i="1" u="sng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History</a:t>
            </a:r>
            <a:r>
              <a:rPr lang="tr-TR" sz="4000" b="1" i="1" u="sng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tr-TR" sz="4000" b="1" i="1" u="sng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Info</a:t>
            </a:r>
            <a: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  <a:t/>
            </a:r>
            <a:b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</a:br>
            <a:endParaRPr lang="tr-TR" sz="4000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04" y="3501483"/>
            <a:ext cx="3600953" cy="25959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467" y="2999678"/>
            <a:ext cx="4829849" cy="30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17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408663"/>
            <a:ext cx="10946510" cy="3969835"/>
          </a:xfrm>
        </p:spPr>
        <p:txBody>
          <a:bodyPr>
            <a:noAutofit/>
          </a:bodyPr>
          <a:lstStyle/>
          <a:p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b="1" dirty="0"/>
              <a:t/>
            </a:r>
            <a:br>
              <a:rPr lang="tr-TR" sz="2000" b="1" dirty="0"/>
            </a:br>
            <a:r>
              <a:rPr lang="tr-TR" sz="2000" b="1" dirty="0" smtClean="0"/>
              <a:t>1.</a:t>
            </a:r>
            <a:r>
              <a:rPr lang="tr-TR" sz="2000" b="1" dirty="0" smtClean="0">
                <a:hlinkClick r:id="rId3"/>
              </a:rPr>
              <a:t>https</a:t>
            </a:r>
            <a:r>
              <a:rPr lang="tr-TR" sz="2000" b="1" dirty="0">
                <a:hlinkClick r:id="rId3"/>
              </a:rPr>
              <a:t>://</a:t>
            </a:r>
            <a:r>
              <a:rPr lang="tr-TR" sz="2000" b="1" dirty="0" smtClean="0">
                <a:hlinkClick r:id="rId3"/>
              </a:rPr>
              <a:t>www.wikizeroo.org/index.php?q=aHR0cHM6Ly90ci53aWtpcGVkaWEub3JnL3dpa2kvU0lQ</a:t>
            </a:r>
            <a:r>
              <a:rPr lang="tr-TR" sz="2000" b="1" dirty="0" smtClean="0"/>
              <a:t>		</a:t>
            </a:r>
            <a:br>
              <a:rPr lang="tr-TR" sz="2000" b="1" dirty="0" smtClean="0"/>
            </a:br>
            <a:r>
              <a:rPr lang="tr-TR" sz="2000" b="1" dirty="0" smtClean="0"/>
              <a:t>2.</a:t>
            </a:r>
            <a:r>
              <a:rPr lang="tr-TR" sz="2000" b="1" dirty="0">
                <a:hlinkClick r:id="rId4"/>
              </a:rPr>
              <a:t> https://www.3cx.com/pbx/sdp/</a:t>
            </a:r>
            <a:r>
              <a:rPr lang="tr-TR" sz="2000" b="1" dirty="0" smtClean="0"/>
              <a:t>							</a:t>
            </a:r>
            <a:br>
              <a:rPr lang="tr-TR" sz="2000" b="1" dirty="0" smtClean="0"/>
            </a:br>
            <a:r>
              <a:rPr lang="tr-TR" sz="2000" b="1" dirty="0" smtClean="0"/>
              <a:t>3.</a:t>
            </a:r>
            <a:r>
              <a:rPr lang="tr-TR" sz="2000" b="1" dirty="0">
                <a:hlinkClick r:id="rId5"/>
              </a:rPr>
              <a:t> https://</a:t>
            </a:r>
            <a:r>
              <a:rPr lang="tr-TR" sz="2000" b="1" dirty="0" smtClean="0">
                <a:hlinkClick r:id="rId5"/>
              </a:rPr>
              <a:t>www.tutorialspoint.com/session_initiation_protocol/</a:t>
            </a:r>
            <a:r>
              <a:rPr lang="tr-TR" sz="2000" b="1" dirty="0"/>
              <a:t/>
            </a:r>
            <a:br>
              <a:rPr lang="tr-TR" sz="2000" b="1" dirty="0"/>
            </a:br>
            <a:r>
              <a:rPr lang="tr-TR" sz="2000" b="1" dirty="0" smtClean="0"/>
              <a:t>4.</a:t>
            </a:r>
            <a:r>
              <a:rPr lang="tr-TR" sz="2000" b="1" dirty="0" smtClean="0">
                <a:hlinkClick r:id="rId6"/>
              </a:rPr>
              <a:t>https</a:t>
            </a:r>
            <a:r>
              <a:rPr lang="tr-TR" sz="2000" b="1" dirty="0">
                <a:hlinkClick r:id="rId6"/>
              </a:rPr>
              <a:t>://www.dialogic.com/webhelp/IMG1010/10.5.3/WebHelp/sip_history_info_head.htm</a:t>
            </a:r>
            <a:r>
              <a:rPr lang="tr-TR" sz="2000" b="1" dirty="0"/>
              <a:t>	</a:t>
            </a:r>
            <a:r>
              <a:rPr lang="tr-TR" sz="2000" b="1" dirty="0" smtClean="0"/>
              <a:t>	</a:t>
            </a:r>
            <a:br>
              <a:rPr lang="tr-TR" sz="2000" b="1" dirty="0" smtClean="0"/>
            </a:br>
            <a:r>
              <a:rPr lang="tr-TR" sz="2000" b="1" dirty="0" smtClean="0"/>
              <a:t>5.</a:t>
            </a:r>
            <a:r>
              <a:rPr lang="tr-TR" sz="2000" b="1" dirty="0">
                <a:hlinkClick r:id="rId7"/>
              </a:rPr>
              <a:t> https://andrewjprokop.wordpress.com/2014/12/29/a-look-at-how-avaya-aura-supports-sip-based-voice-mail/</a:t>
            </a:r>
            <a:r>
              <a:rPr lang="tr-TR" sz="2000" b="1" dirty="0" smtClean="0"/>
              <a:t>			</a:t>
            </a:r>
            <a:br>
              <a:rPr lang="tr-TR" sz="2000" b="1" dirty="0" smtClean="0"/>
            </a:br>
            <a:r>
              <a:rPr lang="tr-TR" sz="2000" b="1" dirty="0" smtClean="0"/>
              <a:t>6.</a:t>
            </a:r>
            <a:r>
              <a:rPr lang="tr-TR" sz="2000" b="1" dirty="0">
                <a:hlinkClick r:id="rId8"/>
              </a:rPr>
              <a:t> https://www.hjp.at/doc/rfc/</a:t>
            </a:r>
            <a:r>
              <a:rPr lang="tr-TR" sz="2000" b="1" dirty="0" smtClean="0"/>
              <a:t>		</a:t>
            </a:r>
            <a:br>
              <a:rPr lang="tr-TR" sz="2000" b="1" dirty="0" smtClean="0"/>
            </a:br>
            <a:r>
              <a:rPr lang="tr-TR" sz="2000" b="1" dirty="0" smtClean="0"/>
              <a:t>7.</a:t>
            </a:r>
            <a:r>
              <a:rPr lang="tr-TR" sz="2000" b="1" dirty="0">
                <a:hlinkClick r:id="rId9"/>
              </a:rPr>
              <a:t> https://tools.ietf.org/html/rfc4244#section-4.3.3.2</a:t>
            </a:r>
            <a:r>
              <a:rPr lang="tr-TR" sz="2000" b="1" dirty="0" smtClean="0"/>
              <a:t>			</a:t>
            </a:r>
            <a:br>
              <a:rPr lang="tr-TR" sz="2000" b="1" dirty="0" smtClean="0"/>
            </a:br>
            <a:r>
              <a:rPr lang="tr-TR" sz="2000" b="1" dirty="0" smtClean="0"/>
              <a:t>8.</a:t>
            </a:r>
            <a:r>
              <a:rPr lang="tr-TR" sz="2000" b="1" dirty="0">
                <a:hlinkClick r:id="rId10"/>
              </a:rPr>
              <a:t> https://</a:t>
            </a:r>
            <a:r>
              <a:rPr lang="tr-TR" sz="2000" b="1" dirty="0" smtClean="0">
                <a:hlinkClick r:id="rId10"/>
              </a:rPr>
              <a:t>tools.ietf.org/html/rfc4458</a:t>
            </a:r>
            <a:r>
              <a:rPr lang="tr-TR" sz="2000" b="1" dirty="0" smtClean="0"/>
              <a:t/>
            </a:r>
            <a:br>
              <a:rPr lang="tr-TR" sz="2000" b="1" dirty="0" smtClean="0"/>
            </a:br>
            <a:r>
              <a:rPr lang="tr-TR" sz="2000" b="1" dirty="0" smtClean="0"/>
              <a:t>9.</a:t>
            </a:r>
            <a:r>
              <a:rPr lang="tr-TR" sz="2000" b="1" dirty="0">
                <a:hlinkClick r:id="rId11"/>
              </a:rPr>
              <a:t> https://tools.ietf.org/html/rfc3261#page-9</a:t>
            </a:r>
            <a:r>
              <a:rPr lang="tr-TR" sz="2000" b="1" dirty="0"/>
              <a:t/>
            </a:r>
            <a:br>
              <a:rPr lang="tr-TR" sz="2000" b="1" dirty="0"/>
            </a:br>
            <a:r>
              <a:rPr lang="tr-TR" sz="2000" b="1" dirty="0" smtClean="0"/>
              <a:t>10.</a:t>
            </a:r>
            <a:r>
              <a:rPr lang="tr-TR" sz="2000" b="1" dirty="0">
                <a:hlinkClick r:id="rId12"/>
              </a:rPr>
              <a:t> https://transnexus.com/whitepapers/sip-invite-header-fields/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 smtClean="0"/>
              <a:t/>
            </a:r>
            <a:br>
              <a:rPr lang="tr-TR" sz="2000" dirty="0" smtClean="0"/>
            </a:br>
            <a:endParaRPr lang="tr-T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12235"/>
            <a:ext cx="10946510" cy="1661532"/>
          </a:xfrm>
        </p:spPr>
        <p:txBody>
          <a:bodyPr>
            <a:noAutofit/>
          </a:bodyPr>
          <a:lstStyle/>
          <a:p>
            <a:r>
              <a:rPr lang="tr-TR" sz="40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SESSION INITIATION </a:t>
            </a:r>
            <a: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PROTOCOL </a:t>
            </a:r>
            <a:r>
              <a:rPr lang="tr-TR" sz="40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(SIP)</a:t>
            </a:r>
          </a:p>
          <a:p>
            <a:r>
              <a:rPr lang="tr-TR" sz="4000" b="1" i="1" u="sng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Resources</a:t>
            </a:r>
            <a: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  <a:t/>
            </a:r>
            <a:b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</a:br>
            <a:endParaRPr lang="tr-TR" sz="4000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6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32049"/>
            <a:ext cx="10946510" cy="3367668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SIP</a:t>
            </a:r>
            <a:r>
              <a:rPr lang="en-US" sz="2200" dirty="0"/>
              <a:t> is found in the application layer, such as </a:t>
            </a:r>
            <a:r>
              <a:rPr lang="en-US" sz="2200" b="1" dirty="0"/>
              <a:t>HTTPS</a:t>
            </a:r>
            <a:r>
              <a:rPr lang="en-US" sz="2200" dirty="0"/>
              <a:t>.</a:t>
            </a:r>
            <a:br>
              <a:rPr lang="en-US" sz="2200" dirty="0"/>
            </a:br>
            <a:r>
              <a:rPr lang="en-US" sz="2200" b="1" dirty="0"/>
              <a:t>SIP</a:t>
            </a:r>
            <a:r>
              <a:rPr lang="en-US" sz="2200" dirty="0"/>
              <a:t> starts, edits, and ends a session. It also manages conference calls. There are also specific tasks, such as adding or removing attendees to an existing session.</a:t>
            </a:r>
            <a:r>
              <a:rPr lang="tr-TR" sz="2200" dirty="0" smtClean="0"/>
              <a:t/>
            </a:r>
            <a:br>
              <a:rPr lang="tr-TR" sz="2200" dirty="0" smtClean="0"/>
            </a:br>
            <a:r>
              <a:rPr lang="tr-TR" sz="2200" dirty="0" smtClean="0"/>
              <a:t/>
            </a:r>
            <a:br>
              <a:rPr lang="tr-TR" sz="2200" dirty="0" smtClean="0"/>
            </a:br>
            <a:r>
              <a:rPr lang="en-US" sz="2200" dirty="0"/>
              <a:t>A dialog is just a series of transactions between two SIP peers. The purpose of a dialog is to setup, possibly modify, and then teardown a session. Hence the name Session Initiation Protocol. </a:t>
            </a:r>
            <a:r>
              <a:rPr lang="tr-TR" sz="2200" dirty="0"/>
              <a:t/>
            </a:r>
            <a:br>
              <a:rPr lang="tr-TR" sz="2200" dirty="0"/>
            </a:br>
            <a:r>
              <a:rPr lang="tr-TR" sz="2200" dirty="0" smtClean="0"/>
              <a:t/>
            </a:r>
            <a:br>
              <a:rPr lang="tr-TR" sz="2200" dirty="0" smtClean="0"/>
            </a:br>
            <a:r>
              <a:rPr lang="en-US" sz="2200" dirty="0" smtClean="0">
                <a:latin typeface="+mn-lt"/>
              </a:rPr>
              <a:t>A </a:t>
            </a:r>
            <a:r>
              <a:rPr lang="en-US" sz="2200" dirty="0">
                <a:latin typeface="+mn-lt"/>
              </a:rPr>
              <a:t>transaction consists of a Request, any non-final (1xx) Responses received, and a final Response (2xx, 3xx, 4xx, 5xx, or 6xx), as well as the acknowledgements of the Responses (ACK or PRACK), except for ACKs to 2xx Responses.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68712"/>
            <a:ext cx="10946510" cy="1293542"/>
          </a:xfrm>
        </p:spPr>
        <p:txBody>
          <a:bodyPr>
            <a:noAutofit/>
          </a:bodyPr>
          <a:lstStyle/>
          <a:p>
            <a:r>
              <a:rPr lang="tr-TR" sz="40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SESSION INITIATION </a:t>
            </a:r>
            <a: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PROTOCOL </a:t>
            </a:r>
            <a:r>
              <a:rPr lang="tr-TR" sz="40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(SIP)</a:t>
            </a:r>
            <a:r>
              <a:rPr lang="tr-TR" sz="4400" b="1" dirty="0">
                <a:solidFill>
                  <a:schemeClr val="tx1"/>
                </a:solidFill>
                <a:latin typeface="High Tower Text" panose="02040502050506030303" pitchFamily="18" charset="0"/>
              </a:rPr>
              <a:t/>
            </a:r>
            <a:br>
              <a:rPr lang="tr-TR" sz="4400" b="1" dirty="0">
                <a:solidFill>
                  <a:schemeClr val="tx1"/>
                </a:solidFill>
                <a:latin typeface="High Tower Text" panose="02040502050506030303" pitchFamily="18" charset="0"/>
              </a:rPr>
            </a:br>
            <a:endParaRPr lang="tr-TR" sz="4400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32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32200"/>
            <a:ext cx="10946510" cy="2908455"/>
          </a:xfrm>
        </p:spPr>
        <p:txBody>
          <a:bodyPr>
            <a:normAutofit fontScale="90000"/>
          </a:bodyPr>
          <a:lstStyle/>
          <a:p>
            <a:r>
              <a:rPr lang="tr-TR" sz="2700" b="1" dirty="0" smtClean="0"/>
              <a:t>User </a:t>
            </a:r>
            <a:r>
              <a:rPr lang="tr-TR" sz="2700" b="1" dirty="0" err="1" smtClean="0"/>
              <a:t>agent</a:t>
            </a:r>
            <a:r>
              <a:rPr lang="tr-TR" sz="2700" b="1" dirty="0" smtClean="0"/>
              <a:t> (UA)</a:t>
            </a:r>
            <a:r>
              <a:rPr lang="tr-TR" sz="2000" dirty="0" smtClean="0"/>
              <a:t>:</a:t>
            </a:r>
            <a:r>
              <a:rPr lang="tr-TR" sz="2000" dirty="0" err="1" smtClean="0"/>
              <a:t>That</a:t>
            </a:r>
            <a:r>
              <a:rPr lang="tr-TR" sz="2000" dirty="0" smtClean="0"/>
              <a:t> ıs general </a:t>
            </a:r>
            <a:r>
              <a:rPr lang="tr-TR" sz="2000" dirty="0" err="1" smtClean="0"/>
              <a:t>represantatıon</a:t>
            </a:r>
            <a:r>
              <a:rPr lang="tr-TR" sz="2000" dirty="0" smtClean="0"/>
              <a:t> of </a:t>
            </a:r>
            <a:r>
              <a:rPr lang="tr-TR" sz="2000" dirty="0" err="1" smtClean="0"/>
              <a:t>Clıent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server as </a:t>
            </a:r>
            <a:r>
              <a:rPr lang="tr-TR" sz="2000" dirty="0" err="1" smtClean="0"/>
              <a:t>noted</a:t>
            </a:r>
            <a:r>
              <a:rPr lang="tr-TR" sz="2000" dirty="0" smtClean="0"/>
              <a:t> </a:t>
            </a:r>
            <a:r>
              <a:rPr lang="tr-TR" sz="2000" dirty="0" err="1" smtClean="0"/>
              <a:t>below</a:t>
            </a:r>
            <a:r>
              <a:rPr lang="tr-TR" sz="2000" dirty="0"/>
              <a:t>;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700" dirty="0" smtClean="0"/>
              <a:t/>
            </a:r>
            <a:br>
              <a:rPr lang="tr-TR" sz="2700" dirty="0" smtClean="0"/>
            </a:br>
            <a:r>
              <a:rPr lang="tr-TR" sz="2700" i="1" dirty="0" smtClean="0"/>
              <a:t>User </a:t>
            </a:r>
            <a:r>
              <a:rPr lang="tr-TR" sz="2700" i="1" dirty="0" err="1" smtClean="0"/>
              <a:t>agent</a:t>
            </a:r>
            <a:r>
              <a:rPr lang="tr-TR" sz="2700" i="1" dirty="0" smtClean="0"/>
              <a:t> </a:t>
            </a:r>
            <a:r>
              <a:rPr lang="tr-TR" sz="2700" i="1" dirty="0" err="1" smtClean="0"/>
              <a:t>clıent</a:t>
            </a:r>
            <a:r>
              <a:rPr lang="tr-TR" sz="2700" i="1" dirty="0" smtClean="0"/>
              <a:t> (UAC):</a:t>
            </a:r>
            <a:r>
              <a:rPr lang="tr-TR" sz="2000" i="1" dirty="0" smtClean="0"/>
              <a:t>UAC </a:t>
            </a:r>
            <a:r>
              <a:rPr lang="tr-TR" sz="2000" i="1" dirty="0" err="1" smtClean="0"/>
              <a:t>sends</a:t>
            </a:r>
            <a:r>
              <a:rPr lang="tr-TR" sz="2000" i="1" dirty="0" smtClean="0"/>
              <a:t> a </a:t>
            </a:r>
            <a:r>
              <a:rPr lang="tr-TR" sz="2000" i="1" dirty="0" err="1" smtClean="0"/>
              <a:t>request</a:t>
            </a:r>
            <a:r>
              <a:rPr lang="tr-TR" sz="2000" i="1" dirty="0" smtClean="0"/>
              <a:t> </a:t>
            </a:r>
            <a:r>
              <a:rPr lang="tr-TR" sz="2000" i="1" dirty="0" err="1" smtClean="0"/>
              <a:t>and</a:t>
            </a:r>
            <a:r>
              <a:rPr lang="tr-TR" sz="2000" i="1" dirty="0" smtClean="0"/>
              <a:t> </a:t>
            </a:r>
            <a:r>
              <a:rPr lang="tr-TR" sz="2000" i="1" dirty="0" err="1" smtClean="0"/>
              <a:t>receıves</a:t>
            </a:r>
            <a:r>
              <a:rPr lang="tr-TR" sz="2000" i="1" dirty="0" smtClean="0"/>
              <a:t> a </a:t>
            </a:r>
            <a:r>
              <a:rPr lang="tr-TR" sz="2000" i="1" dirty="0" err="1" smtClean="0"/>
              <a:t>response</a:t>
            </a:r>
            <a:r>
              <a:rPr lang="tr-TR" sz="2700" i="1" dirty="0" smtClean="0"/>
              <a:t/>
            </a:r>
            <a:br>
              <a:rPr lang="tr-TR" sz="2700" i="1" dirty="0" smtClean="0"/>
            </a:br>
            <a:r>
              <a:rPr lang="tr-TR" sz="2700" dirty="0" err="1" smtClean="0"/>
              <a:t>user</a:t>
            </a:r>
            <a:r>
              <a:rPr lang="tr-TR" sz="2700" dirty="0" smtClean="0"/>
              <a:t> </a:t>
            </a:r>
            <a:r>
              <a:rPr lang="tr-TR" sz="2700" dirty="0" err="1" smtClean="0"/>
              <a:t>agent</a:t>
            </a:r>
            <a:r>
              <a:rPr lang="tr-TR" sz="2700" dirty="0" smtClean="0"/>
              <a:t> server (</a:t>
            </a:r>
            <a:r>
              <a:rPr lang="tr-TR" sz="2700" dirty="0" err="1" smtClean="0"/>
              <a:t>uas</a:t>
            </a:r>
            <a:r>
              <a:rPr lang="tr-TR" sz="2700" dirty="0" smtClean="0"/>
              <a:t>):</a:t>
            </a:r>
            <a:r>
              <a:rPr lang="tr-TR" sz="2000" dirty="0" smtClean="0"/>
              <a:t>UAS </a:t>
            </a:r>
            <a:r>
              <a:rPr lang="tr-TR" sz="2000" dirty="0" err="1" smtClean="0"/>
              <a:t>receıves</a:t>
            </a:r>
            <a:r>
              <a:rPr lang="tr-TR" sz="2000" dirty="0" smtClean="0"/>
              <a:t> a </a:t>
            </a:r>
            <a:r>
              <a:rPr lang="tr-TR" sz="2000" dirty="0" err="1" smtClean="0"/>
              <a:t>request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sends</a:t>
            </a:r>
            <a:r>
              <a:rPr lang="tr-TR" sz="2000" dirty="0" smtClean="0"/>
              <a:t> a </a:t>
            </a:r>
            <a:r>
              <a:rPr lang="tr-TR" sz="2000" dirty="0" err="1" smtClean="0"/>
              <a:t>response</a:t>
            </a:r>
            <a:r>
              <a:rPr lang="tr-TR" sz="2700" b="1" dirty="0" smtClean="0"/>
              <a:t/>
            </a:r>
            <a:br>
              <a:rPr lang="tr-TR" sz="2700" b="1" dirty="0" smtClean="0"/>
            </a:br>
            <a:r>
              <a:rPr lang="tr-TR" sz="2700" b="1" dirty="0" smtClean="0"/>
              <a:t/>
            </a:r>
            <a:br>
              <a:rPr lang="tr-TR" sz="2700" b="1" dirty="0" smtClean="0"/>
            </a:br>
            <a:r>
              <a:rPr lang="tr-TR" sz="2700" b="1" dirty="0" smtClean="0"/>
              <a:t>Proxy server</a:t>
            </a:r>
            <a:br>
              <a:rPr lang="tr-TR" sz="2700" b="1" dirty="0" smtClean="0"/>
            </a:br>
            <a:r>
              <a:rPr lang="tr-TR" sz="2700" b="1" dirty="0"/>
              <a:t>	</a:t>
            </a:r>
            <a:r>
              <a:rPr lang="tr-TR" sz="2700" dirty="0" err="1" smtClean="0"/>
              <a:t>Stateless</a:t>
            </a:r>
            <a:r>
              <a:rPr lang="tr-TR" sz="2700" dirty="0" smtClean="0"/>
              <a:t> Proxy server:</a:t>
            </a:r>
            <a:r>
              <a:rPr lang="en-US" sz="2000" dirty="0"/>
              <a:t>It only receives and </a:t>
            </a:r>
            <a:r>
              <a:rPr lang="tr-TR" sz="2000" dirty="0" err="1" smtClean="0"/>
              <a:t>Forwards</a:t>
            </a:r>
            <a:r>
              <a:rPr lang="en-US" sz="2000" dirty="0" smtClean="0"/>
              <a:t> </a:t>
            </a:r>
            <a:r>
              <a:rPr lang="en-US" sz="2000" dirty="0"/>
              <a:t>the message.</a:t>
            </a:r>
            <a:r>
              <a:rPr lang="tr-TR" sz="2700" dirty="0" smtClean="0"/>
              <a:t/>
            </a:r>
            <a:br>
              <a:rPr lang="tr-TR" sz="2700" dirty="0" smtClean="0"/>
            </a:br>
            <a:r>
              <a:rPr lang="tr-TR" sz="2700" dirty="0"/>
              <a:t>	</a:t>
            </a:r>
            <a:r>
              <a:rPr lang="tr-TR" sz="2700" dirty="0" err="1" smtClean="0"/>
              <a:t>Stateful</a:t>
            </a:r>
            <a:r>
              <a:rPr lang="tr-TR" sz="2700" dirty="0" smtClean="0"/>
              <a:t> Proxy Server:	</a:t>
            </a:r>
            <a:r>
              <a:rPr lang="en-US" sz="2000" dirty="0"/>
              <a:t>It keeps track of every request and response received and can use it in future if required.</a:t>
            </a:r>
            <a:r>
              <a:rPr lang="tr-TR" sz="2700" b="1" dirty="0" smtClean="0"/>
              <a:t/>
            </a:r>
            <a:br>
              <a:rPr lang="tr-TR" sz="2700" b="1" dirty="0" smtClean="0"/>
            </a:br>
            <a:r>
              <a:rPr lang="tr-TR" b="1" dirty="0"/>
              <a:t/>
            </a:r>
            <a:br>
              <a:rPr lang="tr-TR" b="1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735980"/>
            <a:ext cx="10946510" cy="1293542"/>
          </a:xfrm>
        </p:spPr>
        <p:txBody>
          <a:bodyPr>
            <a:noAutofit/>
          </a:bodyPr>
          <a:lstStyle/>
          <a:p>
            <a:r>
              <a:rPr lang="tr-TR" sz="40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SESSION INITIATION </a:t>
            </a:r>
            <a: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PROTOCOL </a:t>
            </a:r>
            <a:r>
              <a:rPr lang="tr-TR" sz="40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(SIP)</a:t>
            </a:r>
          </a:p>
          <a:p>
            <a:pPr lvl="1"/>
            <a:r>
              <a:rPr lang="tr-TR" sz="3800" b="1" i="1" u="sng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Network </a:t>
            </a:r>
            <a:r>
              <a:rPr lang="tr-TR" sz="3800" b="1" i="1" u="sng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Elements</a:t>
            </a:r>
            <a:r>
              <a:rPr lang="tr-TR" sz="4200" b="1" dirty="0">
                <a:solidFill>
                  <a:schemeClr val="tx1"/>
                </a:solidFill>
                <a:latin typeface="High Tower Text" panose="02040502050506030303" pitchFamily="18" charset="0"/>
              </a:rPr>
              <a:t/>
            </a:r>
            <a:br>
              <a:rPr lang="tr-TR" sz="4200" b="1" dirty="0">
                <a:solidFill>
                  <a:schemeClr val="tx1"/>
                </a:solidFill>
                <a:latin typeface="High Tower Text" panose="02040502050506030303" pitchFamily="18" charset="0"/>
              </a:rPr>
            </a:br>
            <a:endParaRPr lang="tr-TR" sz="4200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69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791414"/>
            <a:ext cx="10946510" cy="892097"/>
          </a:xfrm>
        </p:spPr>
        <p:txBody>
          <a:bodyPr>
            <a:noAutofit/>
          </a:bodyPr>
          <a:lstStyle/>
          <a:p>
            <a:r>
              <a:rPr lang="tr-TR" sz="2800" b="1" dirty="0" smtClean="0"/>
              <a:t/>
            </a:r>
            <a:br>
              <a:rPr lang="tr-TR" sz="2800" b="1" dirty="0" smtClean="0"/>
            </a:br>
            <a:r>
              <a:rPr lang="tr-TR" sz="2800" b="1" dirty="0"/>
              <a:t/>
            </a:r>
            <a:br>
              <a:rPr lang="tr-TR" sz="2800" b="1" dirty="0"/>
            </a:br>
            <a:r>
              <a:rPr lang="tr-TR" sz="2800" b="1" dirty="0" smtClean="0"/>
              <a:t>INVITE : </a:t>
            </a:r>
            <a:r>
              <a:rPr lang="en-US" sz="2000" dirty="0"/>
              <a:t>INVITE is used to initiate a session with a user agent.</a:t>
            </a:r>
            <a:r>
              <a:rPr lang="tr-TR" sz="2800" b="1" dirty="0" smtClean="0"/>
              <a:t/>
            </a:r>
            <a:br>
              <a:rPr lang="tr-TR" sz="2800" b="1" dirty="0" smtClean="0"/>
            </a:br>
            <a:r>
              <a:rPr lang="tr-TR" sz="2800" b="1" dirty="0" smtClean="0"/>
              <a:t>BYE : </a:t>
            </a:r>
            <a:r>
              <a:rPr lang="en-US" sz="2000" dirty="0"/>
              <a:t>BYE is the method used to terminate an established session</a:t>
            </a:r>
            <a:r>
              <a:rPr lang="en-US" sz="2000" dirty="0" smtClean="0"/>
              <a:t>.</a:t>
            </a:r>
            <a:r>
              <a:rPr lang="tr-TR" sz="2800" b="1" dirty="0" smtClean="0"/>
              <a:t/>
            </a:r>
            <a:br>
              <a:rPr lang="tr-TR" sz="2800" b="1" dirty="0" smtClean="0"/>
            </a:br>
            <a:r>
              <a:rPr lang="tr-TR" sz="2800" b="1" dirty="0" err="1" smtClean="0"/>
              <a:t>cancel</a:t>
            </a:r>
            <a:r>
              <a:rPr lang="tr-TR" sz="2800" b="1" dirty="0" smtClean="0"/>
              <a:t> : </a:t>
            </a:r>
            <a:r>
              <a:rPr lang="en-US" sz="2000" dirty="0"/>
              <a:t>CANCEL is used to terminate a session which is not established.</a:t>
            </a:r>
            <a:r>
              <a:rPr lang="tr-TR" sz="2800" b="1" dirty="0" smtClean="0"/>
              <a:t/>
            </a:r>
            <a:br>
              <a:rPr lang="tr-TR" sz="2800" b="1" dirty="0" smtClean="0"/>
            </a:br>
            <a:r>
              <a:rPr lang="tr-TR" sz="2800" b="1" dirty="0" err="1" smtClean="0"/>
              <a:t>ack</a:t>
            </a:r>
            <a:r>
              <a:rPr lang="tr-TR" sz="2800" b="1" dirty="0" smtClean="0"/>
              <a:t> : </a:t>
            </a:r>
            <a:r>
              <a:rPr lang="en-US" sz="2000" dirty="0"/>
              <a:t>ACK is used to acknowledge the final responses to an INVITE method.</a:t>
            </a:r>
            <a:r>
              <a:rPr lang="tr-TR" sz="2800" b="1" dirty="0" smtClean="0"/>
              <a:t/>
            </a:r>
            <a:br>
              <a:rPr lang="tr-TR" sz="2800" b="1" dirty="0" smtClean="0"/>
            </a:br>
            <a:r>
              <a:rPr lang="tr-TR" sz="2800" b="1" dirty="0" err="1" smtClean="0"/>
              <a:t>optıons</a:t>
            </a:r>
            <a:r>
              <a:rPr lang="tr-TR" sz="2800" b="1" dirty="0" smtClean="0"/>
              <a:t> : </a:t>
            </a:r>
            <a:r>
              <a:rPr lang="en-US" sz="2000" dirty="0"/>
              <a:t>OPTIONS method is used to query a user agent or a proxy server about its capabilities and discover its current availability.</a:t>
            </a:r>
            <a:r>
              <a:rPr lang="tr-TR" sz="2800" b="1" dirty="0" smtClean="0"/>
              <a:t/>
            </a:r>
            <a:br>
              <a:rPr lang="tr-TR" sz="2800" b="1" dirty="0" smtClean="0"/>
            </a:br>
            <a:r>
              <a:rPr lang="tr-TR" sz="2800" b="1" dirty="0" err="1" smtClean="0"/>
              <a:t>ınfo</a:t>
            </a:r>
            <a:r>
              <a:rPr lang="tr-TR" sz="2800" b="1" dirty="0" smtClean="0"/>
              <a:t> : </a:t>
            </a:r>
            <a:r>
              <a:rPr lang="en-US" sz="2000" dirty="0"/>
              <a:t>INFO is used by a user agent to send call </a:t>
            </a:r>
            <a:r>
              <a:rPr lang="en-US" sz="2000" dirty="0" err="1"/>
              <a:t>signalling</a:t>
            </a:r>
            <a:r>
              <a:rPr lang="en-US" sz="2000" dirty="0"/>
              <a:t> information to another user agent with which it has established a media session</a:t>
            </a:r>
            <a:r>
              <a:rPr lang="en-US" sz="2000" dirty="0" smtClean="0"/>
              <a:t>.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800" b="1" dirty="0" smtClean="0"/>
              <a:t>UPDATE : </a:t>
            </a:r>
            <a:r>
              <a:rPr lang="en-US" sz="2000" dirty="0"/>
              <a:t>Modifies the state of a session</a:t>
            </a:r>
            <a:r>
              <a:rPr lang="en-US" sz="2000" dirty="0" smtClean="0"/>
              <a:t>.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800" b="1" dirty="0" err="1" smtClean="0"/>
              <a:t>refer</a:t>
            </a:r>
            <a:r>
              <a:rPr lang="tr-TR" sz="2800" b="1" dirty="0" smtClean="0"/>
              <a:t> </a:t>
            </a:r>
            <a:r>
              <a:rPr lang="tr-TR" sz="2800" b="1" dirty="0"/>
              <a:t>: </a:t>
            </a:r>
            <a:r>
              <a:rPr lang="en-US" sz="2000" dirty="0" smtClean="0">
                <a:latin typeface="+mn-lt"/>
              </a:rPr>
              <a:t>Asks </a:t>
            </a:r>
            <a:r>
              <a:rPr lang="en-US" sz="2000" dirty="0">
                <a:latin typeface="+mn-lt"/>
              </a:rPr>
              <a:t>the recipient to issue call transfer</a:t>
            </a:r>
            <a:r>
              <a:rPr lang="en-US" sz="2000" dirty="0" smtClean="0">
                <a:latin typeface="+mn-lt"/>
              </a:rPr>
              <a:t>.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800" b="1" dirty="0" err="1" smtClean="0"/>
              <a:t>subscrıbe</a:t>
            </a:r>
            <a:r>
              <a:rPr lang="tr-TR" sz="2800" b="1" dirty="0" smtClean="0"/>
              <a:t> </a:t>
            </a:r>
            <a:r>
              <a:rPr lang="tr-TR" sz="2800" b="1" dirty="0"/>
              <a:t>: </a:t>
            </a:r>
            <a:r>
              <a:rPr lang="en-US" sz="2000" dirty="0"/>
              <a:t>Subscribes for Notification from the </a:t>
            </a:r>
            <a:r>
              <a:rPr lang="en-US" sz="2000" dirty="0" err="1"/>
              <a:t>notifier</a:t>
            </a:r>
            <a:r>
              <a:rPr lang="en-US" sz="2000" dirty="0"/>
              <a:t>.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800" b="1" dirty="0" err="1" smtClean="0"/>
              <a:t>Nofıty</a:t>
            </a:r>
            <a:r>
              <a:rPr lang="tr-TR" sz="2800" b="1" dirty="0" smtClean="0"/>
              <a:t> :</a:t>
            </a:r>
            <a:r>
              <a:rPr lang="tr-TR" sz="2000" b="1" dirty="0" smtClean="0"/>
              <a:t> </a:t>
            </a:r>
            <a:r>
              <a:rPr lang="en-US" sz="2000" dirty="0"/>
              <a:t>Notifies the subscriber of a new event.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800" b="1" dirty="0" smtClean="0"/>
              <a:t/>
            </a:r>
            <a:br>
              <a:rPr lang="tr-TR" sz="2800" b="1" dirty="0" smtClean="0"/>
            </a:br>
            <a:r>
              <a:rPr lang="tr-TR" sz="2800" dirty="0" smtClean="0"/>
              <a:t/>
            </a:r>
            <a:br>
              <a:rPr lang="tr-TR" sz="2800" dirty="0" smtClean="0"/>
            </a:br>
            <a:endParaRPr lang="tr-T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12235"/>
            <a:ext cx="10946510" cy="1661532"/>
          </a:xfrm>
        </p:spPr>
        <p:txBody>
          <a:bodyPr>
            <a:noAutofit/>
          </a:bodyPr>
          <a:lstStyle/>
          <a:p>
            <a:r>
              <a:rPr lang="tr-TR" sz="40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SESSION INITIATION </a:t>
            </a:r>
            <a: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PROTOCOL </a:t>
            </a:r>
            <a:r>
              <a:rPr lang="tr-TR" sz="40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(SIP)</a:t>
            </a:r>
          </a:p>
          <a:p>
            <a:r>
              <a:rPr lang="tr-TR" sz="4000" b="1" i="1" u="sng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Request</a:t>
            </a:r>
            <a:r>
              <a:rPr lang="tr-TR" sz="4000" b="1" i="1" u="sng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tr-TR" sz="4000" b="1" i="1" u="sng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Messages</a:t>
            </a:r>
            <a: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  <a:t/>
            </a:r>
            <a:b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</a:br>
            <a:endParaRPr lang="tr-TR" sz="4000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4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066589"/>
            <a:ext cx="10946510" cy="3601841"/>
          </a:xfrm>
        </p:spPr>
        <p:txBody>
          <a:bodyPr>
            <a:normAutofit fontScale="90000"/>
          </a:bodyPr>
          <a:lstStyle/>
          <a:p>
            <a:r>
              <a:rPr lang="tr-TR" sz="2400" b="1" dirty="0" smtClean="0"/>
              <a:t>1xx:provısıonal /</a:t>
            </a:r>
            <a:r>
              <a:rPr lang="tr-TR" sz="2400" b="1" dirty="0" err="1" smtClean="0"/>
              <a:t>ınformatıonal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response</a:t>
            </a:r>
            <a:r>
              <a:rPr lang="tr-TR" sz="2400" b="1" dirty="0" smtClean="0"/>
              <a:t>:</a:t>
            </a:r>
            <a:br>
              <a:rPr lang="tr-TR" sz="2400" b="1" dirty="0" smtClean="0"/>
            </a:br>
            <a:r>
              <a:rPr lang="tr-TR" sz="2400" dirty="0" smtClean="0"/>
              <a:t>100 </a:t>
            </a:r>
            <a:r>
              <a:rPr lang="tr-TR" sz="2400" dirty="0" err="1" smtClean="0"/>
              <a:t>Tryıng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 smtClean="0"/>
              <a:t>180 </a:t>
            </a:r>
            <a:r>
              <a:rPr lang="tr-TR" sz="2400" dirty="0" err="1" smtClean="0"/>
              <a:t>rıngıng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 smtClean="0"/>
              <a:t>181 </a:t>
            </a:r>
            <a:r>
              <a:rPr lang="tr-TR" sz="2400" dirty="0" err="1" smtClean="0"/>
              <a:t>call</a:t>
            </a:r>
            <a:r>
              <a:rPr lang="tr-TR" sz="2400" dirty="0" smtClean="0"/>
              <a:t> ıs </a:t>
            </a:r>
            <a:r>
              <a:rPr lang="tr-TR" sz="2400" dirty="0" err="1" smtClean="0"/>
              <a:t>beıng</a:t>
            </a:r>
            <a:r>
              <a:rPr lang="tr-TR" sz="2400" dirty="0" smtClean="0"/>
              <a:t> </a:t>
            </a:r>
            <a:r>
              <a:rPr lang="tr-TR" sz="2400" dirty="0" err="1" smtClean="0"/>
              <a:t>forwarded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 smtClean="0"/>
              <a:t>183 </a:t>
            </a:r>
            <a:r>
              <a:rPr lang="tr-TR" sz="2400" dirty="0" err="1" smtClean="0"/>
              <a:t>SessIon</a:t>
            </a:r>
            <a:r>
              <a:rPr lang="tr-TR" sz="2400" dirty="0" smtClean="0"/>
              <a:t> </a:t>
            </a:r>
            <a:r>
              <a:rPr lang="tr-TR" sz="2400" dirty="0" err="1" smtClean="0"/>
              <a:t>PRogress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b="1" dirty="0" smtClean="0"/>
              <a:t>2xx:success </a:t>
            </a:r>
            <a:r>
              <a:rPr lang="tr-TR" sz="2400" b="1" dirty="0" err="1" smtClean="0"/>
              <a:t>response</a:t>
            </a:r>
            <a:r>
              <a:rPr lang="tr-TR" sz="2400" b="1" dirty="0" smtClean="0"/>
              <a:t>:</a:t>
            </a:r>
            <a:br>
              <a:rPr lang="tr-TR" sz="2400" b="1" dirty="0" smtClean="0"/>
            </a:br>
            <a:r>
              <a:rPr lang="tr-TR" sz="2400" dirty="0" smtClean="0"/>
              <a:t>200 ok</a:t>
            </a:r>
            <a:br>
              <a:rPr lang="tr-TR" sz="2400" dirty="0" smtClean="0"/>
            </a:br>
            <a:r>
              <a:rPr lang="tr-TR" sz="2400" dirty="0" smtClean="0"/>
              <a:t>202 </a:t>
            </a:r>
            <a:r>
              <a:rPr lang="tr-TR" sz="2400" dirty="0" err="1" smtClean="0"/>
              <a:t>accepted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b="1" dirty="0" smtClean="0"/>
              <a:t>3xx:Redırectıon </a:t>
            </a:r>
            <a:r>
              <a:rPr lang="tr-TR" sz="2400" b="1" dirty="0" err="1"/>
              <a:t>response</a:t>
            </a:r>
            <a:r>
              <a:rPr lang="tr-TR" sz="2400" b="1" dirty="0"/>
              <a:t>:</a:t>
            </a:r>
            <a:br>
              <a:rPr lang="tr-TR" sz="2400" b="1" dirty="0"/>
            </a:br>
            <a:r>
              <a:rPr lang="tr-TR" sz="2400" dirty="0" smtClean="0"/>
              <a:t>300 </a:t>
            </a:r>
            <a:r>
              <a:rPr lang="tr-TR" sz="2400" dirty="0" err="1" smtClean="0"/>
              <a:t>multıple</a:t>
            </a:r>
            <a:r>
              <a:rPr lang="tr-TR" sz="2400" dirty="0" smtClean="0"/>
              <a:t> </a:t>
            </a:r>
            <a:r>
              <a:rPr lang="tr-TR" sz="2400" dirty="0" err="1" smtClean="0"/>
              <a:t>choıces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dirty="0" smtClean="0"/>
              <a:t>301 </a:t>
            </a:r>
            <a:r>
              <a:rPr lang="tr-TR" sz="2400" dirty="0" err="1" smtClean="0"/>
              <a:t>moved</a:t>
            </a:r>
            <a:r>
              <a:rPr lang="tr-TR" sz="2400" dirty="0" smtClean="0"/>
              <a:t> </a:t>
            </a:r>
            <a:r>
              <a:rPr lang="tr-TR" sz="2400" dirty="0" err="1" smtClean="0"/>
              <a:t>permanently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 smtClean="0"/>
              <a:t>302 </a:t>
            </a:r>
            <a:r>
              <a:rPr lang="tr-TR" sz="2400" dirty="0" err="1" smtClean="0"/>
              <a:t>moved</a:t>
            </a:r>
            <a:r>
              <a:rPr lang="tr-TR" sz="2400" dirty="0" smtClean="0"/>
              <a:t> </a:t>
            </a:r>
            <a:r>
              <a:rPr lang="tr-TR" sz="2400" dirty="0" err="1" smtClean="0"/>
              <a:t>temporarıly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/>
              <a:t/>
            </a:r>
            <a:br>
              <a:rPr lang="tr-TR" sz="2400" dirty="0"/>
            </a:br>
            <a:r>
              <a:rPr lang="tr-TR" sz="3200" b="1" dirty="0" smtClean="0"/>
              <a:t/>
            </a:r>
            <a:br>
              <a:rPr lang="tr-TR" sz="3200" b="1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12235"/>
            <a:ext cx="10946510" cy="1661532"/>
          </a:xfrm>
        </p:spPr>
        <p:txBody>
          <a:bodyPr>
            <a:noAutofit/>
          </a:bodyPr>
          <a:lstStyle/>
          <a:p>
            <a:r>
              <a:rPr lang="tr-TR" sz="40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SESSION INITIATION </a:t>
            </a:r>
            <a: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PROTOCOL </a:t>
            </a:r>
            <a:r>
              <a:rPr lang="tr-TR" sz="40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(SIP)</a:t>
            </a:r>
          </a:p>
          <a:p>
            <a:r>
              <a:rPr lang="tr-TR" sz="4000" b="1" i="1" u="sng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Response</a:t>
            </a:r>
            <a:r>
              <a:rPr lang="tr-TR" sz="4000" b="1" i="1" u="sng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tr-TR" sz="4000" b="1" i="1" u="sng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Messages</a:t>
            </a:r>
            <a: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  <a:t/>
            </a:r>
            <a:b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</a:br>
            <a:endParaRPr lang="tr-TR" sz="4000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6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066589"/>
            <a:ext cx="10946510" cy="3601841"/>
          </a:xfrm>
        </p:spPr>
        <p:txBody>
          <a:bodyPr>
            <a:normAutofit fontScale="90000"/>
          </a:bodyPr>
          <a:lstStyle/>
          <a:p>
            <a:r>
              <a:rPr lang="tr-TR" sz="2400" b="1" dirty="0" smtClean="0"/>
              <a:t>4xx:clıent </a:t>
            </a:r>
            <a:r>
              <a:rPr lang="tr-TR" sz="2400" b="1" dirty="0" err="1" smtClean="0"/>
              <a:t>faılure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response</a:t>
            </a:r>
            <a:r>
              <a:rPr lang="tr-TR" sz="2400" b="1" dirty="0" smtClean="0"/>
              <a:t>:</a:t>
            </a:r>
            <a:br>
              <a:rPr lang="tr-TR" sz="2400" b="1" dirty="0" smtClean="0"/>
            </a:br>
            <a:r>
              <a:rPr lang="tr-TR" sz="2400" dirty="0" smtClean="0"/>
              <a:t>400 </a:t>
            </a:r>
            <a:r>
              <a:rPr lang="tr-TR" sz="2400" dirty="0" err="1" smtClean="0"/>
              <a:t>bad</a:t>
            </a:r>
            <a:r>
              <a:rPr lang="tr-TR" sz="2400" dirty="0" smtClean="0"/>
              <a:t> </a:t>
            </a:r>
            <a:r>
              <a:rPr lang="tr-TR" sz="2400" dirty="0" err="1" smtClean="0"/>
              <a:t>request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 smtClean="0"/>
              <a:t>403 </a:t>
            </a:r>
            <a:r>
              <a:rPr lang="tr-TR" sz="2400" dirty="0" err="1" smtClean="0"/>
              <a:t>forbıdden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 smtClean="0"/>
              <a:t>404 not </a:t>
            </a:r>
            <a:r>
              <a:rPr lang="tr-TR" sz="2400" dirty="0" err="1" smtClean="0"/>
              <a:t>found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b="1" dirty="0" smtClean="0"/>
              <a:t>5xx:server </a:t>
            </a:r>
            <a:r>
              <a:rPr lang="tr-TR" sz="2400" b="1" dirty="0" err="1" smtClean="0"/>
              <a:t>faılure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response</a:t>
            </a:r>
            <a:r>
              <a:rPr lang="tr-TR" sz="2400" b="1" dirty="0" smtClean="0"/>
              <a:t>:</a:t>
            </a:r>
            <a:br>
              <a:rPr lang="tr-TR" sz="2400" b="1" dirty="0" smtClean="0"/>
            </a:br>
            <a:r>
              <a:rPr lang="tr-TR" sz="2400" dirty="0" smtClean="0"/>
              <a:t>500 server </a:t>
            </a:r>
            <a:r>
              <a:rPr lang="tr-TR" sz="2400" dirty="0" err="1" smtClean="0"/>
              <a:t>ınternal</a:t>
            </a:r>
            <a:r>
              <a:rPr lang="tr-TR" sz="2400" dirty="0" smtClean="0"/>
              <a:t> </a:t>
            </a:r>
            <a:r>
              <a:rPr lang="tr-TR" sz="2400" dirty="0" err="1" smtClean="0"/>
              <a:t>error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 smtClean="0"/>
              <a:t>502 </a:t>
            </a:r>
            <a:r>
              <a:rPr lang="tr-TR" sz="2400" dirty="0" err="1" smtClean="0"/>
              <a:t>bad</a:t>
            </a:r>
            <a:r>
              <a:rPr lang="tr-TR" sz="2400" dirty="0" smtClean="0"/>
              <a:t> </a:t>
            </a:r>
            <a:r>
              <a:rPr lang="tr-TR" sz="2400" dirty="0" err="1" smtClean="0"/>
              <a:t>gateway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b="1" dirty="0" smtClean="0"/>
              <a:t>6xx:global </a:t>
            </a:r>
            <a:r>
              <a:rPr lang="tr-TR" sz="2400" b="1" dirty="0" err="1" smtClean="0"/>
              <a:t>faılure</a:t>
            </a:r>
            <a:r>
              <a:rPr lang="tr-TR" sz="2400" b="1" dirty="0" smtClean="0"/>
              <a:t> </a:t>
            </a:r>
            <a:r>
              <a:rPr lang="tr-TR" sz="2400" b="1" dirty="0" err="1"/>
              <a:t>response</a:t>
            </a:r>
            <a:r>
              <a:rPr lang="tr-TR" sz="2400" b="1" dirty="0"/>
              <a:t>:</a:t>
            </a:r>
            <a:br>
              <a:rPr lang="tr-TR" sz="2400" b="1" dirty="0"/>
            </a:br>
            <a:r>
              <a:rPr lang="tr-TR" sz="2400" dirty="0" smtClean="0"/>
              <a:t>600 </a:t>
            </a:r>
            <a:r>
              <a:rPr lang="tr-TR" sz="2400" dirty="0" err="1" smtClean="0"/>
              <a:t>Busy</a:t>
            </a:r>
            <a:r>
              <a:rPr lang="tr-TR" sz="2400" dirty="0" smtClean="0"/>
              <a:t> </a:t>
            </a:r>
            <a:r>
              <a:rPr lang="tr-TR" sz="2400" dirty="0" err="1" smtClean="0"/>
              <a:t>everywhere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dirty="0" smtClean="0"/>
              <a:t>603 </a:t>
            </a:r>
            <a:r>
              <a:rPr lang="tr-TR" sz="2400" dirty="0" err="1" smtClean="0"/>
              <a:t>declıne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/>
              <a:t/>
            </a:r>
            <a:br>
              <a:rPr lang="tr-TR" sz="2400" dirty="0"/>
            </a:br>
            <a:r>
              <a:rPr lang="tr-TR" sz="3200" b="1" dirty="0" smtClean="0"/>
              <a:t/>
            </a:r>
            <a:br>
              <a:rPr lang="tr-TR" sz="3200" b="1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12235"/>
            <a:ext cx="10946510" cy="1661532"/>
          </a:xfrm>
        </p:spPr>
        <p:txBody>
          <a:bodyPr>
            <a:noAutofit/>
          </a:bodyPr>
          <a:lstStyle/>
          <a:p>
            <a:r>
              <a:rPr lang="tr-TR" sz="40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SESSION INITIATION </a:t>
            </a:r>
            <a: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PROTOCOL </a:t>
            </a:r>
            <a:r>
              <a:rPr lang="tr-TR" sz="40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(SIP)</a:t>
            </a:r>
          </a:p>
          <a:p>
            <a:r>
              <a:rPr lang="tr-TR" sz="4000" b="1" i="1" u="sng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Response</a:t>
            </a:r>
            <a:r>
              <a:rPr lang="tr-TR" sz="4000" b="1" i="1" u="sng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tr-TR" sz="4000" b="1" i="1" u="sng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Messages</a:t>
            </a:r>
            <a: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  <a:t/>
            </a:r>
            <a:b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</a:br>
            <a:endParaRPr lang="tr-TR" sz="4000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99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650380"/>
            <a:ext cx="10946510" cy="48730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fundamental functionality provided by the request history information is the ability to inform proxies and </a:t>
            </a:r>
            <a:r>
              <a:rPr lang="en-US" sz="2400" b="1" dirty="0"/>
              <a:t>UAs</a:t>
            </a:r>
            <a:r>
              <a:rPr lang="en-US" sz="2400" dirty="0"/>
              <a:t> involved in processing a request about the history or progress of that </a:t>
            </a:r>
            <a:r>
              <a:rPr lang="en-US" sz="2400" dirty="0" smtClean="0"/>
              <a:t>request</a:t>
            </a:r>
            <a:r>
              <a:rPr lang="tr-TR" sz="2400" dirty="0" smtClean="0"/>
              <a:t> (</a:t>
            </a:r>
            <a:r>
              <a:rPr lang="tr-TR" sz="2400" dirty="0" err="1" smtClean="0"/>
              <a:t>rfc</a:t>
            </a:r>
            <a:r>
              <a:rPr lang="tr-TR" sz="2400" dirty="0" smtClean="0"/>
              <a:t> 4244)</a:t>
            </a:r>
            <a:r>
              <a:rPr lang="tr-TR" sz="2800" dirty="0" smtClean="0"/>
              <a:t/>
            </a:r>
            <a:br>
              <a:rPr lang="tr-TR" sz="2800" dirty="0" smtClean="0"/>
            </a:br>
            <a:r>
              <a:rPr lang="tr-TR" sz="2800" dirty="0" smtClean="0"/>
              <a:t/>
            </a:r>
            <a:br>
              <a:rPr lang="tr-TR" sz="2800" dirty="0" smtClean="0"/>
            </a:br>
            <a:r>
              <a:rPr lang="en-US" sz="2400" dirty="0"/>
              <a:t>The History-Info header is optional in that neither </a:t>
            </a:r>
            <a:r>
              <a:rPr lang="en-US" sz="2400" b="1" dirty="0"/>
              <a:t>UAs</a:t>
            </a:r>
            <a:r>
              <a:rPr lang="en-US" sz="2400" dirty="0"/>
              <a:t> nor Proxies are required to support it</a:t>
            </a:r>
            <a:r>
              <a:rPr lang="en-US" sz="2400" dirty="0" smtClean="0"/>
              <a:t>.</a:t>
            </a:r>
            <a:r>
              <a:rPr lang="tr-TR" sz="2400" dirty="0" smtClean="0"/>
              <a:t>(</a:t>
            </a:r>
            <a:r>
              <a:rPr lang="tr-TR" sz="2400" dirty="0" err="1" smtClean="0"/>
              <a:t>rfc</a:t>
            </a:r>
            <a:r>
              <a:rPr lang="tr-TR" sz="2400" dirty="0" smtClean="0"/>
              <a:t> 4244)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en-US" sz="2400" dirty="0"/>
              <a:t>Without the SIP History-Info Header the </a:t>
            </a:r>
            <a:r>
              <a:rPr lang="en-US" sz="2400" dirty="0" smtClean="0"/>
              <a:t>redirecting</a:t>
            </a:r>
            <a:r>
              <a:rPr lang="tr-TR" sz="2400" dirty="0" smtClean="0"/>
              <a:t>/</a:t>
            </a:r>
            <a:r>
              <a:rPr lang="tr-TR" sz="2400" dirty="0" err="1" smtClean="0"/>
              <a:t>orıgınal</a:t>
            </a:r>
            <a:r>
              <a:rPr lang="tr-TR" sz="2400" dirty="0" smtClean="0"/>
              <a:t> </a:t>
            </a:r>
            <a:r>
              <a:rPr lang="tr-TR" sz="2400" dirty="0" err="1" smtClean="0"/>
              <a:t>called</a:t>
            </a:r>
            <a:r>
              <a:rPr lang="tr-TR" sz="2400" dirty="0" smtClean="0"/>
              <a:t> </a:t>
            </a:r>
            <a:r>
              <a:rPr lang="tr-TR" sz="2400" dirty="0" err="1" smtClean="0"/>
              <a:t>number</a:t>
            </a:r>
            <a:r>
              <a:rPr lang="en-US" sz="2400" dirty="0" smtClean="0"/>
              <a:t> </a:t>
            </a:r>
            <a:r>
              <a:rPr lang="en-US" sz="2400" dirty="0"/>
              <a:t>information would be lost.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12235"/>
            <a:ext cx="10946510" cy="1661532"/>
          </a:xfrm>
        </p:spPr>
        <p:txBody>
          <a:bodyPr>
            <a:noAutofit/>
          </a:bodyPr>
          <a:lstStyle/>
          <a:p>
            <a:r>
              <a:rPr lang="tr-TR" sz="40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SESSION INITIATION </a:t>
            </a:r>
            <a: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PROTOCOL </a:t>
            </a:r>
            <a:r>
              <a:rPr lang="tr-TR" sz="40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(SIP)</a:t>
            </a:r>
          </a:p>
          <a:p>
            <a:r>
              <a:rPr lang="tr-TR" sz="4000" b="1" i="1" u="sng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History</a:t>
            </a:r>
            <a:r>
              <a:rPr lang="tr-TR" sz="4000" b="1" i="1" u="sng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tr-TR" sz="4000" b="1" i="1" u="sng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Info</a:t>
            </a:r>
            <a: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  <a:t/>
            </a:r>
            <a:b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</a:br>
            <a:endParaRPr lang="tr-TR" sz="4000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66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750741"/>
            <a:ext cx="10946510" cy="4772724"/>
          </a:xfrm>
        </p:spPr>
        <p:txBody>
          <a:bodyPr>
            <a:normAutofit fontScale="90000"/>
          </a:bodyPr>
          <a:lstStyle/>
          <a:p>
            <a:r>
              <a:rPr lang="tr-TR" sz="2800" dirty="0" smtClean="0"/>
              <a:t/>
            </a:r>
            <a:br>
              <a:rPr lang="tr-TR" sz="2800" dirty="0" smtClean="0"/>
            </a:br>
            <a:r>
              <a:rPr lang="tr-TR" sz="2800" dirty="0" smtClean="0"/>
              <a:t/>
            </a:r>
            <a:br>
              <a:rPr lang="tr-TR" sz="2800" dirty="0" smtClean="0"/>
            </a:br>
            <a:r>
              <a:rPr lang="tr-TR" sz="2800" dirty="0"/>
              <a:t/>
            </a:r>
            <a:br>
              <a:rPr lang="tr-TR" sz="2800" dirty="0"/>
            </a:br>
            <a:r>
              <a:rPr lang="tr-TR" sz="2800" dirty="0" smtClean="0"/>
              <a:t/>
            </a:r>
            <a:br>
              <a:rPr lang="tr-TR" sz="2800" dirty="0" smtClean="0"/>
            </a:br>
            <a:r>
              <a:rPr lang="tr-TR" sz="2800" dirty="0"/>
              <a:t/>
            </a:r>
            <a:br>
              <a:rPr lang="tr-TR" sz="2800" dirty="0"/>
            </a:br>
            <a:r>
              <a:rPr lang="tr-TR" sz="2800" dirty="0" smtClean="0"/>
              <a:t/>
            </a:r>
            <a:br>
              <a:rPr lang="tr-TR" sz="2800" dirty="0" smtClean="0"/>
            </a:br>
            <a:r>
              <a:rPr lang="tr-TR" sz="2800" dirty="0"/>
              <a:t/>
            </a:r>
            <a:br>
              <a:rPr lang="tr-TR" sz="2800" dirty="0"/>
            </a:br>
            <a:r>
              <a:rPr lang="en-US" sz="2800" dirty="0" smtClean="0"/>
              <a:t>The </a:t>
            </a:r>
            <a:r>
              <a:rPr lang="en-US" sz="2800" dirty="0"/>
              <a:t>SIP History-Info header is generated by a User Agent or proxy and is passed from one entity to another through requests and responses</a:t>
            </a:r>
            <a:r>
              <a:rPr lang="en-US" sz="2800" dirty="0" smtClean="0"/>
              <a:t>.</a:t>
            </a:r>
            <a:r>
              <a:rPr lang="tr-TR" sz="2800" dirty="0" smtClean="0"/>
              <a:t/>
            </a:r>
            <a:br>
              <a:rPr lang="tr-TR" sz="2800" dirty="0" smtClean="0"/>
            </a:br>
            <a:r>
              <a:rPr lang="tr-TR" sz="2800" dirty="0"/>
              <a:t/>
            </a:r>
            <a:br>
              <a:rPr lang="tr-TR" sz="2800" dirty="0"/>
            </a:br>
            <a:r>
              <a:rPr lang="en-US" sz="2800" dirty="0" smtClean="0"/>
              <a:t>The </a:t>
            </a:r>
            <a:r>
              <a:rPr lang="en-US" sz="2800" dirty="0"/>
              <a:t>SIP History-Info Header displays the following:</a:t>
            </a:r>
            <a:br>
              <a:rPr lang="en-US" sz="2800" dirty="0"/>
            </a:br>
            <a:r>
              <a:rPr lang="tr-TR" sz="2800" dirty="0"/>
              <a:t/>
            </a:r>
            <a:br>
              <a:rPr lang="tr-TR" sz="2800" dirty="0"/>
            </a:br>
            <a:r>
              <a:rPr lang="tr-TR" sz="2800" dirty="0"/>
              <a:t>-</a:t>
            </a:r>
            <a:r>
              <a:rPr lang="en-US" sz="2800" dirty="0"/>
              <a:t>The URI or address that indicates the redirecting number</a:t>
            </a:r>
            <a:br>
              <a:rPr lang="en-US" sz="2800" dirty="0"/>
            </a:br>
            <a:r>
              <a:rPr lang="tr-TR" sz="2800" dirty="0"/>
              <a:t>-</a:t>
            </a:r>
            <a:r>
              <a:rPr lang="en-US" sz="2800" dirty="0"/>
              <a:t>The reason for the Request-URI or address modification</a:t>
            </a:r>
            <a:br>
              <a:rPr lang="en-US" sz="2800" dirty="0"/>
            </a:br>
            <a:r>
              <a:rPr lang="tr-TR" sz="2800" dirty="0"/>
              <a:t>-</a:t>
            </a:r>
            <a:r>
              <a:rPr lang="en-US" sz="2800" dirty="0"/>
              <a:t>Chronological ordering of the Request History information</a:t>
            </a:r>
            <a:br>
              <a:rPr lang="en-US" sz="2800" dirty="0"/>
            </a:br>
            <a:r>
              <a:rPr lang="tr-TR" sz="2800" b="1" dirty="0"/>
              <a:t/>
            </a:r>
            <a:br>
              <a:rPr lang="tr-TR" sz="2800" b="1" dirty="0"/>
            </a:br>
            <a:r>
              <a:rPr lang="tr-TR" sz="2800" dirty="0"/>
              <a:t/>
            </a:r>
            <a:br>
              <a:rPr lang="tr-TR" sz="2800" dirty="0"/>
            </a:br>
            <a:r>
              <a:rPr lang="tr-TR" sz="2800" dirty="0" smtClean="0"/>
              <a:t/>
            </a:r>
            <a:br>
              <a:rPr lang="tr-TR" sz="28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12235"/>
            <a:ext cx="10946510" cy="1661532"/>
          </a:xfrm>
        </p:spPr>
        <p:txBody>
          <a:bodyPr>
            <a:noAutofit/>
          </a:bodyPr>
          <a:lstStyle/>
          <a:p>
            <a:r>
              <a:rPr lang="tr-TR" sz="40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SESSION INITIATION </a:t>
            </a:r>
            <a: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PROTOCOL </a:t>
            </a:r>
            <a:r>
              <a:rPr lang="tr-TR" sz="40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(SIP)</a:t>
            </a:r>
          </a:p>
          <a:p>
            <a:r>
              <a:rPr lang="tr-TR" sz="4000" b="1" i="1" u="sng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History</a:t>
            </a:r>
            <a:r>
              <a:rPr lang="tr-TR" sz="4000" b="1" i="1" u="sng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tr-TR" sz="4000" b="1" i="1" u="sng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Info</a:t>
            </a:r>
            <a: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  <a:t/>
            </a:r>
            <a:b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</a:br>
            <a:endParaRPr lang="tr-TR" sz="4000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25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380784"/>
            <a:ext cx="10946510" cy="477272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										</a:t>
            </a:r>
            <a:br>
              <a:rPr lang="tr-TR" dirty="0" smtClean="0"/>
            </a:br>
            <a:r>
              <a:rPr lang="tr-TR" dirty="0" smtClean="0"/>
              <a:t>										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									</a:t>
            </a:r>
            <a:r>
              <a:rPr lang="tr-TR" dirty="0"/>
              <a:t>	</a:t>
            </a:r>
            <a:r>
              <a:rPr lang="tr-TR" sz="2700" dirty="0" err="1" smtClean="0"/>
              <a:t>For</a:t>
            </a:r>
            <a:r>
              <a:rPr lang="tr-TR" sz="2700" dirty="0" smtClean="0"/>
              <a:t> f10 </a:t>
            </a:r>
            <a:r>
              <a:rPr lang="tr-TR" sz="2700" dirty="0" err="1" smtClean="0"/>
              <a:t>ınvıte</a:t>
            </a:r>
            <a:r>
              <a:rPr lang="tr-TR" sz="2700" dirty="0" smtClean="0"/>
              <a:t>,</a:t>
            </a:r>
            <a:br>
              <a:rPr lang="tr-TR" sz="2700" dirty="0" smtClean="0"/>
            </a:br>
            <a:r>
              <a:rPr lang="tr-TR" sz="2700" dirty="0"/>
              <a:t>	</a:t>
            </a:r>
            <a:r>
              <a:rPr lang="tr-TR" sz="2700" dirty="0" smtClean="0"/>
              <a:t>								     </a:t>
            </a:r>
            <a:r>
              <a:rPr lang="tr-TR" sz="2700" b="1" dirty="0" err="1" smtClean="0"/>
              <a:t>request</a:t>
            </a:r>
            <a:r>
              <a:rPr lang="tr-TR" sz="2700" b="1" dirty="0" smtClean="0"/>
              <a:t> </a:t>
            </a:r>
            <a:r>
              <a:rPr lang="tr-TR" sz="2700" b="1" dirty="0" err="1" smtClean="0"/>
              <a:t>urı</a:t>
            </a:r>
            <a:r>
              <a:rPr lang="tr-TR" sz="2700" b="1" dirty="0" smtClean="0"/>
              <a:t> </a:t>
            </a:r>
            <a:r>
              <a:rPr lang="tr-TR" sz="2700" dirty="0" smtClean="0"/>
              <a:t>: </a:t>
            </a:r>
            <a:r>
              <a:rPr lang="en-US" sz="2000" dirty="0"/>
              <a:t>The Request URI is the contact </a:t>
            </a:r>
            <a:r>
              <a:rPr lang="tr-TR" sz="2000" dirty="0" smtClean="0"/>
              <a:t>											</a:t>
            </a:r>
            <a:r>
              <a:rPr lang="en-US" sz="2000" dirty="0" smtClean="0"/>
              <a:t>information </a:t>
            </a:r>
            <a:r>
              <a:rPr lang="en-US" sz="2000" dirty="0"/>
              <a:t>of the next hop in the call </a:t>
            </a:r>
            <a:r>
              <a:rPr lang="tr-TR" sz="2000" dirty="0" smtClean="0"/>
              <a:t>R</a:t>
            </a:r>
            <a:r>
              <a:rPr lang="en-US" sz="2000" dirty="0" err="1" smtClean="0"/>
              <a:t>oute</a:t>
            </a:r>
            <a:r>
              <a:rPr lang="en-US" sz="2000" dirty="0" smtClean="0"/>
              <a:t>.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/>
              <a:t>	</a:t>
            </a:r>
            <a:r>
              <a:rPr lang="tr-TR" sz="2000" dirty="0" smtClean="0"/>
              <a:t>									</a:t>
            </a:r>
            <a:r>
              <a:rPr lang="tr-TR" sz="2400" b="1" dirty="0" smtClean="0"/>
              <a:t>VIA : </a:t>
            </a:r>
            <a:r>
              <a:rPr lang="en-US" sz="2000" dirty="0"/>
              <a:t>The Via header field indicates the path taken </a:t>
            </a:r>
            <a:r>
              <a:rPr lang="tr-TR" sz="2000" dirty="0" smtClean="0"/>
              <a:t>										</a:t>
            </a:r>
            <a:r>
              <a:rPr lang="en-US" sz="2000" dirty="0" smtClean="0"/>
              <a:t>by </a:t>
            </a:r>
            <a:r>
              <a:rPr lang="en-US" sz="2000" dirty="0"/>
              <a:t>the request so far and helps in routing the </a:t>
            </a:r>
            <a:r>
              <a:rPr lang="tr-TR" sz="2000" dirty="0" smtClean="0"/>
              <a:t>											</a:t>
            </a:r>
            <a:r>
              <a:rPr lang="en-US" sz="2000" dirty="0" smtClean="0"/>
              <a:t>responses </a:t>
            </a:r>
            <a:r>
              <a:rPr lang="en-US" sz="2000" dirty="0"/>
              <a:t>back along the same path</a:t>
            </a:r>
            <a:r>
              <a:rPr lang="en-US" sz="2000" dirty="0" smtClean="0"/>
              <a:t>.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/>
              <a:t>	</a:t>
            </a:r>
            <a:r>
              <a:rPr lang="tr-TR" sz="2000" dirty="0" smtClean="0"/>
              <a:t>									</a:t>
            </a:r>
            <a:r>
              <a:rPr lang="tr-TR" sz="2200" b="1" dirty="0" err="1" smtClean="0"/>
              <a:t>From</a:t>
            </a:r>
            <a:r>
              <a:rPr lang="tr-TR" sz="2200" b="1" dirty="0" smtClean="0"/>
              <a:t> : </a:t>
            </a:r>
            <a:r>
              <a:rPr lang="en-US" sz="2000" dirty="0"/>
              <a:t>The From header field indicates contact </a:t>
            </a:r>
            <a:r>
              <a:rPr lang="tr-TR" sz="2000" dirty="0" smtClean="0"/>
              <a:t>										</a:t>
            </a:r>
            <a:r>
              <a:rPr lang="en-US" sz="2000" dirty="0" smtClean="0"/>
              <a:t>information </a:t>
            </a:r>
            <a:r>
              <a:rPr lang="en-US" sz="2000" dirty="0"/>
              <a:t>of the initiator of the SIP INVITE </a:t>
            </a:r>
            <a:r>
              <a:rPr lang="tr-TR" sz="2000" dirty="0" smtClean="0"/>
              <a:t>												</a:t>
            </a:r>
            <a:r>
              <a:rPr lang="en-US" sz="2000" dirty="0" smtClean="0"/>
              <a:t>request</a:t>
            </a:r>
            <a:r>
              <a:rPr lang="tr-TR" sz="2000" dirty="0" smtClean="0"/>
              <a:t>.</a:t>
            </a:r>
            <a:br>
              <a:rPr lang="tr-TR" sz="2000" dirty="0" smtClean="0"/>
            </a:br>
            <a:r>
              <a:rPr lang="tr-TR" sz="2000" dirty="0"/>
              <a:t>	</a:t>
            </a:r>
            <a:r>
              <a:rPr lang="tr-TR" sz="2000" dirty="0" smtClean="0"/>
              <a:t>									</a:t>
            </a:r>
            <a:r>
              <a:rPr lang="tr-TR" sz="2000" b="1" dirty="0" err="1" smtClean="0"/>
              <a:t>To</a:t>
            </a:r>
            <a:r>
              <a:rPr lang="tr-TR" sz="2000" b="1" dirty="0" smtClean="0"/>
              <a:t> : </a:t>
            </a:r>
            <a:r>
              <a:rPr lang="en-US" sz="2000" dirty="0"/>
              <a:t>The To header field contains the information </a:t>
            </a:r>
            <a:r>
              <a:rPr lang="tr-TR" sz="2000" dirty="0" smtClean="0"/>
              <a:t>										</a:t>
            </a:r>
            <a:r>
              <a:rPr lang="en-US" sz="2000" dirty="0" smtClean="0"/>
              <a:t>about </a:t>
            </a:r>
            <a:r>
              <a:rPr lang="en-US" sz="2000" dirty="0"/>
              <a:t>the called party or the recipient of the </a:t>
            </a:r>
            <a:r>
              <a:rPr lang="tr-TR" sz="2000" dirty="0" smtClean="0"/>
              <a:t>											</a:t>
            </a:r>
            <a:r>
              <a:rPr lang="en-US" sz="2000" dirty="0" smtClean="0"/>
              <a:t>request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/>
              <a:t>	</a:t>
            </a:r>
            <a:r>
              <a:rPr lang="tr-TR" sz="2000" dirty="0" smtClean="0"/>
              <a:t>									</a:t>
            </a:r>
            <a:r>
              <a:rPr lang="tr-TR" sz="2000" b="1" dirty="0" err="1" smtClean="0"/>
              <a:t>call</a:t>
            </a:r>
            <a:r>
              <a:rPr lang="tr-TR" sz="2000" b="1" dirty="0" smtClean="0"/>
              <a:t> – </a:t>
            </a:r>
            <a:r>
              <a:rPr lang="tr-TR" sz="2000" b="1" dirty="0" err="1" smtClean="0"/>
              <a:t>ıd</a:t>
            </a:r>
            <a:r>
              <a:rPr lang="tr-TR" sz="2000" b="1" dirty="0" smtClean="0"/>
              <a:t> : </a:t>
            </a:r>
            <a:r>
              <a:rPr lang="en-US" sz="2000" dirty="0"/>
              <a:t>The Call-ID header field is a unique ID </a:t>
            </a:r>
            <a:r>
              <a:rPr lang="tr-TR" sz="2000" dirty="0" smtClean="0"/>
              <a:t>											</a:t>
            </a:r>
            <a:r>
              <a:rPr lang="en-US" sz="2000" dirty="0" smtClean="0"/>
              <a:t>identifying </a:t>
            </a:r>
            <a:r>
              <a:rPr lang="en-US" sz="2000" dirty="0"/>
              <a:t>the SIP call</a:t>
            </a:r>
            <a:r>
              <a:rPr lang="en-US" sz="2000" dirty="0" smtClean="0"/>
              <a:t>.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/>
              <a:t>	</a:t>
            </a:r>
            <a:r>
              <a:rPr lang="tr-TR" sz="2000" dirty="0" smtClean="0"/>
              <a:t>									</a:t>
            </a:r>
            <a:r>
              <a:rPr lang="tr-TR" sz="2000" b="1" dirty="0" err="1" smtClean="0"/>
              <a:t>Hıstory-ınfo</a:t>
            </a:r>
            <a:r>
              <a:rPr lang="tr-TR" sz="2000" b="1" dirty="0" smtClean="0"/>
              <a:t> :</a:t>
            </a:r>
            <a:r>
              <a:rPr lang="tr-TR" sz="2000" dirty="0" smtClean="0"/>
              <a:t> </a:t>
            </a:r>
            <a:r>
              <a:rPr lang="en-US" sz="2000" dirty="0"/>
              <a:t>The header that chronologically </a:t>
            </a:r>
            <a:r>
              <a:rPr lang="tr-TR" sz="2000" dirty="0" smtClean="0"/>
              <a:t>   (</a:t>
            </a:r>
            <a:r>
              <a:rPr lang="tr-TR" sz="2000" dirty="0" err="1" smtClean="0"/>
              <a:t>rfc</a:t>
            </a:r>
            <a:r>
              <a:rPr lang="tr-TR" sz="2000" dirty="0" smtClean="0"/>
              <a:t> 4244) 								</a:t>
            </a:r>
            <a:r>
              <a:rPr lang="en-US" sz="2000" dirty="0" smtClean="0"/>
              <a:t>lists </a:t>
            </a:r>
            <a:r>
              <a:rPr lang="en-US" sz="2000" dirty="0"/>
              <a:t>the INVITE and RESPONSEs made by SIP.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								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12235"/>
            <a:ext cx="10946510" cy="1661532"/>
          </a:xfrm>
        </p:spPr>
        <p:txBody>
          <a:bodyPr>
            <a:noAutofit/>
          </a:bodyPr>
          <a:lstStyle/>
          <a:p>
            <a:r>
              <a:rPr lang="tr-TR" sz="40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SESSION INITIATION </a:t>
            </a:r>
            <a:r>
              <a:rPr lang="tr-TR" sz="40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PROTOCOL </a:t>
            </a:r>
            <a:r>
              <a:rPr lang="tr-TR" sz="40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(SIP)</a:t>
            </a:r>
          </a:p>
          <a:p>
            <a:r>
              <a:rPr lang="tr-TR" sz="4000" b="1" i="1" u="sng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History</a:t>
            </a:r>
            <a:r>
              <a:rPr lang="tr-TR" sz="4000" b="1" i="1" u="sng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tr-TR" sz="4000" b="1" i="1" u="sng" dirty="0" err="1" smtClean="0">
                <a:solidFill>
                  <a:schemeClr val="tx1"/>
                </a:solidFill>
                <a:latin typeface="High Tower Text" panose="02040502050506030303" pitchFamily="18" charset="0"/>
              </a:rPr>
              <a:t>Info</a:t>
            </a:r>
            <a:endParaRPr lang="tr-TR" sz="4000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289670"/>
            <a:ext cx="4258178" cy="34608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028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3282</TotalTime>
  <Words>474</Words>
  <Application>Microsoft Office PowerPoint</Application>
  <PresentationFormat>Widescreen</PresentationFormat>
  <Paragraphs>76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Century Gothic</vt:lpstr>
      <vt:lpstr>High Tower Text</vt:lpstr>
      <vt:lpstr>Wingdings 3</vt:lpstr>
      <vt:lpstr>Slice</vt:lpstr>
      <vt:lpstr>SESSION InITIATION PROTOCOL (sıp) </vt:lpstr>
      <vt:lpstr>SIP is found in the application layer, such as HTTPS. SIP starts, edits, and ends a session. It also manages conference calls. There are also specific tasks, such as adding or removing attendees to an existing session.  A dialog is just a series of transactions between two SIP peers. The purpose of a dialog is to setup, possibly modify, and then teardown a session. Hence the name Session Initiation Protocol.   A transaction consists of a Request, any non-final (1xx) Responses received, and a final Response (2xx, 3xx, 4xx, 5xx, or 6xx), as well as the acknowledgements of the Responses (ACK or PRACK), except for ACKs to 2xx Responses.   </vt:lpstr>
      <vt:lpstr>User agent (UA):That ıs general represantatıon of Clıent and server as noted below;  User agent clıent (UAC):UAC sends a request and receıves a response user agent server (uas):UAS receıves a request and sends a response  Proxy server  Stateless Proxy server:It only receives and Forwards the message.  Stateful Proxy Server: It keeps track of every request and response received and can use it in future if required.     </vt:lpstr>
      <vt:lpstr>  INVITE : INVITE is used to initiate a session with a user agent. BYE : BYE is the method used to terminate an established session. cancel : CANCEL is used to terminate a session which is not established. ack : ACK is used to acknowledge the final responses to an INVITE method. optıons : OPTIONS method is used to query a user agent or a proxy server about its capabilities and discover its current availability. ınfo : INFO is used by a user agent to send call signalling information to another user agent with which it has established a media session. UPDATE : Modifies the state of a session. refer : Asks the recipient to issue call transfer. subscrıbe : Subscribes for Notification from the notifier. Nofıty : Notifies the subscriber of a new event.   </vt:lpstr>
      <vt:lpstr>1xx:provısıonal /ınformatıonal response: 100 Tryıng 180 rıngıng 181 call ıs beıng forwarded 183 SessIon PRogress  2xx:success response: 200 ok 202 accepted  3xx:Redırectıon response: 300 multıple choıces 301 moved permanently 302 moved temporarıly    </vt:lpstr>
      <vt:lpstr>4xx:clıent faılure response: 400 bad request 403 forbıdden 404 not found  5xx:server faılure response: 500 server ınternal error 502 bad gateway  6xx:global faılure response: 600 Busy everywhere 603 declıne     </vt:lpstr>
      <vt:lpstr>The fundamental functionality provided by the request history information is the ability to inform proxies and UAs involved in processing a request about the history or progress of that request (rfc 4244)  The History-Info header is optional in that neither UAs nor Proxies are required to support it.(rfc 4244)  Without the SIP History-Info Header the redirecting/orıgınal called number information would be lost. </vt:lpstr>
      <vt:lpstr>       The SIP History-Info header is generated by a User Agent or proxy and is passed from one entity to another through requests and responses.  The SIP History-Info Header displays the following:  -The URI or address that indicates the redirecting number -The reason for the Request-URI or address modification -Chronological ordering of the Request History information       </vt:lpstr>
      <vt:lpstr>                                For f10 ınvıte,               request urı : The Request URI is the contact            information of the next hop in the call Route.           VIA : The Via header field indicates the path taken           by the request so far and helps in routing the            responses back along the same path.           From : The From header field indicates contact           information of the initiator of the SIP INVITE             request.           To : The To header field contains the information           about the called party or the recipient of the            request           call – ıd : The Call-ID header field is a unique ID            identifying the SIP call.           Hıstory-ınfo : The header that chronologically    (rfc 4244)         lists the INVITE and RESPONSEs made by SIP.              </vt:lpstr>
      <vt:lpstr>              The first part is a SIP output that sends            a confirmation response in code 200.            The next section gives us more              information about the connection             with SDP Headers.            v=protocol versıon number            o=username,ıd,network address..            S =Sessıon name            C=connectıon ınformantıon            t =tıme the sessıon ıs actıve            m=medıa name and transport address (rfc 6157)         a=zero or more sessıon attrıbute lınes  </vt:lpstr>
      <vt:lpstr>                           Alice calls Bob.  Bob's proxy                 determines that Bob is   busy, and                    the proxy forwards the call to Bob's              voicemail.                (rfc 4458)       </vt:lpstr>
      <vt:lpstr>           Sıp Detaıls and sdp detaıls            for f2 Invıte                  (rfc 4244)</vt:lpstr>
      <vt:lpstr>           Sıp Detaıls and sdp detaıls            for f3 Tryıng                  (rfc 4244)</vt:lpstr>
      <vt:lpstr>           Sıp Detaıls and sdp detaıls            for f4 moved temporarıly                  (rfc 4244)</vt:lpstr>
      <vt:lpstr>           Sıp Detaıls and sdp detaıls            for f5 ınvıte                  (rfc 4244)</vt:lpstr>
      <vt:lpstr>   In this section we can see the spelling difference between RFC-4244 and RFC-4458.                         rfc -4244    rfc - 4458      </vt:lpstr>
      <vt:lpstr>  1.https://www.wikizeroo.org/index.php?q=aHR0cHM6Ly90ci53aWtpcGVkaWEub3JnL3dpa2kvU0lQ   2. https://www.3cx.com/pbx/sdp/        3. https://www.tutorialspoint.com/session_initiation_protocol/ 4.https://www.dialogic.com/webhelp/IMG1010/10.5.3/WebHelp/sip_history_info_head.htm   5. https://andrewjprokop.wordpress.com/2014/12/29/a-look-at-how-avaya-aura-supports-sip-based-voice-mail/    6. https://www.hjp.at/doc/rfc/   7. https://tools.ietf.org/html/rfc4244#section-4.3.3.2    8. https://tools.ietf.org/html/rfc4458 9. https://tools.ietf.org/html/rfc3261#page-9 10. https://transnexus.com/whitepapers/sip-invite-header-fields/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SeassIon InITIATION PROTOCOL (sıp)</dc:title>
  <dc:creator>Erdinc DAGLI</dc:creator>
  <cp:lastModifiedBy>Erdinc DAGLI</cp:lastModifiedBy>
  <cp:revision>62</cp:revision>
  <dcterms:created xsi:type="dcterms:W3CDTF">2019-09-09T10:44:14Z</dcterms:created>
  <dcterms:modified xsi:type="dcterms:W3CDTF">2019-09-12T12:33:12Z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957c601-160c-48b4-a630-e7f4bf88ff88_Enabled">
    <vt:lpwstr>True</vt:lpwstr>
  </property>
  <property fmtid="{D5CDD505-2E9C-101B-9397-08002B2CF9AE}" pid="3" name="MSIP_Label_2957c601-160c-48b4-a630-e7f4bf88ff88_SiteId">
    <vt:lpwstr>643edff9-8f55-4375-833b-8eefc2fbc606</vt:lpwstr>
  </property>
  <property fmtid="{D5CDD505-2E9C-101B-9397-08002B2CF9AE}" pid="4" name="MSIP_Label_2957c601-160c-48b4-a630-e7f4bf88ff88_Owner">
    <vt:lpwstr>cgorer@netas.com.tr</vt:lpwstr>
  </property>
  <property fmtid="{D5CDD505-2E9C-101B-9397-08002B2CF9AE}" pid="5" name="MSIP_Label_2957c601-160c-48b4-a630-e7f4bf88ff88_SetDate">
    <vt:lpwstr>2019-09-11T13:28:47.1536365Z</vt:lpwstr>
  </property>
  <property fmtid="{D5CDD505-2E9C-101B-9397-08002B2CF9AE}" pid="6" name="MSIP_Label_2957c601-160c-48b4-a630-e7f4bf88ff88_Name">
    <vt:lpwstr>Hizmete Özel - Internal</vt:lpwstr>
  </property>
  <property fmtid="{D5CDD505-2E9C-101B-9397-08002B2CF9AE}" pid="7" name="MSIP_Label_2957c601-160c-48b4-a630-e7f4bf88ff88_Application">
    <vt:lpwstr>Microsoft Azure Information Protection</vt:lpwstr>
  </property>
  <property fmtid="{D5CDD505-2E9C-101B-9397-08002B2CF9AE}" pid="8" name="MSIP_Label_2957c601-160c-48b4-a630-e7f4bf88ff88_Extended_MSFT_Method">
    <vt:lpwstr>Automatic</vt:lpwstr>
  </property>
  <property fmtid="{D5CDD505-2E9C-101B-9397-08002B2CF9AE}" pid="9" name="Sensitivity">
    <vt:lpwstr>Hizmete Özel - Internal</vt:lpwstr>
  </property>
</Properties>
</file>