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125" d="100"/>
          <a:sy n="125" d="100"/>
        </p:scale>
        <p:origin x="87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11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0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8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1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2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0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4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8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8907-66FE-49BC-9B57-3BD613A973D9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3845-5AE9-44DF-A691-C2DDC3866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9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C105A91-2379-9CD9-9B9A-937534C00C67}"/>
              </a:ext>
            </a:extLst>
          </p:cNvPr>
          <p:cNvSpPr/>
          <p:nvPr/>
        </p:nvSpPr>
        <p:spPr>
          <a:xfrm>
            <a:off x="924625" y="802525"/>
            <a:ext cx="849630" cy="49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Speed –to-current mechanism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D594F-398B-5C49-54DB-C7028251806D}"/>
              </a:ext>
            </a:extLst>
          </p:cNvPr>
          <p:cNvSpPr/>
          <p:nvPr/>
        </p:nvSpPr>
        <p:spPr>
          <a:xfrm>
            <a:off x="2591106" y="799986"/>
            <a:ext cx="483870" cy="49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PI</a:t>
            </a:r>
            <a:endParaRPr lang="zh-CN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918E1B7-85BC-BA64-4111-DBF3EE652EF1}"/>
                  </a:ext>
                </a:extLst>
              </p:cNvPr>
              <p:cNvSpPr/>
              <p:nvPr/>
            </p:nvSpPr>
            <p:spPr>
              <a:xfrm>
                <a:off x="3487054" y="800690"/>
                <a:ext cx="378354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05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105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05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918E1B7-85BC-BA64-4111-DBF3EE652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054" y="800690"/>
                <a:ext cx="378354" cy="491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6F7C49-EFFD-A58C-66BA-FC01A7CCE610}"/>
                  </a:ext>
                </a:extLst>
              </p:cNvPr>
              <p:cNvSpPr/>
              <p:nvPr/>
            </p:nvSpPr>
            <p:spPr>
              <a:xfrm>
                <a:off x="3487054" y="1660797"/>
                <a:ext cx="378354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05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105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5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05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6F7C49-EFFD-A58C-66BA-FC01A7CCE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054" y="1660797"/>
                <a:ext cx="378354" cy="491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235E4FC7-9FAC-5A3E-4E71-D1FDC0D64015}"/>
              </a:ext>
            </a:extLst>
          </p:cNvPr>
          <p:cNvSpPr/>
          <p:nvPr/>
        </p:nvSpPr>
        <p:spPr>
          <a:xfrm>
            <a:off x="4603750" y="806450"/>
            <a:ext cx="849630" cy="49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PWM</a:t>
            </a:r>
            <a:endParaRPr lang="zh-CN" altLang="en-US" sz="1050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F21DE7A-4EA8-DEE6-8DAC-56BF6353CBB8}"/>
              </a:ext>
            </a:extLst>
          </p:cNvPr>
          <p:cNvSpPr/>
          <p:nvPr/>
        </p:nvSpPr>
        <p:spPr>
          <a:xfrm>
            <a:off x="6051550" y="429260"/>
            <a:ext cx="285750" cy="28575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1AF59BC2-B451-6132-6E91-CB536423E2F7}"/>
              </a:ext>
            </a:extLst>
          </p:cNvPr>
          <p:cNvSpPr/>
          <p:nvPr/>
        </p:nvSpPr>
        <p:spPr>
          <a:xfrm>
            <a:off x="5943600" y="806450"/>
            <a:ext cx="501650" cy="4914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A0F7BEB-58A9-76A8-C3BF-DA5B70F86A34}"/>
              </a:ext>
            </a:extLst>
          </p:cNvPr>
          <p:cNvCxnSpPr>
            <a:cxnSpLocks/>
          </p:cNvCxnSpPr>
          <p:nvPr/>
        </p:nvCxnSpPr>
        <p:spPr>
          <a:xfrm flipV="1">
            <a:off x="5949950" y="810826"/>
            <a:ext cx="498475" cy="4871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2D032F0-5D85-100D-6D6B-0D04D9C53F90}"/>
              </a:ext>
            </a:extLst>
          </p:cNvPr>
          <p:cNvSpPr txBox="1"/>
          <p:nvPr/>
        </p:nvSpPr>
        <p:spPr>
          <a:xfrm>
            <a:off x="6143287" y="1051033"/>
            <a:ext cx="335348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050" dirty="0"/>
              <a:t>AC</a:t>
            </a:r>
            <a:endParaRPr lang="zh-CN" altLang="en-US" sz="105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BE7E12-6782-544D-1558-DA16750EE5CF}"/>
              </a:ext>
            </a:extLst>
          </p:cNvPr>
          <p:cNvSpPr txBox="1"/>
          <p:nvPr/>
        </p:nvSpPr>
        <p:spPr>
          <a:xfrm>
            <a:off x="5922915" y="817990"/>
            <a:ext cx="340158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050" dirty="0"/>
              <a:t>DC</a:t>
            </a:r>
            <a:endParaRPr lang="zh-CN" altLang="en-US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E66696-D091-DD1C-5B18-9D99396509C9}"/>
              </a:ext>
            </a:extLst>
          </p:cNvPr>
          <p:cNvSpPr txBox="1"/>
          <p:nvPr/>
        </p:nvSpPr>
        <p:spPr>
          <a:xfrm>
            <a:off x="6022743" y="433635"/>
            <a:ext cx="34336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+ -</a:t>
            </a:r>
            <a:endParaRPr lang="zh-CN" altLang="en-US" sz="120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6BE33134-278E-73EE-B05B-897C1AC9BAB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366107" y="572135"/>
            <a:ext cx="41043" cy="234315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90B03FC-D9A4-790D-9991-EDE38ACA8DEE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5978525" y="572134"/>
            <a:ext cx="44218" cy="234315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1AD64CB-4FE6-868A-1FB4-AA7D861AD6E1}"/>
              </a:ext>
            </a:extLst>
          </p:cNvPr>
          <p:cNvSpPr/>
          <p:nvPr/>
        </p:nvSpPr>
        <p:spPr>
          <a:xfrm>
            <a:off x="6031230" y="2513296"/>
            <a:ext cx="317500" cy="317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38EF7C-C035-CCEF-C0FE-81461B0F6F60}"/>
              </a:ext>
            </a:extLst>
          </p:cNvPr>
          <p:cNvSpPr txBox="1"/>
          <p:nvPr/>
        </p:nvSpPr>
        <p:spPr>
          <a:xfrm>
            <a:off x="5946261" y="2567206"/>
            <a:ext cx="495649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900" dirty="0"/>
              <a:t>PMSM</a:t>
            </a:r>
            <a:endParaRPr lang="zh-CN" altLang="en-US" sz="9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76552A-5D28-EEBE-B6CF-FF8C638E9B53}"/>
              </a:ext>
            </a:extLst>
          </p:cNvPr>
          <p:cNvSpPr/>
          <p:nvPr/>
        </p:nvSpPr>
        <p:spPr>
          <a:xfrm>
            <a:off x="4601904" y="1658121"/>
            <a:ext cx="849630" cy="49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Model</a:t>
            </a:r>
            <a:endParaRPr lang="zh-CN" altLang="en-US" sz="1050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44F3EA81-156E-40A2-DF2A-D5DD888F104B}"/>
              </a:ext>
            </a:extLst>
          </p:cNvPr>
          <p:cNvSpPr/>
          <p:nvPr/>
        </p:nvSpPr>
        <p:spPr>
          <a:xfrm>
            <a:off x="6079508" y="3040010"/>
            <a:ext cx="220943" cy="22094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</a:t>
            </a:r>
            <a:endParaRPr lang="zh-CN" altLang="en-US" sz="1050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6C659578-E38C-C270-A0CF-68C51624203E}"/>
              </a:ext>
            </a:extLst>
          </p:cNvPr>
          <p:cNvSpPr/>
          <p:nvPr/>
        </p:nvSpPr>
        <p:spPr>
          <a:xfrm>
            <a:off x="6109016" y="3069518"/>
            <a:ext cx="161925" cy="161925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</a:t>
            </a:r>
            <a:endParaRPr lang="zh-CN" altLang="en-US" sz="1050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60A9D3C-66DD-58F2-B922-6B81938AA04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178703" y="1297940"/>
            <a:ext cx="11277" cy="12153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D13C6A42-7567-6801-AD7D-EE90584E4ABA}"/>
              </a:ext>
            </a:extLst>
          </p:cNvPr>
          <p:cNvSpPr/>
          <p:nvPr/>
        </p:nvSpPr>
        <p:spPr>
          <a:xfrm>
            <a:off x="6112209" y="1831585"/>
            <a:ext cx="129295" cy="129295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2F2069BB-9267-3514-1F4E-42638C9E2FC4}"/>
              </a:ext>
            </a:extLst>
          </p:cNvPr>
          <p:cNvSpPr/>
          <p:nvPr/>
        </p:nvSpPr>
        <p:spPr>
          <a:xfrm>
            <a:off x="5902064" y="1611154"/>
            <a:ext cx="271463" cy="44767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DF1B41F-0683-A306-FEFB-2170863DB121}"/>
              </a:ext>
            </a:extLst>
          </p:cNvPr>
          <p:cNvSpPr/>
          <p:nvPr/>
        </p:nvSpPr>
        <p:spPr>
          <a:xfrm>
            <a:off x="6128568" y="1852734"/>
            <a:ext cx="86995" cy="869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7341A66-C541-98A7-93AB-DDAAAE688BE6}"/>
              </a:ext>
            </a:extLst>
          </p:cNvPr>
          <p:cNvCxnSpPr>
            <a:stCxn id="37" idx="2"/>
            <a:endCxn id="30" idx="3"/>
          </p:cNvCxnSpPr>
          <p:nvPr/>
        </p:nvCxnSpPr>
        <p:spPr>
          <a:xfrm flipH="1">
            <a:off x="5451534" y="1896232"/>
            <a:ext cx="677034" cy="7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850DC2-EFEA-390D-C6F0-E49CB0095C4F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>
            <a:off x="3865408" y="1903866"/>
            <a:ext cx="736496" cy="2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09D50252-66BD-4DC9-F0C5-60C3ACC901F1}"/>
              </a:ext>
            </a:extLst>
          </p:cNvPr>
          <p:cNvSpPr/>
          <p:nvPr/>
        </p:nvSpPr>
        <p:spPr>
          <a:xfrm>
            <a:off x="2073308" y="918911"/>
            <a:ext cx="259080" cy="25908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9FCADDC1-6F1F-30CC-5E0A-ED68BA258E43}"/>
              </a:ext>
            </a:extLst>
          </p:cNvPr>
          <p:cNvCxnSpPr>
            <a:cxnSpLocks/>
            <a:stCxn id="9" idx="1"/>
            <a:endCxn id="55" idx="4"/>
          </p:cNvCxnSpPr>
          <p:nvPr/>
        </p:nvCxnSpPr>
        <p:spPr>
          <a:xfrm rot="10800000">
            <a:off x="2202848" y="1177992"/>
            <a:ext cx="1284206" cy="7285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59B61FB5-AE24-69F9-DF7D-CEF5378B8588}"/>
              </a:ext>
            </a:extLst>
          </p:cNvPr>
          <p:cNvSpPr/>
          <p:nvPr/>
        </p:nvSpPr>
        <p:spPr>
          <a:xfrm>
            <a:off x="4760826" y="2509792"/>
            <a:ext cx="636673" cy="390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arctan</a:t>
            </a:r>
            <a:endParaRPr lang="zh-CN" altLang="en-US" sz="1050" dirty="0"/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249B706E-D721-FE29-AA8A-D3C4911EE27A}"/>
              </a:ext>
            </a:extLst>
          </p:cNvPr>
          <p:cNvCxnSpPr>
            <a:stCxn id="31" idx="2"/>
            <a:endCxn id="58" idx="2"/>
          </p:cNvCxnSpPr>
          <p:nvPr/>
        </p:nvCxnSpPr>
        <p:spPr>
          <a:xfrm rot="10800000">
            <a:off x="5079164" y="2900298"/>
            <a:ext cx="1000345" cy="2501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2AAAFE54-71C8-FCBE-FA36-202FABCDF004}"/>
              </a:ext>
            </a:extLst>
          </p:cNvPr>
          <p:cNvSpPr/>
          <p:nvPr/>
        </p:nvSpPr>
        <p:spPr>
          <a:xfrm>
            <a:off x="2828926" y="1802886"/>
            <a:ext cx="70246" cy="18669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3E1156C-0A7C-ADD7-40D5-283DBE2AA165}"/>
              </a:ext>
            </a:extLst>
          </p:cNvPr>
          <p:cNvSpPr/>
          <p:nvPr/>
        </p:nvSpPr>
        <p:spPr>
          <a:xfrm>
            <a:off x="3637169" y="1438899"/>
            <a:ext cx="82737" cy="8093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748DC829-E868-23C6-72A7-BDB82353C812}"/>
              </a:ext>
            </a:extLst>
          </p:cNvPr>
          <p:cNvCxnSpPr>
            <a:cxnSpLocks/>
            <a:stCxn id="58" idx="1"/>
            <a:endCxn id="63" idx="2"/>
          </p:cNvCxnSpPr>
          <p:nvPr/>
        </p:nvCxnSpPr>
        <p:spPr>
          <a:xfrm rot="10800000">
            <a:off x="3637170" y="1479369"/>
            <a:ext cx="1123657" cy="1225677"/>
          </a:xfrm>
          <a:prstGeom prst="bentConnector3">
            <a:avLst>
              <a:gd name="adj1" fmla="val 1689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F43E104-CC7F-7BF4-4ED2-46878A05E12E}"/>
              </a:ext>
            </a:extLst>
          </p:cNvPr>
          <p:cNvCxnSpPr>
            <a:cxnSpLocks/>
            <a:stCxn id="63" idx="0"/>
            <a:endCxn id="8" idx="2"/>
          </p:cNvCxnSpPr>
          <p:nvPr/>
        </p:nvCxnSpPr>
        <p:spPr>
          <a:xfrm flipH="1" flipV="1">
            <a:off x="3676231" y="1292180"/>
            <a:ext cx="2307" cy="14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D479936-1F99-AD69-4D81-098914AD9FBF}"/>
              </a:ext>
            </a:extLst>
          </p:cNvPr>
          <p:cNvCxnSpPr>
            <a:cxnSpLocks/>
            <a:stCxn id="63" idx="4"/>
            <a:endCxn id="9" idx="0"/>
          </p:cNvCxnSpPr>
          <p:nvPr/>
        </p:nvCxnSpPr>
        <p:spPr>
          <a:xfrm flipH="1">
            <a:off x="3676231" y="1519837"/>
            <a:ext cx="2307" cy="140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DD0DA1D-AB47-0E09-9FB5-E1EEFB7AE28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7335" y="1048270"/>
            <a:ext cx="617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DF5C15A-E493-F508-4DB0-6D10D9B11022}"/>
              </a:ext>
            </a:extLst>
          </p:cNvPr>
          <p:cNvCxnSpPr>
            <a:stCxn id="6" idx="3"/>
            <a:endCxn id="55" idx="2"/>
          </p:cNvCxnSpPr>
          <p:nvPr/>
        </p:nvCxnSpPr>
        <p:spPr>
          <a:xfrm>
            <a:off x="1774255" y="1048270"/>
            <a:ext cx="299053" cy="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E0F4B517-BAB1-38A2-2C06-38880A4992DC}"/>
              </a:ext>
            </a:extLst>
          </p:cNvPr>
          <p:cNvCxnSpPr>
            <a:stCxn id="55" idx="6"/>
            <a:endCxn id="7" idx="1"/>
          </p:cNvCxnSpPr>
          <p:nvPr/>
        </p:nvCxnSpPr>
        <p:spPr>
          <a:xfrm flipV="1">
            <a:off x="2332388" y="1045731"/>
            <a:ext cx="258718" cy="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BAB2532-0DF2-1FE4-226E-C6C68088AE1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074976" y="1045731"/>
            <a:ext cx="412078" cy="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26CAED8-A01F-1A37-2BE6-9346F43D82A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865408" y="1046435"/>
            <a:ext cx="738342" cy="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45709E4-8F67-E83F-9690-C88D631D2B7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453380" y="1052195"/>
            <a:ext cx="490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A74E266-5C42-EF33-9543-729438670713}"/>
              </a:ext>
            </a:extLst>
          </p:cNvPr>
          <p:cNvCxnSpPr>
            <a:stCxn id="25" idx="4"/>
            <a:endCxn id="31" idx="0"/>
          </p:cNvCxnSpPr>
          <p:nvPr/>
        </p:nvCxnSpPr>
        <p:spPr>
          <a:xfrm>
            <a:off x="6189980" y="2830796"/>
            <a:ext cx="0" cy="209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E6388186-67C0-C169-6365-C6947A651001}"/>
                  </a:ext>
                </a:extLst>
              </p:cNvPr>
              <p:cNvSpPr txBox="1"/>
              <p:nvPr/>
            </p:nvSpPr>
            <p:spPr>
              <a:xfrm>
                <a:off x="1701305" y="771385"/>
                <a:ext cx="466538" cy="287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E6388186-67C0-C169-6365-C6947A65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305" y="771385"/>
                <a:ext cx="466538" cy="287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D2E3CFE8-A002-FACB-D34A-A39A4450B8EB}"/>
                  </a:ext>
                </a:extLst>
              </p:cNvPr>
              <p:cNvSpPr txBox="1"/>
              <p:nvPr/>
            </p:nvSpPr>
            <p:spPr>
              <a:xfrm>
                <a:off x="450850" y="781753"/>
                <a:ext cx="396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D2E3CFE8-A002-FACB-D34A-A39A4450B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" y="781753"/>
                <a:ext cx="3964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2D79D98-50F3-686B-314D-7F76682DE31A}"/>
              </a:ext>
            </a:extLst>
          </p:cNvPr>
          <p:cNvCxnSpPr>
            <a:cxnSpLocks/>
            <a:stCxn id="25" idx="6"/>
            <a:endCxn id="6" idx="2"/>
          </p:cNvCxnSpPr>
          <p:nvPr/>
        </p:nvCxnSpPr>
        <p:spPr>
          <a:xfrm flipH="1" flipV="1">
            <a:off x="1349440" y="1294015"/>
            <a:ext cx="4999290" cy="1378031"/>
          </a:xfrm>
          <a:prstGeom prst="bentConnector4">
            <a:avLst>
              <a:gd name="adj1" fmla="val -4573"/>
              <a:gd name="adj2" fmla="val -5428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7B2BA5F5-E61E-E2D6-0332-A7C68455B9C4}"/>
                  </a:ext>
                </a:extLst>
              </p:cNvPr>
              <p:cNvSpPr txBox="1"/>
              <p:nvPr/>
            </p:nvSpPr>
            <p:spPr>
              <a:xfrm>
                <a:off x="937850" y="1346300"/>
                <a:ext cx="58293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7B2BA5F5-E61E-E2D6-0332-A7C68455B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50" y="1346300"/>
                <a:ext cx="58293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D1617D9-1ABD-B69D-7065-737E115262CE}"/>
                  </a:ext>
                </a:extLst>
              </p:cNvPr>
              <p:cNvSpPr txBox="1"/>
              <p:nvPr/>
            </p:nvSpPr>
            <p:spPr>
              <a:xfrm>
                <a:off x="3058462" y="774034"/>
                <a:ext cx="492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D1617D9-1ABD-B69D-7065-737E11526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62" y="774034"/>
                <a:ext cx="49276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DBCC2497-7E2D-30A8-B59E-D72F5C0162B2}"/>
                  </a:ext>
                </a:extLst>
              </p:cNvPr>
              <p:cNvSpPr txBox="1"/>
              <p:nvPr/>
            </p:nvSpPr>
            <p:spPr>
              <a:xfrm>
                <a:off x="3987703" y="792534"/>
                <a:ext cx="483081" cy="277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DBCC2497-7E2D-30A8-B59E-D72F5C016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03" y="792534"/>
                <a:ext cx="483081" cy="2776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5568D510-86B5-A3A4-D606-FD5C8AEBE90E}"/>
                  </a:ext>
                </a:extLst>
              </p:cNvPr>
              <p:cNvSpPr txBox="1"/>
              <p:nvPr/>
            </p:nvSpPr>
            <p:spPr>
              <a:xfrm>
                <a:off x="5551833" y="1504466"/>
                <a:ext cx="432170" cy="277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5568D510-86B5-A3A4-D606-FD5C8AEB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833" y="1504466"/>
                <a:ext cx="432170" cy="2776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8D9D9593-4559-C6B3-D130-F9B5066E3A30}"/>
                  </a:ext>
                </a:extLst>
              </p:cNvPr>
              <p:cNvSpPr txBox="1"/>
              <p:nvPr/>
            </p:nvSpPr>
            <p:spPr>
              <a:xfrm>
                <a:off x="5571935" y="1921070"/>
                <a:ext cx="405945" cy="288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8D9D9593-4559-C6B3-D130-F9B5066E3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935" y="1921070"/>
                <a:ext cx="405945" cy="2880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37961CA-4911-E9B2-3D53-42A713FDCB53}"/>
                  </a:ext>
                </a:extLst>
              </p:cNvPr>
              <p:cNvSpPr txBox="1"/>
              <p:nvPr/>
            </p:nvSpPr>
            <p:spPr>
              <a:xfrm>
                <a:off x="4459359" y="2458043"/>
                <a:ext cx="2758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37961CA-4911-E9B2-3D53-42A713FD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59" y="2458043"/>
                <a:ext cx="2758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09DC81A6-6ABF-C50A-AE3F-AA3579809563}"/>
                  </a:ext>
                </a:extLst>
              </p:cNvPr>
              <p:cNvSpPr txBox="1"/>
              <p:nvPr/>
            </p:nvSpPr>
            <p:spPr>
              <a:xfrm>
                <a:off x="5430977" y="2693517"/>
                <a:ext cx="6738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1200" b="0" dirty="0"/>
                  <a:t>sin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2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2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altLang="zh-CN" sz="1200" b="0" dirty="0"/>
              </a:p>
              <a:p>
                <a:pPr/>
                <a:r>
                  <a:rPr lang="en-US" altLang="zh-CN" sz="1200" dirty="0"/>
                  <a:t>cos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2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09DC81A6-6ABF-C50A-AE3F-AA3579809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77" y="2693517"/>
                <a:ext cx="673881" cy="461665"/>
              </a:xfrm>
              <a:prstGeom prst="rect">
                <a:avLst/>
              </a:prstGeom>
              <a:blipFill>
                <a:blip r:embed="rId12"/>
                <a:stretch>
                  <a:fillRect l="-909" t="-1316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DF566CF-9F0F-7563-7F62-ADF14D8F1DE5}"/>
                  </a:ext>
                </a:extLst>
              </p:cNvPr>
              <p:cNvSpPr txBox="1"/>
              <p:nvPr/>
            </p:nvSpPr>
            <p:spPr>
              <a:xfrm>
                <a:off x="1852439" y="1253032"/>
                <a:ext cx="412036" cy="287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DF566CF-9F0F-7563-7F62-ADF14D8F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439" y="1253032"/>
                <a:ext cx="412036" cy="2870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66F40E8-B26B-1371-E59B-D3D64EA20A14}"/>
              </a:ext>
            </a:extLst>
          </p:cNvPr>
          <p:cNvCxnSpPr/>
          <p:nvPr/>
        </p:nvCxnSpPr>
        <p:spPr>
          <a:xfrm flipH="1">
            <a:off x="5449584" y="1769757"/>
            <a:ext cx="677034" cy="7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9897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918C02E7-2445-9B89-718B-923026944C85}"/>
                  </a:ext>
                </a:extLst>
              </p:cNvPr>
              <p:cNvSpPr/>
              <p:nvPr/>
            </p:nvSpPr>
            <p:spPr>
              <a:xfrm>
                <a:off x="2667120" y="4742770"/>
                <a:ext cx="930729" cy="613331"/>
              </a:xfrm>
              <a:prstGeom prst="flowChartDecisi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788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788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788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788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788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788" dirty="0"/>
                  <a:t>?</a:t>
                </a:r>
                <a:endParaRPr lang="zh-CN" altLang="en-US" sz="1013" dirty="0"/>
              </a:p>
            </p:txBody>
          </p:sp>
        </mc:Choice>
        <mc:Fallback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918C02E7-2445-9B89-718B-923026944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20" y="4742770"/>
                <a:ext cx="930729" cy="613331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E3BFCF-C795-E60F-CF1A-DF28EC7181A8}"/>
                  </a:ext>
                </a:extLst>
              </p:cNvPr>
              <p:cNvSpPr/>
              <p:nvPr/>
            </p:nvSpPr>
            <p:spPr>
              <a:xfrm>
                <a:off x="2033928" y="5338886"/>
                <a:ext cx="765402" cy="4694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1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  <m:t>𝑠𝑑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013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013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altLang="zh-CN" sz="1013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1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  <m:t>𝑠𝑞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013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013" i="1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zh-CN" altLang="en-US" sz="1013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E3BFCF-C795-E60F-CF1A-DF28EC71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928" y="5338886"/>
                <a:ext cx="765402" cy="469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4C0481D-4AE6-E2DE-965B-151053BE28E4}"/>
                  </a:ext>
                </a:extLst>
              </p:cNvPr>
              <p:cNvSpPr/>
              <p:nvPr/>
            </p:nvSpPr>
            <p:spPr>
              <a:xfrm>
                <a:off x="3466100" y="5340025"/>
                <a:ext cx="765402" cy="4694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1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  <m:t>𝑠𝑑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013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013" i="1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altLang="zh-CN" sz="1013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1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013" i="1">
                                  <a:latin typeface="Cambria Math" panose="02040503050406030204" pitchFamily="18" charset="0"/>
                                </a:rPr>
                                <m:t>𝑠𝑞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013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013" i="1"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zh-CN" altLang="en-US" sz="1013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4C0481D-4AE6-E2DE-965B-151053BE2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100" y="5340025"/>
                <a:ext cx="765402" cy="469436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8129562-F7D8-DC4D-348D-108FE5902840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2416629" y="5049435"/>
            <a:ext cx="250491" cy="2894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D4480AFB-1558-FCBD-5724-050A5BDC88B4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3597849" y="5049436"/>
            <a:ext cx="250952" cy="290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E539ED6-4C73-C6AB-C754-A67487B54AD7}"/>
              </a:ext>
            </a:extLst>
          </p:cNvPr>
          <p:cNvSpPr txBox="1"/>
          <p:nvPr/>
        </p:nvSpPr>
        <p:spPr>
          <a:xfrm>
            <a:off x="1516954" y="4992539"/>
            <a:ext cx="893194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13" dirty="0"/>
              <a:t>Yes:</a:t>
            </a:r>
          </a:p>
          <a:p>
            <a:pPr algn="r"/>
            <a:r>
              <a:rPr lang="en-US" altLang="zh-CN" sz="1013" dirty="0"/>
              <a:t>Speeding up</a:t>
            </a: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E329F-85D3-83EB-8B14-763BD547965D}"/>
              </a:ext>
            </a:extLst>
          </p:cNvPr>
          <p:cNvSpPr txBox="1"/>
          <p:nvPr/>
        </p:nvSpPr>
        <p:spPr>
          <a:xfrm>
            <a:off x="3848340" y="4992540"/>
            <a:ext cx="93262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/>
              <a:t>No: </a:t>
            </a:r>
          </a:p>
          <a:p>
            <a:r>
              <a:rPr lang="en-US" altLang="zh-CN" sz="1013" dirty="0"/>
              <a:t>Slowing Down</a:t>
            </a:r>
            <a:endParaRPr lang="zh-CN" altLang="en-US" sz="1013" dirty="0"/>
          </a:p>
        </p:txBody>
      </p: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45036C9D-120C-E750-9BDB-118741DC32C0}"/>
              </a:ext>
            </a:extLst>
          </p:cNvPr>
          <p:cNvSpPr/>
          <p:nvPr/>
        </p:nvSpPr>
        <p:spPr>
          <a:xfrm>
            <a:off x="2854337" y="4265655"/>
            <a:ext cx="556294" cy="27554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13" dirty="0"/>
              <a:t>Start</a:t>
            </a:r>
            <a:endParaRPr lang="zh-CN" altLang="en-US" sz="1013" dirty="0"/>
          </a:p>
        </p:txBody>
      </p:sp>
      <p:sp>
        <p:nvSpPr>
          <p:cNvPr id="18" name="流程图: 终止 17">
            <a:extLst>
              <a:ext uri="{FF2B5EF4-FFF2-40B4-BE49-F238E27FC236}">
                <a16:creationId xmlns:a16="http://schemas.microsoft.com/office/drawing/2014/main" id="{F6DB0DEE-93C2-0001-97D8-B1C3F3BF838B}"/>
              </a:ext>
            </a:extLst>
          </p:cNvPr>
          <p:cNvSpPr/>
          <p:nvPr/>
        </p:nvSpPr>
        <p:spPr>
          <a:xfrm>
            <a:off x="2854336" y="7620681"/>
            <a:ext cx="556294" cy="27554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13" dirty="0"/>
              <a:t>End</a:t>
            </a:r>
            <a:endParaRPr lang="zh-CN" altLang="en-US" sz="1013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DD4141-DA75-5727-CFFE-D686CEF24756}"/>
              </a:ext>
            </a:extLst>
          </p:cNvPr>
          <p:cNvCxnSpPr>
            <a:stCxn id="17" idx="2"/>
            <a:endCxn id="5" idx="0"/>
          </p:cNvCxnSpPr>
          <p:nvPr/>
        </p:nvCxnSpPr>
        <p:spPr>
          <a:xfrm>
            <a:off x="3132484" y="4541200"/>
            <a:ext cx="1" cy="201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78C54EF-2DB8-D190-DF42-3B035393BB72}"/>
              </a:ext>
            </a:extLst>
          </p:cNvPr>
          <p:cNvSpPr/>
          <p:nvPr/>
        </p:nvSpPr>
        <p:spPr>
          <a:xfrm>
            <a:off x="2749782" y="6074569"/>
            <a:ext cx="765402" cy="655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13" dirty="0"/>
              <a:t>Input to the current controller and system</a:t>
            </a:r>
            <a:endParaRPr lang="zh-CN" altLang="en-US" sz="1013" dirty="0"/>
          </a:p>
        </p:txBody>
      </p:sp>
      <p:sp>
        <p:nvSpPr>
          <p:cNvPr id="24" name="流程图: 决策 23">
            <a:extLst>
              <a:ext uri="{FF2B5EF4-FFF2-40B4-BE49-F238E27FC236}">
                <a16:creationId xmlns:a16="http://schemas.microsoft.com/office/drawing/2014/main" id="{AEDACD96-ABB1-8D02-62EA-10EC757512BE}"/>
              </a:ext>
            </a:extLst>
          </p:cNvPr>
          <p:cNvSpPr/>
          <p:nvPr/>
        </p:nvSpPr>
        <p:spPr>
          <a:xfrm>
            <a:off x="2618362" y="6835899"/>
            <a:ext cx="1028241" cy="61333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13" dirty="0"/>
              <a:t>Motor turned off?</a:t>
            </a:r>
            <a:endParaRPr lang="zh-CN" altLang="en-US" sz="1013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37B1997-9738-AAC4-ADA8-78D16DE224D6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3132483" y="6729979"/>
            <a:ext cx="0" cy="105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0F3E4C-63EC-D6FF-3964-93B397215D80}"/>
              </a:ext>
            </a:extLst>
          </p:cNvPr>
          <p:cNvCxnSpPr>
            <a:stCxn id="24" idx="2"/>
            <a:endCxn id="18" idx="0"/>
          </p:cNvCxnSpPr>
          <p:nvPr/>
        </p:nvCxnSpPr>
        <p:spPr>
          <a:xfrm>
            <a:off x="3132483" y="7449230"/>
            <a:ext cx="1" cy="171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820373EA-EE39-A6D9-4BCE-24C2B24DDD53}"/>
              </a:ext>
            </a:extLst>
          </p:cNvPr>
          <p:cNvCxnSpPr>
            <a:stCxn id="24" idx="3"/>
            <a:endCxn id="5" idx="0"/>
          </p:cNvCxnSpPr>
          <p:nvPr/>
        </p:nvCxnSpPr>
        <p:spPr>
          <a:xfrm flipH="1" flipV="1">
            <a:off x="3132485" y="4742770"/>
            <a:ext cx="514118" cy="2399795"/>
          </a:xfrm>
          <a:prstGeom prst="bentConnector4">
            <a:avLst>
              <a:gd name="adj1" fmla="val -228674"/>
              <a:gd name="adj2" fmla="val 10535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0367716C-8817-93A6-2396-D022B798CD58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16200000" flipH="1">
            <a:off x="2641432" y="5583518"/>
            <a:ext cx="266247" cy="7158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75B98A6-38A1-ABE7-4412-78F3AFD70B0F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rot="5400000">
            <a:off x="3358087" y="5583856"/>
            <a:ext cx="265109" cy="7163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8DDB994-417E-DFB5-7341-7674B201CFC0}"/>
              </a:ext>
            </a:extLst>
          </p:cNvPr>
          <p:cNvSpPr txBox="1"/>
          <p:nvPr/>
        </p:nvSpPr>
        <p:spPr>
          <a:xfrm>
            <a:off x="2744531" y="7412931"/>
            <a:ext cx="3754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13" dirty="0"/>
              <a:t>Yes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19F14A5-85D0-D917-DFFB-B64256CF5DF8}"/>
              </a:ext>
            </a:extLst>
          </p:cNvPr>
          <p:cNvSpPr txBox="1"/>
          <p:nvPr/>
        </p:nvSpPr>
        <p:spPr>
          <a:xfrm>
            <a:off x="3628998" y="6934815"/>
            <a:ext cx="335094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13" dirty="0"/>
              <a:t>No</a:t>
            </a:r>
            <a:endParaRPr lang="zh-CN" altLang="en-US" sz="101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21CB1BC-E746-0755-22B3-05010E7F28DF}"/>
                  </a:ext>
                </a:extLst>
              </p:cNvPr>
              <p:cNvSpPr txBox="1"/>
              <p:nvPr/>
            </p:nvSpPr>
            <p:spPr>
              <a:xfrm>
                <a:off x="1446394" y="7246844"/>
                <a:ext cx="1229567" cy="930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pitchFamily="18" charset="0"/>
                              </a:rPr>
                              <m:t>𝑠𝑑</m:t>
                            </m:r>
                          </m:sub>
                        </m:sSub>
                      </m:e>
                      <m:sup>
                        <m:r>
                          <a:rPr lang="en-US" altLang="zh-CN" sz="9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900" dirty="0"/>
                  <a:t>: the reference current at d-direction</a:t>
                </a: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pitchFamily="18" charset="0"/>
                              </a:rPr>
                              <m:t>𝑠𝑞</m:t>
                            </m:r>
                          </m:sub>
                        </m:sSub>
                      </m:e>
                      <m:sup>
                        <m:r>
                          <a:rPr lang="en-US" altLang="zh-CN" sz="9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900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900" dirty="0"/>
                      <m:t>the</m:t>
                    </m:r>
                    <m:r>
                      <m:rPr>
                        <m:nor/>
                      </m:rPr>
                      <a:rPr lang="en-US" altLang="zh-CN" sz="900" dirty="0"/>
                      <m:t> </m:t>
                    </m:r>
                    <m:r>
                      <m:rPr>
                        <m:nor/>
                      </m:rPr>
                      <a:rPr lang="en-US" altLang="zh-CN" sz="900" dirty="0"/>
                      <m:t>reference</m:t>
                    </m:r>
                    <m:r>
                      <m:rPr>
                        <m:nor/>
                      </m:rPr>
                      <a:rPr lang="en-US" altLang="zh-CN" sz="900" dirty="0"/>
                      <m:t> </m:t>
                    </m:r>
                    <m:r>
                      <m:rPr>
                        <m:nor/>
                      </m:rPr>
                      <a:rPr lang="en-US" altLang="zh-CN" sz="900" dirty="0"/>
                      <m:t>current</m:t>
                    </m:r>
                    <m:r>
                      <m:rPr>
                        <m:nor/>
                      </m:rPr>
                      <a:rPr lang="en-US" altLang="zh-CN" sz="900" dirty="0"/>
                      <m:t> </m:t>
                    </m:r>
                    <m:r>
                      <m:rPr>
                        <m:nor/>
                      </m:rPr>
                      <a:rPr lang="en-US" altLang="zh-CN" sz="900" dirty="0"/>
                      <m:t>at</m:t>
                    </m:r>
                    <m:r>
                      <m:rPr>
                        <m:nor/>
                      </m:rPr>
                      <a:rPr lang="en-US" altLang="zh-CN" sz="900" dirty="0"/>
                      <m:t> </m:t>
                    </m:r>
                    <m:r>
                      <m:rPr>
                        <m:nor/>
                      </m:rPr>
                      <a:rPr lang="en-US" altLang="zh-CN" sz="900" dirty="0"/>
                      <m:t>q</m:t>
                    </m:r>
                    <m:r>
                      <m:rPr>
                        <m:nor/>
                      </m:rPr>
                      <a:rPr lang="en-US" altLang="zh-CN" sz="900" dirty="0"/>
                      <m:t>−</m:t>
                    </m:r>
                    <m:r>
                      <m:rPr>
                        <m:nor/>
                      </m:rPr>
                      <a:rPr lang="en-US" altLang="zh-CN" sz="900" dirty="0"/>
                      <m:t>direction</m:t>
                    </m:r>
                  </m:oMath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21CB1BC-E746-0755-22B3-05010E7F2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94" y="7246844"/>
                <a:ext cx="1229567" cy="930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62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86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shulue</dc:creator>
  <cp:lastModifiedBy>xu shulue</cp:lastModifiedBy>
  <cp:revision>17</cp:revision>
  <dcterms:created xsi:type="dcterms:W3CDTF">2022-11-17T11:50:58Z</dcterms:created>
  <dcterms:modified xsi:type="dcterms:W3CDTF">2022-11-17T13:44:27Z</dcterms:modified>
</cp:coreProperties>
</file>