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60"/>
    <p:restoredTop sz="94690"/>
  </p:normalViewPr>
  <p:slideViewPr>
    <p:cSldViewPr snapToGrid="0" snapToObjects="1">
      <p:cViewPr varScale="1">
        <p:scale>
          <a:sx n="62" d="100"/>
          <a:sy n="62" d="100"/>
        </p:scale>
        <p:origin x="2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B16A23-E992-1C4C-BB92-967395475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495" y="3133491"/>
            <a:ext cx="7766936" cy="278780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Nova" panose="020F0502020204030204" pitchFamily="34" charset="0"/>
                <a:cs typeface="Farisi" pitchFamily="2" charset="-78"/>
              </a:rPr>
              <a:t>An Abnormal Transaction Alert AI System</a:t>
            </a:r>
          </a:p>
          <a:p>
            <a:endParaRPr lang="en-US" sz="2400" dirty="0">
              <a:solidFill>
                <a:schemeClr val="tx1"/>
              </a:solidFill>
              <a:latin typeface="Arial Nova" panose="020F0502020204030204" pitchFamily="34" charset="0"/>
              <a:cs typeface="Farisi" pitchFamily="2" charset="-78"/>
            </a:endParaRPr>
          </a:p>
          <a:p>
            <a:endParaRPr lang="en-US" sz="2400" dirty="0">
              <a:solidFill>
                <a:schemeClr val="tx1"/>
              </a:solidFill>
              <a:latin typeface="Arial Nova" panose="020F0502020204030204" pitchFamily="34" charset="0"/>
              <a:cs typeface="Farisi" pitchFamily="2" charset="-78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Arial Nova" panose="020B0504020202020204" pitchFamily="34" charset="0"/>
              </a:rPr>
              <a:t>Erdun</a:t>
            </a:r>
            <a:r>
              <a:rPr lang="zh-CN" altLang="en-US" sz="24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 Nova" panose="020B0504020202020204" pitchFamily="34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 Nova" panose="020B0504020202020204" pitchFamily="34" charset="0"/>
              </a:rPr>
              <a:t>&amp;</a:t>
            </a:r>
            <a:r>
              <a:rPr lang="en-US" sz="24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Arial Nova" panose="020B0504020202020204" pitchFamily="34" charset="0"/>
              </a:rPr>
              <a:t>Zijun</a:t>
            </a:r>
            <a:r>
              <a:rPr lang="en-US" altLang="zh-CN" sz="2400" dirty="0">
                <a:solidFill>
                  <a:schemeClr val="tx1"/>
                </a:solidFill>
                <a:latin typeface="Arial Nova" panose="020B0504020202020204" pitchFamily="34" charset="0"/>
              </a:rPr>
              <a:t> He</a:t>
            </a:r>
            <a:r>
              <a:rPr lang="zh-CN" altLang="en-US" sz="24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5F25071-D027-8C4B-B828-5A884F47C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632" y="4107753"/>
            <a:ext cx="9841063" cy="419641"/>
          </a:xfrm>
        </p:spPr>
        <p:txBody>
          <a:bodyPr/>
          <a:lstStyle/>
          <a:p>
            <a:r>
              <a:rPr lang="en-US" altLang="zh-CN" sz="7200" b="1" dirty="0">
                <a:latin typeface="Al Tarikh" pitchFamily="2" charset="-78"/>
                <a:cs typeface="Al Tarikh" pitchFamily="2" charset="-78"/>
              </a:rPr>
              <a:t>River Hawk Risker</a:t>
            </a:r>
            <a:br>
              <a:rPr lang="en-US" altLang="zh-CN" sz="8800" b="1" dirty="0"/>
            </a:br>
            <a:r>
              <a:rPr lang="en-US" altLang="zh-CN" sz="8800" dirty="0"/>
              <a:t> 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71574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994647D7-EB01-AF4D-B7ED-26E84AEF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2" y="203662"/>
            <a:ext cx="3657600" cy="6450676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7483A6E-FCFF-A441-887E-7ABE9424CDA1}"/>
              </a:ext>
            </a:extLst>
          </p:cNvPr>
          <p:cNvSpPr txBox="1"/>
          <p:nvPr/>
        </p:nvSpPr>
        <p:spPr>
          <a:xfrm>
            <a:off x="6096000" y="1656227"/>
            <a:ext cx="283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</a:rPr>
              <a:t>To prevent</a:t>
            </a:r>
            <a:endParaRPr kumimoji="1"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254405-8438-6E45-821C-12C49BE24ADE}"/>
              </a:ext>
            </a:extLst>
          </p:cNvPr>
          <p:cNvSpPr txBox="1"/>
          <p:nvPr/>
        </p:nvSpPr>
        <p:spPr>
          <a:xfrm>
            <a:off x="6096000" y="3170448"/>
            <a:ext cx="43532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●</a:t>
            </a:r>
            <a:r>
              <a:rPr lang="zh-CN" altLang="en-US" dirty="0"/>
              <a:t>  </a:t>
            </a:r>
            <a:r>
              <a:rPr lang="en-US" altLang="zh-CN" dirty="0"/>
              <a:t>fraud transactions</a:t>
            </a:r>
          </a:p>
          <a:p>
            <a:endParaRPr kumimoji="1" lang="en-US" altLang="zh-CN" dirty="0"/>
          </a:p>
          <a:p>
            <a:r>
              <a:rPr lang="en-US" altLang="zh-CN" dirty="0"/>
              <a:t>●</a:t>
            </a:r>
            <a:r>
              <a:rPr lang="zh-CN" altLang="en-US" dirty="0"/>
              <a:t> </a:t>
            </a:r>
            <a:r>
              <a:rPr lang="en-US" altLang="zh-CN" dirty="0"/>
              <a:t>identity theft on the card</a:t>
            </a:r>
          </a:p>
          <a:p>
            <a:endParaRPr kumimoji="1" lang="en-US" altLang="zh-CN" dirty="0"/>
          </a:p>
          <a:p>
            <a:r>
              <a:rPr lang="en-US" altLang="zh-CN" dirty="0"/>
              <a:t>●</a:t>
            </a:r>
            <a:r>
              <a:rPr lang="zh-CN" altLang="en-US" dirty="0"/>
              <a:t> </a:t>
            </a:r>
            <a:r>
              <a:rPr lang="en-US" altLang="zh-CN" dirty="0"/>
              <a:t>Money laundering</a:t>
            </a:r>
          </a:p>
          <a:p>
            <a:endParaRPr kumimoji="1" lang="en-US" altLang="zh-CN" dirty="0"/>
          </a:p>
          <a:p>
            <a:r>
              <a:rPr lang="en-US" altLang="zh-CN" dirty="0"/>
              <a:t>●</a:t>
            </a:r>
            <a:r>
              <a:rPr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35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416585-9D56-DF4E-92E0-8F6964603E3C}"/>
              </a:ext>
            </a:extLst>
          </p:cNvPr>
          <p:cNvSpPr txBox="1"/>
          <p:nvPr/>
        </p:nvSpPr>
        <p:spPr>
          <a:xfrm>
            <a:off x="1036880" y="2338466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1"/>
                </a:solidFill>
              </a:rPr>
              <a:t>Why</a:t>
            </a:r>
            <a:r>
              <a:rPr kumimoji="1" lang="zh-CN" altLang="en-US" sz="3200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dirty="0">
                <a:solidFill>
                  <a:schemeClr val="accent1"/>
                </a:solidFill>
              </a:rPr>
              <a:t>we</a:t>
            </a:r>
            <a:r>
              <a:rPr kumimoji="1" lang="zh-CN" altLang="en-US" sz="3200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dirty="0">
                <a:solidFill>
                  <a:schemeClr val="accent1"/>
                </a:solidFill>
              </a:rPr>
              <a:t>do</a:t>
            </a:r>
            <a:r>
              <a:rPr kumimoji="1" lang="zh-CN" altLang="en-US" sz="3200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dirty="0">
                <a:solidFill>
                  <a:schemeClr val="accent1"/>
                </a:solidFill>
              </a:rPr>
              <a:t>…</a:t>
            </a:r>
            <a:endParaRPr kumimoji="1"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3E57AB-11AD-D840-9FF8-762E9A5C470C}"/>
              </a:ext>
            </a:extLst>
          </p:cNvPr>
          <p:cNvSpPr txBox="1"/>
          <p:nvPr/>
        </p:nvSpPr>
        <p:spPr>
          <a:xfrm>
            <a:off x="1036880" y="3371832"/>
            <a:ext cx="2684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●</a:t>
            </a:r>
            <a:r>
              <a:rPr lang="zh-CN" altLang="en-US" dirty="0"/>
              <a:t> </a:t>
            </a:r>
            <a:r>
              <a:rPr kumimoji="1" lang="en-US" altLang="zh-CN" dirty="0"/>
              <a:t>Cheaper</a:t>
            </a:r>
          </a:p>
          <a:p>
            <a:endParaRPr kumimoji="1" lang="en-US" altLang="zh-CN" dirty="0"/>
          </a:p>
          <a:p>
            <a:r>
              <a:rPr lang="en-US" altLang="zh-CN" dirty="0"/>
              <a:t>●</a:t>
            </a:r>
            <a:r>
              <a:rPr lang="zh-CN" altLang="en-US" dirty="0"/>
              <a:t> </a:t>
            </a:r>
            <a:r>
              <a:rPr kumimoji="1" lang="en-US" altLang="zh-CN" dirty="0"/>
              <a:t>Relevant to everyone</a:t>
            </a:r>
          </a:p>
          <a:p>
            <a:endParaRPr kumimoji="1" lang="en-US" altLang="zh-CN" dirty="0"/>
          </a:p>
          <a:p>
            <a:r>
              <a:rPr lang="en-US" altLang="zh-CN" dirty="0"/>
              <a:t>●</a:t>
            </a:r>
            <a:r>
              <a:rPr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B6FD02-DBB6-474B-9C93-D2242DC6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54" y="1324744"/>
            <a:ext cx="6322646" cy="4208511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84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CD22-8AED-5147-AD57-9DAE4527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62AC-1923-0F4A-8AB9-708B670B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records</a:t>
            </a:r>
          </a:p>
          <a:p>
            <a:r>
              <a:rPr lang="en-US" sz="2400" dirty="0"/>
              <a:t>sample imbalance </a:t>
            </a:r>
          </a:p>
          <a:p>
            <a:r>
              <a:rPr lang="en-US" sz="2400" dirty="0"/>
              <a:t>some transactions have no labels </a:t>
            </a:r>
          </a:p>
          <a:p>
            <a:r>
              <a:rPr lang="en-US" sz="2400" dirty="0"/>
              <a:t>too many features </a:t>
            </a:r>
          </a:p>
        </p:txBody>
      </p:sp>
    </p:spTree>
    <p:extLst>
      <p:ext uri="{BB962C8B-B14F-4D97-AF65-F5344CB8AC3E}">
        <p14:creationId xmlns:p14="http://schemas.microsoft.com/office/powerpoint/2010/main" val="65955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76B8-C062-4C42-9A38-BEA3EC85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4869-E3C3-CB43-A09B-864D01E1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Random forest, Ada Boost, and Gradient Boosting Decision Tree, DNN independently</a:t>
            </a:r>
          </a:p>
          <a:p>
            <a:r>
              <a:rPr lang="en-US" sz="2800" dirty="0"/>
              <a:t>Combine GBDT and DNN </a:t>
            </a:r>
          </a:p>
        </p:txBody>
      </p:sp>
    </p:spTree>
    <p:extLst>
      <p:ext uri="{BB962C8B-B14F-4D97-AF65-F5344CB8AC3E}">
        <p14:creationId xmlns:p14="http://schemas.microsoft.com/office/powerpoint/2010/main" val="402915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08C0-86C9-644A-A468-2CFBE3D7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69040-23B0-A84D-AC73-8F0EF873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659400"/>
            <a:ext cx="6724638" cy="488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21B57-C9FF-5545-9518-1297831C1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338" y="1659400"/>
            <a:ext cx="4120266" cy="40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3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B401B-39A3-40D5-AD2F-B23AFA8DA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34F8-BDF3-334E-9A88-C91C2961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" y="3048000"/>
            <a:ext cx="494158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Thank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listening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9337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85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 Tarikh</vt:lpstr>
      <vt:lpstr>Arial</vt:lpstr>
      <vt:lpstr>Arial Nova</vt:lpstr>
      <vt:lpstr>Trebuchet MS</vt:lpstr>
      <vt:lpstr>Wingdings 3</vt:lpstr>
      <vt:lpstr>Facet</vt:lpstr>
      <vt:lpstr>River Hawk Risker  </vt:lpstr>
      <vt:lpstr>PowerPoint Presentation</vt:lpstr>
      <vt:lpstr>PowerPoint Presentation</vt:lpstr>
      <vt:lpstr>Preprocessing Data</vt:lpstr>
      <vt:lpstr>Models</vt:lpstr>
      <vt:lpstr>Evaluation of the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Abnormal Transaction Alert AI System </dc:title>
  <dc:creator>E, Erdun</dc:creator>
  <cp:lastModifiedBy>Zijun He</cp:lastModifiedBy>
  <cp:revision>12</cp:revision>
  <dcterms:created xsi:type="dcterms:W3CDTF">2020-02-04T04:14:30Z</dcterms:created>
  <dcterms:modified xsi:type="dcterms:W3CDTF">2020-03-03T19:24:50Z</dcterms:modified>
</cp:coreProperties>
</file>