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5"/>
  </p:sldMasterIdLst>
  <p:notesMasterIdLst>
    <p:notesMasterId r:id="rId6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50FC14D0-CF1D-4B2D-943A-12E856B12583}">
  <a:tblStyle styleId="{50FC14D0-CF1D-4B2D-943A-12E856B12583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/>
    </a:band1H>
    <a:band2H>
      <a:tcTxStyle/>
    </a:band2H>
    <a:band1V>
      <a:tcTxStyle/>
    </a:band1V>
    <a:band2V>
      <a:tcTxStyle/>
    </a:band2V>
    <a:lastCol>
      <a:tcTxStyle/>
    </a:lastCol>
    <a:firstCol>
      <a:tcTxStyle/>
    </a:firstCol>
    <a:lastRow>
      <a:tcTxStyle/>
    </a:lastRow>
    <a:seCell>
      <a:tcTxStyle/>
    </a:seCell>
    <a:swCell>
      <a:tcTxStyle/>
    </a:swCell>
    <a:firstRow>
      <a:tcTxStyle/>
    </a:firstRow>
    <a:neCell>
      <a:tcTxStyle/>
    </a:neCell>
    <a:nwCell>
      <a:tcTxStyle/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4.xml"/><Relationship Id="rId22" Type="http://schemas.openxmlformats.org/officeDocument/2006/relationships/slide" Target="slides/slide16.xml"/><Relationship Id="rId21" Type="http://schemas.openxmlformats.org/officeDocument/2006/relationships/slide" Target="slides/slide15.xml"/><Relationship Id="rId24" Type="http://schemas.openxmlformats.org/officeDocument/2006/relationships/slide" Target="slides/slide18.xml"/><Relationship Id="rId23" Type="http://schemas.openxmlformats.org/officeDocument/2006/relationships/slide" Target="slides/slide1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tableStyles" Target="tableStyles.xml"/><Relationship Id="rId9" Type="http://schemas.openxmlformats.org/officeDocument/2006/relationships/slide" Target="slides/slide3.xml"/><Relationship Id="rId25" Type="http://schemas.openxmlformats.org/officeDocument/2006/relationships/slide" Target="slides/slide19.xml"/><Relationship Id="rId5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11" Type="http://schemas.openxmlformats.org/officeDocument/2006/relationships/slide" Target="slides/slide5.xml"/><Relationship Id="rId10" Type="http://schemas.openxmlformats.org/officeDocument/2006/relationships/slide" Target="slides/slide4.xml"/><Relationship Id="rId13" Type="http://schemas.openxmlformats.org/officeDocument/2006/relationships/slide" Target="slides/slide7.xml"/><Relationship Id="rId12" Type="http://schemas.openxmlformats.org/officeDocument/2006/relationships/slide" Target="slides/slide6.xml"/><Relationship Id="rId15" Type="http://schemas.openxmlformats.org/officeDocument/2006/relationships/slide" Target="slides/slide9.xml"/><Relationship Id="rId14" Type="http://schemas.openxmlformats.org/officeDocument/2006/relationships/slide" Target="slides/slide8.xml"/><Relationship Id="rId17" Type="http://schemas.openxmlformats.org/officeDocument/2006/relationships/slide" Target="slides/slide11.xml"/><Relationship Id="rId16" Type="http://schemas.openxmlformats.org/officeDocument/2006/relationships/slide" Target="slides/slide10.xml"/><Relationship Id="rId19" Type="http://schemas.openxmlformats.org/officeDocument/2006/relationships/slide" Target="slides/slide13.xml"/><Relationship Id="rId18" Type="http://schemas.openxmlformats.org/officeDocument/2006/relationships/slide" Target="slides/slide12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g129c5d047f5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8" name="Google Shape;108;g129c5d047f5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gedbf946cd2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5" name="Google Shape;115;gedbf946cd2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edbf946cd2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edbf946cd2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7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Google Shape;128;gedbf946cd2_0_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9" name="Google Shape;129;gedbf946cd2_0_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gedbf946cd2_0_4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5" name="Google Shape;135;gedbf946cd2_0_4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9" name="Shape 1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Google Shape;140;gedbf946cd2_0_6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1" name="Google Shape;141;gedbf946cd2_0_6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gedbf946cd2_0_5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7" name="Google Shape;147;gedbf946cd2_0_5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gedbf946cd2_0_6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3" name="Google Shape;153;gedbf946cd2_0_6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8" name="Shape 1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Google Shape;159;gedbf946cd2_0_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0" name="Google Shape;160;gedbf946cd2_0_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ge56a579b87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7" name="Google Shape;167;ge56a579b87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e56a579b87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e56a579b87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f0b8569f30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f0b8569f30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8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gedbf946cd2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0" name="Google Shape;70;gedbf946cd2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gedbf946cd2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6" name="Google Shape;76;gedbf946cd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edbf946cd2_0_1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edbf946cd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edbf946cd2_0_1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edbf946cd2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g129c5d047f5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6" name="Google Shape;96;g129c5d047f5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0" name="Shape 1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" name="Google Shape;101;g129c5d047f5_0_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2" name="Google Shape;102;g129c5d047f5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1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1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Week 3: Recurrences and the Master Theorem</a:t>
            </a:r>
            <a:endParaRPr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10893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CS 5800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Dr. Alan Jamieson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1" name="Google Shape;111;p22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mergesort: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 = 2T(n/2) +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 =</a:t>
            </a:r>
            <a:br>
              <a:rPr lang="en"/>
            </a:br>
            <a:r>
              <a:rPr lang="en"/>
              <a:t>b =</a:t>
            </a:r>
            <a:br>
              <a:rPr lang="en"/>
            </a:br>
            <a:r>
              <a:rPr lang="en"/>
              <a:t>d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112" name="Google Shape;11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45" y="1846752"/>
            <a:ext cx="4260301" cy="110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18" name="Google Shape;118;p23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mergesort: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 = 2T(n/2) +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= 2</a:t>
            </a:r>
            <a:br>
              <a:rPr lang="en"/>
            </a:br>
            <a:r>
              <a:rPr lang="en"/>
              <a:t>b = 2</a:t>
            </a:r>
            <a:br>
              <a:rPr lang="en"/>
            </a:br>
            <a:r>
              <a:rPr lang="en"/>
              <a:t>d = 1</a:t>
            </a:r>
            <a:br>
              <a:rPr lang="en"/>
            </a:br>
            <a:br>
              <a:rPr lang="en"/>
            </a:br>
            <a:r>
              <a:rPr lang="en"/>
              <a:t>Result?</a:t>
            </a:r>
            <a:endParaRPr/>
          </a:p>
        </p:txBody>
      </p:sp>
      <p:pic>
        <p:nvPicPr>
          <p:cNvPr id="119" name="Google Shape;119;p2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45" y="1846752"/>
            <a:ext cx="4260301" cy="110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125" name="Google Shape;125;p24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mergesort: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 = 2T(n/2) +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a = 2</a:t>
            </a:r>
            <a:br>
              <a:rPr lang="en"/>
            </a:br>
            <a:r>
              <a:rPr lang="en"/>
              <a:t>b = 2</a:t>
            </a:r>
            <a:br>
              <a:rPr lang="en"/>
            </a:br>
            <a:r>
              <a:rPr lang="en"/>
              <a:t>d = 1</a:t>
            </a:r>
            <a:br>
              <a:rPr lang="en"/>
            </a:br>
            <a:br>
              <a:rPr lang="en"/>
            </a:br>
            <a:r>
              <a:rPr lang="en"/>
              <a:t>Result = O(n log n)</a:t>
            </a:r>
            <a:endParaRPr/>
          </a:p>
        </p:txBody>
      </p:sp>
      <p:pic>
        <p:nvPicPr>
          <p:cNvPr id="126" name="Google Shape;126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45" y="1846752"/>
            <a:ext cx="4260301" cy="110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0" name="Shape 1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Google Shape;131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Now you:</a:t>
            </a:r>
            <a:endParaRPr/>
          </a:p>
        </p:txBody>
      </p:sp>
      <p:sp>
        <p:nvSpPr>
          <p:cNvPr id="132" name="Google Shape;132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Solve the following: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T(n) = 3T(n/2) + n</a:t>
            </a:r>
            <a:r>
              <a:rPr baseline="30000" lang="en" sz="2000"/>
              <a:t>2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T(n) = 4T(n/2) + n</a:t>
            </a:r>
            <a:r>
              <a:rPr baseline="30000" lang="en" sz="2000"/>
              <a:t>2</a:t>
            </a:r>
            <a:endParaRPr baseline="30000"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T(n) = 16T(n/4) + n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(challenge?) T(n) = T(n/2) + 2</a:t>
            </a:r>
            <a:r>
              <a:rPr baseline="30000" lang="en" sz="2000"/>
              <a:t>n</a:t>
            </a:r>
            <a:endParaRPr sz="20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Greedy Algorithms</a:t>
            </a:r>
            <a:endParaRPr/>
          </a:p>
        </p:txBody>
      </p:sp>
      <p:sp>
        <p:nvSpPr>
          <p:cNvPr id="138" name="Google Shape;138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Next technique up - greedy algorithms.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Build a solution piece by piece.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At each “decision” point, choose the best piece (i.e. the piece that gets us closest to the solution)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not allow for backtracking.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Does not guarantee optimality, but is typically very fast.</a:t>
            </a:r>
            <a:endParaRPr sz="20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2" name="Shape 1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Google Shape;143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Goddard’s Definition:</a:t>
            </a:r>
            <a:endParaRPr/>
          </a:p>
        </p:txBody>
      </p:sp>
      <p:sp>
        <p:nvSpPr>
          <p:cNvPr id="144" name="Google Shape;144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elements of a greedy algorithm are: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1. A set C of candidates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2. A set S of selected items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3. A solution check: does the set S provide a solution to the problem (ignoring questions of optimality)?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4. A feasibility check: can the set S be extended to a solution to the problem?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5. A select function which evaluates the items in C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6. An objective function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2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50" name="Google Shape;150;p2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Job scheduling: </a:t>
            </a:r>
            <a:r>
              <a:rPr lang="en" sz="2000"/>
              <a:t>let's</a:t>
            </a:r>
            <a:r>
              <a:rPr lang="en" sz="2000"/>
              <a:t> say that I have a list of jobs with their associated length and I need to accomplish jobs in a particular duration, hopefully maximizing the number of jobs that I accomplish.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20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4" name="Shape 1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" name="Google Shape;155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56" name="Google Shape;156;p2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Job scheduling: let's say that I have a list of jobs with their associated length and I need to accomplish jobs in a particular duration, hopefully maximizing the number of jobs that I accomplish.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					A greedy approach can work here: take the	</a:t>
            </a:r>
            <a:br>
              <a:rPr lang="en" sz="2000"/>
            </a:br>
            <a:r>
              <a:rPr lang="en" sz="2000"/>
              <a:t>						smallest duration each 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						Duration 80? Tasks A, B, C</a:t>
            </a:r>
            <a:endParaRPr sz="2000"/>
          </a:p>
        </p:txBody>
      </p:sp>
      <p:graphicFrame>
        <p:nvGraphicFramePr>
          <p:cNvPr id="157" name="Google Shape;157;p29"/>
          <p:cNvGraphicFramePr/>
          <p:nvPr/>
        </p:nvGraphicFramePr>
        <p:xfrm>
          <a:off x="952500" y="278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{50FC14D0-CF1D-4B2D-943A-12E856B12583}</a:tableStyleId>
              </a:tblPr>
              <a:tblGrid>
                <a:gridCol w="813650"/>
                <a:gridCol w="760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3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Example:</a:t>
            </a:r>
            <a:endParaRPr/>
          </a:p>
        </p:txBody>
      </p:sp>
      <p:sp>
        <p:nvSpPr>
          <p:cNvPr id="163" name="Google Shape;163;p3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2000"/>
              <a:t>Job scheduling: let's say that I have a list of jobs with their associated length and I need to accomplish jobs in a particular duration, hopefully maximizing the number of jobs that I accomplish.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2000"/>
              <a:t>						A greedy approach can work here: take the	</a:t>
            </a:r>
            <a:br>
              <a:rPr lang="en" sz="2000"/>
            </a:br>
            <a:r>
              <a:rPr lang="en" sz="2000"/>
              <a:t>						smallest duration each time.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 sz="2000"/>
              <a:t>						Does this always work?</a:t>
            </a:r>
            <a:endParaRPr sz="2000"/>
          </a:p>
        </p:txBody>
      </p:sp>
      <p:graphicFrame>
        <p:nvGraphicFramePr>
          <p:cNvPr id="164" name="Google Shape;164;p30"/>
          <p:cNvGraphicFramePr/>
          <p:nvPr/>
        </p:nvGraphicFramePr>
        <p:xfrm>
          <a:off x="952500" y="2788625"/>
          <a:ext cx="3000000" cy="3000000"/>
        </p:xfrm>
        <a:graphic>
          <a:graphicData uri="http://schemas.openxmlformats.org/drawingml/2006/table">
            <a:tbl>
              <a:tblPr>
                <a:noFill/>
                <a:tableStyleId>{50FC14D0-CF1D-4B2D-943A-12E856B12583}</a:tableStyleId>
              </a:tblPr>
              <a:tblGrid>
                <a:gridCol w="813650"/>
                <a:gridCol w="760025"/>
              </a:tblGrid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A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10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B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C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30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D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40</a:t>
                      </a:r>
                      <a:endParaRPr/>
                    </a:p>
                  </a:txBody>
                  <a:tcPr marT="91425" marB="91425" marR="91425" marL="91425"/>
                </a:tc>
              </a:tr>
              <a:tr h="396200"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E</a:t>
                      </a:r>
                      <a:endParaRPr/>
                    </a:p>
                  </a:txBody>
                  <a:tcPr marT="91425" marB="91425" marR="91425" marL="91425"/>
                </a:tc>
                <a:tc>
                  <a:txBody>
                    <a:bodyPr/>
                    <a:lstStyle/>
                    <a:p>
                      <a:pPr indent="0" lvl="0" marL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/>
                        <a:t>60</a:t>
                      </a:r>
                      <a:endParaRPr/>
                    </a:p>
                  </a:txBody>
                  <a:tcPr marT="91425" marB="91425" marR="91425" marL="91425"/>
                </a:tc>
              </a:tr>
            </a:tbl>
          </a:graphicData>
        </a:graphic>
      </p:graphicFrame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8" name="Shape 1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Google Shape;169;p3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On your radar:</a:t>
            </a:r>
            <a:endParaRPr/>
          </a:p>
        </p:txBody>
      </p:sp>
      <p:sp>
        <p:nvSpPr>
          <p:cNvPr id="170" name="Google Shape;170;p3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Practice exercises (and solutions) posted on Canvas.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Homework #2: due this week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Synthesis due next week!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Reading: (Dasgupta) Chapters 3-5; (Goddard) B.1-3; (Skiena) Chapters 7 and 8</a:t>
            </a:r>
            <a:br>
              <a:rPr lang="en" sz="2000"/>
            </a:br>
            <a:r>
              <a:rPr lang="en" sz="2000"/>
              <a:t>Pace yourself here, these readings are for the next 3 weeks</a:t>
            </a:r>
            <a:endParaRPr sz="20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What’re we talking about today, Alan?</a:t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T(n) recurrences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Analyzing recurrences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 Master Theorem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Do a little preview of the greedy approach</a:t>
            </a:r>
            <a:endParaRPr sz="20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Recurrences</a:t>
            </a:r>
            <a:endParaRPr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Sequences that are defined based on previous terms are termed recurrences. For instance: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/>
              <a:t>	T(0) = 5</a:t>
            </a:r>
            <a:br>
              <a:rPr lang="en" sz="2000"/>
            </a:br>
            <a:r>
              <a:rPr lang="en" sz="2000"/>
              <a:t>	T(n) = T(n-1) + n</a:t>
            </a:r>
            <a:endParaRPr sz="2000"/>
          </a:p>
          <a:p>
            <a:pPr indent="-355600" lvl="0" marL="457200" rtl="0" algn="l">
              <a:spcBef>
                <a:spcPts val="120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These are frequently used as part of the analysis of recursive algorithms and functions.</a:t>
            </a:r>
            <a:endParaRPr sz="2000"/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SzPts val="2000"/>
              <a:buChar char="●"/>
            </a:pPr>
            <a:r>
              <a:rPr lang="en" sz="2000"/>
              <a:t>To do the analysis, we have to deal with the recursive call.</a:t>
            </a:r>
            <a:endParaRPr sz="20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How?</a:t>
            </a:r>
            <a:endParaRPr/>
          </a:p>
        </p:txBody>
      </p:sp>
      <p:sp>
        <p:nvSpPr>
          <p:cNvPr id="73" name="Google Shape;73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lnSpcReduction="1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Sometimes it involves expansion and substitution of some kind: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T(0) = 5</a:t>
            </a:r>
            <a:br>
              <a:rPr lang="en"/>
            </a:br>
            <a:r>
              <a:rPr lang="en"/>
              <a:t>T(n) = T(n-1) + n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T(1) = T(0) + 1</a:t>
            </a:r>
            <a:br>
              <a:rPr lang="en"/>
            </a:br>
            <a:r>
              <a:rPr lang="en"/>
              <a:t>T(2) = T(0) + 1 + 2</a:t>
            </a:r>
            <a:br>
              <a:rPr lang="en"/>
            </a:br>
            <a:r>
              <a:rPr lang="en"/>
              <a:t>T(3) = T(0) + 1 + 2 + 3</a:t>
            </a:r>
            <a:br>
              <a:rPr lang="en"/>
            </a:br>
            <a:r>
              <a:rPr lang="en"/>
              <a:t>T(4) = T(0) + 1 + 2 + 3 + 4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T(n) = 5 + (n*(n+1))/2 - the arithmetic series!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This kind of expansion is called the iterative approach.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This seems… messy.</a:t>
            </a:r>
            <a:endParaRPr/>
          </a:p>
        </p:txBody>
      </p:sp>
      <p:sp>
        <p:nvSpPr>
          <p:cNvPr id="79" name="Google Shape;79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2000"/>
              <a:t>Yes, but practical in some instances. However, in most instances, we can use something called the Master Theorem.</a:t>
            </a:r>
            <a:endParaRPr sz="200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 Master Theorem of Recurrences</a:t>
            </a:r>
            <a:endParaRPr/>
          </a:p>
        </p:txBody>
      </p:sp>
      <p:sp>
        <p:nvSpPr>
          <p:cNvPr id="85" name="Google Shape;85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6" name="Google Shape;86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05525" y="1781225"/>
            <a:ext cx="8932974" cy="14482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0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Application</a:t>
            </a:r>
            <a:endParaRPr/>
          </a:p>
        </p:txBody>
      </p:sp>
      <p:sp>
        <p:nvSpPr>
          <p:cNvPr id="92" name="Google Shape;92;p19"/>
          <p:cNvSpPr txBox="1"/>
          <p:nvPr>
            <p:ph idx="1" type="body"/>
          </p:nvPr>
        </p:nvSpPr>
        <p:spPr>
          <a:xfrm>
            <a:off x="311700" y="1152475"/>
            <a:ext cx="42603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Let’s look at mergesort: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T(n) = 2T(n/2) + O(n)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What’s: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a</a:t>
            </a:r>
            <a:r>
              <a:rPr lang="en"/>
              <a:t> =</a:t>
            </a:r>
            <a:br>
              <a:rPr lang="en"/>
            </a:br>
            <a:r>
              <a:rPr lang="en"/>
              <a:t>b</a:t>
            </a:r>
            <a:r>
              <a:rPr lang="en"/>
              <a:t> =</a:t>
            </a:r>
            <a:br>
              <a:rPr lang="en"/>
            </a:br>
            <a:r>
              <a:rPr lang="en"/>
              <a:t>d</a:t>
            </a:r>
            <a:r>
              <a:rPr lang="en"/>
              <a:t> =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3" name="Google Shape;93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707845" y="1846752"/>
            <a:ext cx="4260301" cy="110892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" name="Shape 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Google Shape;98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get T(n) = 2T(n/2) + O(n)?</a:t>
            </a:r>
            <a:endParaRPr/>
          </a:p>
        </p:txBody>
      </p:sp>
      <p:sp>
        <p:nvSpPr>
          <p:cNvPr id="99" name="Google Shape;99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Mergesort: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/>
              <a:t>MergeSort(A, left, right):</a:t>
            </a:r>
            <a:br>
              <a:rPr lang="en"/>
            </a:br>
            <a:r>
              <a:rPr lang="en"/>
              <a:t>	if (right-left) &gt; 1:</a:t>
            </a:r>
            <a:br>
              <a:rPr lang="en"/>
            </a:br>
            <a:r>
              <a:rPr lang="en"/>
              <a:t>		middle = left + (right - left)/2</a:t>
            </a:r>
            <a:br>
              <a:rPr lang="en"/>
            </a:br>
            <a:r>
              <a:rPr lang="en"/>
              <a:t>		B = mergeSort(A, left, middle)</a:t>
            </a:r>
            <a:br>
              <a:rPr lang="en"/>
            </a:br>
            <a:r>
              <a:rPr lang="en"/>
              <a:t>		C = mergeSort(A, middle+1, right)</a:t>
            </a:r>
            <a:br>
              <a:rPr lang="en"/>
            </a:br>
            <a:r>
              <a:rPr lang="en"/>
              <a:t>		merge(B,C)</a:t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How did we get T(n) = 2T(n/2) + O(n)?</a:t>
            </a:r>
            <a:endParaRPr/>
          </a:p>
        </p:txBody>
      </p:sp>
      <p:sp>
        <p:nvSpPr>
          <p:cNvPr id="105" name="Google Shape;105;p2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 lnSpcReduction="2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Consider merge: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Clr>
                <a:schemeClr val="dk1"/>
              </a:buClr>
              <a:buSzPct val="61111"/>
              <a:buFont typeface="Arial"/>
              <a:buNone/>
            </a:pPr>
            <a:r>
              <a:rPr lang="en"/>
              <a:t>merge(A,B):</a:t>
            </a:r>
            <a:br>
              <a:rPr lang="en"/>
            </a:br>
            <a:r>
              <a:rPr lang="en"/>
              <a:t>	C = []</a:t>
            </a:r>
            <a:br>
              <a:rPr lang="en"/>
            </a:br>
            <a:r>
              <a:rPr lang="en"/>
              <a:t>	while(|A| &gt; 0 and |B| &gt; 0):</a:t>
            </a:r>
            <a:br>
              <a:rPr lang="en"/>
            </a:br>
            <a:r>
              <a:rPr lang="en"/>
              <a:t>		if (A[0] &lt; B[0]):</a:t>
            </a:r>
            <a:br>
              <a:rPr lang="en"/>
            </a:br>
            <a:r>
              <a:rPr lang="en"/>
              <a:t>			remove A[0] and add to the end of C</a:t>
            </a:r>
            <a:br>
              <a:rPr lang="en"/>
            </a:br>
            <a:r>
              <a:rPr lang="en"/>
              <a:t>		else: </a:t>
            </a:r>
            <a:br>
              <a:rPr lang="en"/>
            </a:br>
            <a:r>
              <a:rPr lang="en"/>
              <a:t>			remove B[0] and add to the end of C</a:t>
            </a:r>
            <a:br>
              <a:rPr lang="en"/>
            </a:br>
            <a:r>
              <a:rPr lang="en"/>
              <a:t>	if |A| &gt; 0:</a:t>
            </a:r>
            <a:br>
              <a:rPr lang="en"/>
            </a:br>
            <a:r>
              <a:rPr lang="en"/>
              <a:t>		move rest of elements of A to the end of C</a:t>
            </a:r>
            <a:br>
              <a:rPr lang="en"/>
            </a:br>
            <a:r>
              <a:rPr lang="en"/>
              <a:t>	else: </a:t>
            </a:r>
            <a:br>
              <a:rPr lang="en"/>
            </a:br>
            <a:r>
              <a:rPr lang="en"/>
              <a:t>		move rest of elements of B to the end of C</a:t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