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2DA694-677E-4D08-8B7A-0349CCF785ED}">
  <a:tblStyle styleId="{2F2DA694-677E-4D08-8B7A-0349CCF785E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b0bc454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b0bc454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238ecce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238ecce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b0bc4546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b0bc4546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0602b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b0602b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b0602b9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b0602b9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0602b94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0602b94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 even better - we can trace the path from the top left to the bottom right to get how the words are aligned!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b0602b9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b0602b9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b0bc454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b0bc454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b0602b94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b0602b94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b0602b9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b0602b9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input? </a:t>
            </a:r>
            <a:r>
              <a:rPr lang="en"/>
              <a:t>n</a:t>
            </a:r>
            <a:r>
              <a:rPr lang="en"/>
              <a:t> items, and a W that is a single integer. This expands due to W needing to be represented, in length, by the bit string length, not the integer string length.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38ecc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38ecc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b0602b94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b0602b94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0602b94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0602b94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b0602b94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b0602b94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b0602b94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b0602b94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b4058a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3b4058a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b0602b94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b0602b94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f690b811f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690b811f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690b811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690b811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690b811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690b811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690b811f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690b811f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b0bc454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b0bc454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15ed9d9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15ed9d9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b0bc454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b0bc454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b0bc454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b0bc454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b0bc454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b0bc454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b0bc454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b0bc454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b0bc454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b0bc454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b0bc454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b0bc454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cs.usfca.edu/~galles/visualization/Floy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7, 8, 9: Dynamic Programming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5800</a:t>
            </a:r>
            <a:endParaRPr/>
          </a:p>
          <a:p>
            <a:pPr indent="0" lvl="0" marL="0" rtl="0" algn="ctr">
              <a:spcBef>
                <a:spcPts val="0"/>
              </a:spcBef>
              <a:spcAft>
                <a:spcPts val="0"/>
              </a:spcAft>
              <a:buNone/>
            </a:pPr>
            <a:r>
              <a:rPr lang="en"/>
              <a:t>Dr. Alan Jamieson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Take a look at the longest increasing subsequence (LIS) algorithm as presented by Dasgupta on page 158 (162?, Section 6.2), and by Goddard in section B2.1.</a:t>
            </a:r>
            <a:endParaRPr sz="2000"/>
          </a:p>
          <a:p>
            <a:pPr indent="0" lvl="0" marL="0" rtl="0" algn="l">
              <a:spcBef>
                <a:spcPts val="1200"/>
              </a:spcBef>
              <a:spcAft>
                <a:spcPts val="1200"/>
              </a:spcAft>
              <a:buNone/>
            </a:pPr>
            <a:r>
              <a:rPr lang="en" sz="2000"/>
              <a:t>In your groups, discuss the algorithm and try to make sense of the execution. Run an example. I’ll give you 20 minutes.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Homework #5: available now, due in </a:t>
            </a:r>
            <a:r>
              <a:rPr b="1" lang="en"/>
              <a:t>three</a:t>
            </a:r>
            <a:r>
              <a:rPr lang="en"/>
              <a:t> weeks! Both problems require a dynamic programming solution.</a:t>
            </a:r>
            <a:endParaRPr/>
          </a:p>
          <a:p>
            <a:pPr indent="-342900" lvl="0" marL="457200" rtl="0" algn="l">
              <a:spcBef>
                <a:spcPts val="0"/>
              </a:spcBef>
              <a:spcAft>
                <a:spcPts val="0"/>
              </a:spcAft>
              <a:buSzPts val="1800"/>
              <a:buChar char="●"/>
            </a:pPr>
            <a:r>
              <a:rPr lang="en"/>
              <a:t>Synthesis #2 due Friday</a:t>
            </a:r>
            <a:endParaRPr/>
          </a:p>
          <a:p>
            <a:pPr indent="-342900" lvl="0" marL="457200" rtl="0" algn="l">
              <a:spcBef>
                <a:spcPts val="0"/>
              </a:spcBef>
              <a:spcAft>
                <a:spcPts val="0"/>
              </a:spcAft>
              <a:buSzPts val="1800"/>
              <a:buChar char="●"/>
            </a:pPr>
            <a:r>
              <a:rPr lang="en"/>
              <a:t>Grade return target for Synthesis #2: November 15th</a:t>
            </a:r>
            <a:endParaRPr/>
          </a:p>
          <a:p>
            <a:pPr indent="-342900" lvl="0" marL="457200" rtl="0" algn="l">
              <a:spcBef>
                <a:spcPts val="0"/>
              </a:spcBef>
              <a:spcAft>
                <a:spcPts val="0"/>
              </a:spcAft>
              <a:buSzPts val="1800"/>
              <a:buChar char="●"/>
            </a:pPr>
            <a:r>
              <a:rPr lang="en"/>
              <a:t>Synthesis #3 available next week</a:t>
            </a:r>
            <a:endParaRPr/>
          </a:p>
          <a:p>
            <a:pPr indent="-342900" lvl="0" marL="457200" rtl="0" algn="l">
              <a:spcBef>
                <a:spcPts val="0"/>
              </a:spcBef>
              <a:spcAft>
                <a:spcPts val="0"/>
              </a:spcAft>
              <a:buSzPts val="1800"/>
              <a:buChar char="●"/>
            </a:pPr>
            <a:r>
              <a:rPr lang="en"/>
              <a:t>Self-selected final project group information due November 8th via email</a:t>
            </a:r>
            <a:endParaRPr/>
          </a:p>
          <a:p>
            <a:pPr indent="-342900" lvl="0" marL="457200" rtl="0" algn="l">
              <a:spcBef>
                <a:spcPts val="0"/>
              </a:spcBef>
              <a:spcAft>
                <a:spcPts val="0"/>
              </a:spcAft>
              <a:buSzPts val="1800"/>
              <a:buChar char="●"/>
            </a:pPr>
            <a:r>
              <a:rPr lang="en"/>
              <a:t>Reading: Dasgupta, Chapter 7; </a:t>
            </a:r>
            <a:r>
              <a:rPr lang="en"/>
              <a:t>Skiena, 16.6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 Distance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measurement of the alignment of two words to determine how many changes are necessary in order to turn one word into another. We try to match up letters that are equivalent in order to reduce the number of changes. For instance: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Fundamentally, this is an optimization problem, but one that can be solved using a dynamic programming approach.</a:t>
            </a:r>
            <a:endParaRPr/>
          </a:p>
        </p:txBody>
      </p:sp>
      <p:pic>
        <p:nvPicPr>
          <p:cNvPr id="122" name="Google Shape;122;p24"/>
          <p:cNvPicPr preferRelativeResize="0"/>
          <p:nvPr/>
        </p:nvPicPr>
        <p:blipFill>
          <a:blip r:embed="rId3">
            <a:alphaModFix/>
          </a:blip>
          <a:stretch>
            <a:fillRect/>
          </a:stretch>
        </p:blipFill>
        <p:spPr>
          <a:xfrm>
            <a:off x="681663" y="2312975"/>
            <a:ext cx="7419975" cy="109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Function edit(x,y):</a:t>
            </a:r>
            <a:br>
              <a:rPr lang="en"/>
            </a:br>
            <a:r>
              <a:rPr lang="en"/>
              <a:t>Input: x and y, two strings of length m and n respectively</a:t>
            </a:r>
            <a:br>
              <a:rPr lang="en"/>
            </a:br>
            <a:r>
              <a:rPr lang="en"/>
              <a:t>Output: an integer representing edit distance between x and y</a:t>
            </a:r>
            <a:endParaRPr/>
          </a:p>
          <a:p>
            <a:pPr indent="0" lvl="0" marL="0" rtl="0" algn="l">
              <a:spcBef>
                <a:spcPts val="1200"/>
              </a:spcBef>
              <a:spcAft>
                <a:spcPts val="0"/>
              </a:spcAft>
              <a:buNone/>
            </a:pPr>
            <a:r>
              <a:rPr lang="en"/>
              <a:t>for i = 0,1,2,...,m:</a:t>
            </a:r>
            <a:br>
              <a:rPr lang="en"/>
            </a:br>
            <a:r>
              <a:rPr lang="en"/>
              <a:t>  E(i,0) = i</a:t>
            </a:r>
            <a:br>
              <a:rPr lang="en"/>
            </a:br>
            <a:r>
              <a:rPr lang="en"/>
              <a:t>for j = 1,2,...n:</a:t>
            </a:r>
            <a:br>
              <a:rPr lang="en"/>
            </a:br>
            <a:r>
              <a:rPr lang="en"/>
              <a:t>  E(0,j) = j</a:t>
            </a:r>
            <a:br>
              <a:rPr lang="en"/>
            </a:br>
            <a:r>
              <a:rPr lang="en"/>
              <a:t>for i=1,2,....m:</a:t>
            </a:r>
            <a:br>
              <a:rPr lang="en"/>
            </a:br>
            <a:r>
              <a:rPr lang="en"/>
              <a:t>  for j=1,2,...n:</a:t>
            </a:r>
            <a:br>
              <a:rPr lang="en"/>
            </a:br>
            <a:r>
              <a:rPr lang="en"/>
              <a:t>    E(i,j) = min{E(i-1,j)+1,E(i,j-1) + 1,E(i-1,j-1)+diff(i,j)}</a:t>
            </a:r>
            <a:br>
              <a:rPr lang="en"/>
            </a:br>
            <a:r>
              <a:rPr lang="en"/>
              <a:t>return E(m,n)</a:t>
            </a:r>
            <a:endParaRPr/>
          </a:p>
          <a:p>
            <a:pPr indent="0" lvl="0" marL="0" rtl="0" algn="l">
              <a:spcBef>
                <a:spcPts val="1200"/>
              </a:spcBef>
              <a:spcAft>
                <a:spcPts val="1200"/>
              </a:spcAft>
              <a:buNone/>
            </a:pPr>
            <a:r>
              <a:rPr lang="en"/>
              <a:t>diff(i,j): if x[i] == y[j], return 0, otherwise return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 here?</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 the algorithm builds a table, row by row, by looking at possible alignments: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know the first two automatically mean that we incur a cost of 1. The third might incur a cost, but maybe not. This alignment building is reflected in this line:</a:t>
            </a:r>
            <a:endParaRPr/>
          </a:p>
          <a:p>
            <a:pPr indent="0" lvl="0" marL="0" rtl="0" algn="ctr">
              <a:spcBef>
                <a:spcPts val="1200"/>
              </a:spcBef>
              <a:spcAft>
                <a:spcPts val="1200"/>
              </a:spcAft>
              <a:buNone/>
            </a:pPr>
            <a:r>
              <a:rPr lang="en"/>
              <a:t>E(i,j) = min{E(i-1,j)+1,E(i,j-1) + 1,E(i-1,j-1)+diff(i,j)}</a:t>
            </a:r>
            <a:endParaRPr/>
          </a:p>
        </p:txBody>
      </p:sp>
      <p:pic>
        <p:nvPicPr>
          <p:cNvPr id="135" name="Google Shape;135;p26"/>
          <p:cNvPicPr preferRelativeResize="0"/>
          <p:nvPr/>
        </p:nvPicPr>
        <p:blipFill>
          <a:blip r:embed="rId3">
            <a:alphaModFix/>
          </a:blip>
          <a:stretch>
            <a:fillRect/>
          </a:stretch>
        </p:blipFill>
        <p:spPr>
          <a:xfrm>
            <a:off x="2466975" y="1916100"/>
            <a:ext cx="4210050" cy="95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visual?</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7"/>
          <p:cNvPicPr preferRelativeResize="0"/>
          <p:nvPr/>
        </p:nvPicPr>
        <p:blipFill>
          <a:blip r:embed="rId3">
            <a:alphaModFix/>
          </a:blip>
          <a:stretch>
            <a:fillRect/>
          </a:stretch>
        </p:blipFill>
        <p:spPr>
          <a:xfrm>
            <a:off x="698163" y="1017723"/>
            <a:ext cx="7747675" cy="402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take a look at the SUNNY and SNOWY example from before.</a:t>
            </a:r>
            <a:endParaRPr/>
          </a:p>
          <a:p>
            <a:pPr indent="0" lvl="0" marL="0" rtl="0" algn="l">
              <a:spcBef>
                <a:spcPts val="1200"/>
              </a:spcBef>
              <a:spcAft>
                <a:spcPts val="1200"/>
              </a:spcAft>
              <a:buNone/>
            </a:pPr>
            <a:r>
              <a:rPr lang="en"/>
              <a:t>TO THE GOOGLE SHEET!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the edit distance algorithm on the following strings:</a:t>
            </a:r>
            <a:endParaRPr/>
          </a:p>
          <a:p>
            <a:pPr indent="0" lvl="0" marL="0" rtl="0" algn="l">
              <a:spcBef>
                <a:spcPts val="1200"/>
              </a:spcBef>
              <a:spcAft>
                <a:spcPts val="0"/>
              </a:spcAft>
              <a:buNone/>
            </a:pPr>
            <a:r>
              <a:rPr lang="en"/>
              <a:t>SLEEP</a:t>
            </a:r>
            <a:br>
              <a:rPr lang="en"/>
            </a:br>
            <a:r>
              <a:rPr lang="en"/>
              <a:t>SNOOPY</a:t>
            </a:r>
            <a:endParaRPr/>
          </a:p>
          <a:p>
            <a:pPr indent="0" lvl="0" marL="0" rtl="0" algn="l">
              <a:spcBef>
                <a:spcPts val="1200"/>
              </a:spcBef>
              <a:spcAft>
                <a:spcPts val="0"/>
              </a:spcAft>
              <a:buNone/>
            </a:pPr>
            <a:r>
              <a:rPr lang="en"/>
              <a:t>Build the table of subproblems like in figure 6.4 in the Dasgupta book.</a:t>
            </a:r>
            <a:endParaRPr/>
          </a:p>
          <a:p>
            <a:pPr indent="0" lvl="0" marL="0" rtl="0" algn="l">
              <a:spcBef>
                <a:spcPts val="1200"/>
              </a:spcBef>
              <a:spcAft>
                <a:spcPts val="1200"/>
              </a:spcAft>
              <a:buNone/>
            </a:pPr>
            <a:r>
              <a:rPr lang="en"/>
              <a:t>Remote folks - when you have completed the task, send a discord message or just pop back in to the main room.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problem that fits nicely with dynamic programming!</a:t>
            </a:r>
            <a:endParaRPr/>
          </a:p>
          <a:p>
            <a:pPr indent="0" lvl="0" marL="0" rtl="0" algn="l">
              <a:spcBef>
                <a:spcPts val="1200"/>
              </a:spcBef>
              <a:spcAft>
                <a:spcPts val="0"/>
              </a:spcAft>
              <a:buNone/>
            </a:pPr>
            <a:r>
              <a:rPr lang="en"/>
              <a:t>Consider that you encounter a cache of buried treasure, free for the taking. But, you can only handle so much weight. What should you choose to maximize your profits? </a:t>
            </a:r>
            <a:r>
              <a:rPr lang="en"/>
              <a:t>Let's</a:t>
            </a:r>
            <a:r>
              <a:rPr lang="en"/>
              <a:t> assume that you can carry 100 pounds, and the items are:</a:t>
            </a:r>
            <a:endParaRPr/>
          </a:p>
          <a:p>
            <a:pPr indent="0" lvl="0" marL="0" rtl="0" algn="l">
              <a:spcBef>
                <a:spcPts val="1200"/>
              </a:spcBef>
              <a:spcAft>
                <a:spcPts val="1200"/>
              </a:spcAft>
              <a:buNone/>
            </a:pPr>
            <a:r>
              <a:rPr lang="en"/>
              <a:t> </a:t>
            </a:r>
            <a:endParaRPr/>
          </a:p>
        </p:txBody>
      </p:sp>
      <p:graphicFrame>
        <p:nvGraphicFramePr>
          <p:cNvPr id="161" name="Google Shape;161;p30"/>
          <p:cNvGraphicFramePr/>
          <p:nvPr/>
        </p:nvGraphicFramePr>
        <p:xfrm>
          <a:off x="3205000" y="2729975"/>
          <a:ext cx="3000000" cy="3000000"/>
        </p:xfrm>
        <a:graphic>
          <a:graphicData uri="http://schemas.openxmlformats.org/drawingml/2006/table">
            <a:tbl>
              <a:tblPr>
                <a:noFill/>
                <a:tableStyleId>{2F2DA694-677E-4D08-8B7A-0349CCF785ED}</a:tableStyleId>
              </a:tblPr>
              <a:tblGrid>
                <a:gridCol w="777650"/>
                <a:gridCol w="777650"/>
                <a:gridCol w="734400"/>
              </a:tblGrid>
              <a:tr h="509350">
                <a:tc>
                  <a:txBody>
                    <a:bodyPr/>
                    <a:lstStyle/>
                    <a:p>
                      <a:pPr indent="0" lvl="0" marL="0" rtl="0" algn="l">
                        <a:spcBef>
                          <a:spcPts val="0"/>
                        </a:spcBef>
                        <a:spcAft>
                          <a:spcPts val="0"/>
                        </a:spcAft>
                        <a:buNone/>
                      </a:pPr>
                      <a:r>
                        <a:rPr lang="en"/>
                        <a:t>Item</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Value</a:t>
                      </a:r>
                      <a:endParaRPr/>
                    </a:p>
                  </a:txBody>
                  <a:tcPr marT="91425" marB="91425" marR="91425" marL="91425"/>
                </a:tc>
              </a:tr>
              <a:tr h="3902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3000</a:t>
                      </a:r>
                      <a:endParaRPr/>
                    </a:p>
                  </a:txBody>
                  <a:tcPr marT="91425" marB="91425" marR="91425" marL="91425"/>
                </a:tc>
              </a:tr>
              <a:tr h="3552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0"/>
                        </a:spcBef>
                        <a:spcAft>
                          <a:spcPts val="0"/>
                        </a:spcAft>
                        <a:buNone/>
                      </a:pPr>
                      <a:r>
                        <a:rPr lang="en"/>
                        <a:t>1400</a:t>
                      </a:r>
                      <a:endParaRPr/>
                    </a:p>
                  </a:txBody>
                  <a:tcPr marT="91425" marB="91425" marR="91425" marL="91425"/>
                </a:tc>
              </a:tr>
              <a:tr h="3552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40</a:t>
                      </a:r>
                      <a:endParaRPr/>
                    </a:p>
                  </a:txBody>
                  <a:tcPr marT="91425" marB="91425" marR="91425" marL="91425"/>
                </a:tc>
                <a:tc>
                  <a:txBody>
                    <a:bodyPr/>
                    <a:lstStyle/>
                    <a:p>
                      <a:pPr indent="0" lvl="0" marL="0" rtl="0" algn="l">
                        <a:spcBef>
                          <a:spcPts val="0"/>
                        </a:spcBef>
                        <a:spcAft>
                          <a:spcPts val="0"/>
                        </a:spcAft>
                        <a:buNone/>
                      </a:pPr>
                      <a:r>
                        <a:rPr lang="en"/>
                        <a:t>1600</a:t>
                      </a:r>
                      <a:endParaRPr/>
                    </a:p>
                  </a:txBody>
                  <a:tcPr marT="91425" marB="91425" marR="91425" marL="91425"/>
                </a:tc>
              </a:tr>
              <a:tr h="3552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900</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versions</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two versions of the classic knapsack problem:</a:t>
            </a:r>
            <a:endParaRPr/>
          </a:p>
          <a:p>
            <a:pPr indent="-342900" lvl="0" marL="457200" rtl="0" algn="l">
              <a:spcBef>
                <a:spcPts val="1200"/>
              </a:spcBef>
              <a:spcAft>
                <a:spcPts val="0"/>
              </a:spcAft>
              <a:buSzPts val="1800"/>
              <a:buChar char="●"/>
            </a:pPr>
            <a:r>
              <a:rPr lang="en"/>
              <a:t>0-n knapsack, or knapsack without repetition</a:t>
            </a:r>
            <a:endParaRPr/>
          </a:p>
          <a:p>
            <a:pPr indent="-342900" lvl="0" marL="457200" rtl="0" algn="l">
              <a:spcBef>
                <a:spcPts val="0"/>
              </a:spcBef>
              <a:spcAft>
                <a:spcPts val="0"/>
              </a:spcAft>
              <a:buSzPts val="1800"/>
              <a:buChar char="●"/>
            </a:pPr>
            <a:r>
              <a:rPr lang="en"/>
              <a:t>Knapsack with repetition</a:t>
            </a:r>
            <a:endParaRPr/>
          </a:p>
          <a:p>
            <a:pPr indent="0" lvl="0" marL="0" rtl="0" algn="l">
              <a:spcBef>
                <a:spcPts val="1200"/>
              </a:spcBef>
              <a:spcAft>
                <a:spcPts val="0"/>
              </a:spcAft>
              <a:buNone/>
            </a:pPr>
            <a:r>
              <a:rPr lang="en"/>
              <a:t>Both are NP-complete problems. </a:t>
            </a:r>
            <a:endParaRPr/>
          </a:p>
          <a:p>
            <a:pPr indent="0" lvl="0" marL="0" rtl="0" algn="l">
              <a:spcBef>
                <a:spcPts val="1200"/>
              </a:spcBef>
              <a:spcAft>
                <a:spcPts val="0"/>
              </a:spcAft>
              <a:buNone/>
            </a:pPr>
            <a:r>
              <a:rPr lang="en"/>
              <a:t>But, you say, the book says the dynamic programming solution is O(nW)? Isn’t that polynomial?</a:t>
            </a:r>
            <a:endParaRPr/>
          </a:p>
          <a:p>
            <a:pPr indent="0" lvl="0" marL="0" rtl="0" algn="l">
              <a:spcBef>
                <a:spcPts val="1200"/>
              </a:spcBef>
              <a:spcAft>
                <a:spcPts val="1200"/>
              </a:spcAft>
              <a:buNone/>
            </a:pPr>
            <a:r>
              <a:rPr lang="en"/>
              <a:t>Nope, because the input size is proportional to the length of W, not the value of 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What’re we talking about today, Alan?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Dynamic Programming Paradigm</a:t>
            </a:r>
            <a:endParaRPr/>
          </a:p>
          <a:p>
            <a:pPr indent="-342900" lvl="0" marL="457200" rtl="0" algn="l">
              <a:spcBef>
                <a:spcPts val="0"/>
              </a:spcBef>
              <a:spcAft>
                <a:spcPts val="0"/>
              </a:spcAft>
              <a:buSzPts val="1800"/>
              <a:buChar char="●"/>
            </a:pPr>
            <a:r>
              <a:rPr lang="en"/>
              <a:t>A better Fibonacci</a:t>
            </a:r>
            <a:endParaRPr/>
          </a:p>
          <a:p>
            <a:pPr indent="-342900" lvl="0" marL="457200" rtl="0" algn="l">
              <a:spcBef>
                <a:spcPts val="0"/>
              </a:spcBef>
              <a:spcAft>
                <a:spcPts val="0"/>
              </a:spcAft>
              <a:buSzPts val="1800"/>
              <a:buChar char="●"/>
            </a:pPr>
            <a:r>
              <a:rPr lang="en"/>
              <a:t>Edit distance</a:t>
            </a:r>
            <a:endParaRPr/>
          </a:p>
          <a:p>
            <a:pPr indent="-342900" lvl="0" marL="457200" rtl="0" algn="l">
              <a:spcBef>
                <a:spcPts val="0"/>
              </a:spcBef>
              <a:spcAft>
                <a:spcPts val="0"/>
              </a:spcAft>
              <a:buSzPts val="1800"/>
              <a:buChar char="●"/>
            </a:pPr>
            <a:r>
              <a:rPr lang="en"/>
              <a:t>Knapsack</a:t>
            </a:r>
            <a:endParaRPr/>
          </a:p>
          <a:p>
            <a:pPr indent="-342900" lvl="0" marL="457200" rtl="0" algn="l">
              <a:spcBef>
                <a:spcPts val="0"/>
              </a:spcBef>
              <a:spcAft>
                <a:spcPts val="0"/>
              </a:spcAft>
              <a:buSzPts val="1800"/>
              <a:buChar char="●"/>
            </a:pPr>
            <a:r>
              <a:rPr lang="en"/>
              <a:t>Floyd-Warshall</a:t>
            </a:r>
            <a:endParaRPr/>
          </a:p>
          <a:p>
            <a:pPr indent="-342900" lvl="0" marL="457200" rtl="0" algn="l">
              <a:spcBef>
                <a:spcPts val="0"/>
              </a:spcBef>
              <a:spcAft>
                <a:spcPts val="0"/>
              </a:spcAft>
              <a:buSzPts val="1800"/>
              <a:buChar char="●"/>
            </a:pPr>
            <a:r>
              <a:rPr lang="en" strike="sngStrike"/>
              <a:t>A little extra (if time): Wimer method (not on the synthesis)</a:t>
            </a:r>
            <a:endParaRPr strike="sngStrike"/>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(with repetition):</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Function: Knapsack(w, v, W):</a:t>
            </a:r>
            <a:br>
              <a:rPr lang="en"/>
            </a:br>
            <a:r>
              <a:rPr lang="en"/>
              <a:t>Input: a weight array w, a value array v, a maximum weight W</a:t>
            </a:r>
            <a:br>
              <a:rPr lang="en"/>
            </a:br>
            <a:r>
              <a:rPr lang="en"/>
              <a:t>Output: maximum value</a:t>
            </a:r>
            <a:endParaRPr/>
          </a:p>
          <a:p>
            <a:pPr indent="0" lvl="0" marL="0" rtl="0" algn="l">
              <a:spcBef>
                <a:spcPts val="1200"/>
              </a:spcBef>
              <a:spcAft>
                <a:spcPts val="0"/>
              </a:spcAft>
              <a:buClr>
                <a:schemeClr val="dk1"/>
              </a:buClr>
              <a:buSzPts val="1100"/>
              <a:buFont typeface="Arial"/>
              <a:buNone/>
            </a:pPr>
            <a:r>
              <a:rPr lang="en"/>
              <a:t>K(0) = 0</a:t>
            </a:r>
            <a:br>
              <a:rPr lang="en"/>
            </a:br>
            <a:r>
              <a:rPr lang="en"/>
              <a:t>for x = 1 to W:</a:t>
            </a:r>
            <a:br>
              <a:rPr lang="en"/>
            </a:br>
            <a:r>
              <a:rPr lang="en"/>
              <a:t>  K(x) = max{K(x-w_i) + v_i for all w_i &lt;= x}</a:t>
            </a:r>
            <a:br>
              <a:rPr lang="en"/>
            </a:br>
            <a:r>
              <a:rPr lang="en"/>
              <a:t>return K(W)</a:t>
            </a:r>
            <a:endParaRPr/>
          </a:p>
          <a:p>
            <a:pPr indent="0" lvl="0" marL="0" rtl="0" algn="l">
              <a:spcBef>
                <a:spcPts val="1200"/>
              </a:spcBef>
              <a:spcAft>
                <a:spcPts val="0"/>
              </a:spcAft>
              <a:buClr>
                <a:schemeClr val="dk1"/>
              </a:buClr>
              <a:buSzPts val="1100"/>
              <a:buFont typeface="Arial"/>
              <a:buNone/>
            </a:pPr>
            <a:r>
              <a:rPr lang="en"/>
              <a:t>Nice and simple, yeah?</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going on here:</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Builds a 1-D array of length W + 1 from left to right, by considering all possible items that could be added to that point.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Here’s the knapsack without repetition algorithm:</a:t>
            </a:r>
            <a:br>
              <a:rPr lang="en"/>
            </a:br>
            <a:br>
              <a:rPr lang="en"/>
            </a:br>
            <a:r>
              <a:rPr lang="en"/>
              <a:t>Function: knapsack(w,v,W):</a:t>
            </a:r>
            <a:br>
              <a:rPr lang="en"/>
            </a:br>
            <a:r>
              <a:rPr lang="en"/>
              <a:t>Input: a weight array w, a value array v, a maximum capacity W</a:t>
            </a:r>
            <a:br>
              <a:rPr lang="en"/>
            </a:br>
            <a:r>
              <a:rPr lang="en"/>
              <a:t>Output: maximum value</a:t>
            </a:r>
            <a:endParaRPr/>
          </a:p>
          <a:p>
            <a:pPr indent="0" lvl="0" marL="0" rtl="0" algn="l">
              <a:spcBef>
                <a:spcPts val="1200"/>
              </a:spcBef>
              <a:spcAft>
                <a:spcPts val="0"/>
              </a:spcAft>
              <a:buNone/>
            </a:pPr>
            <a:r>
              <a:rPr lang="en"/>
              <a:t>Initialize all K(0,j) = 0, and all K(x,0) = 0</a:t>
            </a:r>
            <a:br>
              <a:rPr lang="en"/>
            </a:br>
            <a:r>
              <a:rPr lang="en"/>
              <a:t>for j = 1 to n:</a:t>
            </a:r>
            <a:br>
              <a:rPr lang="en"/>
            </a:br>
            <a:r>
              <a:rPr lang="en"/>
              <a:t>  for x = 1 to W:</a:t>
            </a:r>
            <a:br>
              <a:rPr lang="en"/>
            </a:br>
            <a:r>
              <a:rPr lang="en"/>
              <a:t>    if w_j &gt; x: K(x,j) = K(x, j-1)</a:t>
            </a:r>
            <a:br>
              <a:rPr lang="en"/>
            </a:br>
            <a:r>
              <a:rPr lang="en"/>
              <a:t>    else: K(x,j) = max{K(x,j-1),K(x-w_j,j-1) + v_j}</a:t>
            </a:r>
            <a:br>
              <a:rPr lang="en"/>
            </a:br>
            <a:r>
              <a:rPr lang="en"/>
              <a:t>return K(W,n)</a:t>
            </a:r>
            <a:endParaRPr/>
          </a:p>
          <a:p>
            <a:pPr indent="0" lvl="0" marL="0" rtl="0" algn="l">
              <a:spcBef>
                <a:spcPts val="1200"/>
              </a:spcBef>
              <a:spcAft>
                <a:spcPts val="1200"/>
              </a:spcAft>
              <a:buNone/>
            </a:pPr>
            <a:r>
              <a:rPr lang="en"/>
              <a:t>Use the previous example values and run this algorithm. Be prepared to talk us through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Homework #5: available now, due next week! Both problems require a dynamic programming solution.</a:t>
            </a:r>
            <a:endParaRPr/>
          </a:p>
          <a:p>
            <a:pPr indent="-342900" lvl="0" marL="457200" rtl="0" algn="l">
              <a:spcBef>
                <a:spcPts val="0"/>
              </a:spcBef>
              <a:spcAft>
                <a:spcPts val="0"/>
              </a:spcAft>
              <a:buSzPts val="1800"/>
              <a:buChar char="●"/>
            </a:pPr>
            <a:r>
              <a:rPr lang="en"/>
              <a:t>Grade return target for Synthesis #2: November 15th</a:t>
            </a:r>
            <a:endParaRPr/>
          </a:p>
          <a:p>
            <a:pPr indent="-342900" lvl="0" marL="457200" rtl="0" algn="l">
              <a:spcBef>
                <a:spcPts val="0"/>
              </a:spcBef>
              <a:spcAft>
                <a:spcPts val="0"/>
              </a:spcAft>
              <a:buSzPts val="1800"/>
              <a:buChar char="●"/>
            </a:pPr>
            <a:r>
              <a:rPr lang="en"/>
              <a:t>Self-selected final project group information due November 8th via email</a:t>
            </a:r>
            <a:endParaRPr/>
          </a:p>
          <a:p>
            <a:pPr indent="-342900" lvl="0" marL="457200" rtl="0" algn="l">
              <a:spcBef>
                <a:spcPts val="0"/>
              </a:spcBef>
              <a:spcAft>
                <a:spcPts val="0"/>
              </a:spcAft>
              <a:buSzPts val="1800"/>
              <a:buChar char="●"/>
            </a:pPr>
            <a:r>
              <a:rPr lang="en"/>
              <a:t>Reading: Dasgupta, Chapter 7; Skiena, 16.6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one: shortest paths (again)</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Can we apply dynamic programming to the shortest path problem?</a:t>
            </a:r>
            <a:endParaRPr/>
          </a:p>
          <a:p>
            <a:pPr indent="0" lvl="0" marL="0" rtl="0" algn="l">
              <a:spcBef>
                <a:spcPts val="1200"/>
              </a:spcBef>
              <a:spcAft>
                <a:spcPts val="0"/>
              </a:spcAft>
              <a:buNone/>
            </a:pPr>
            <a:r>
              <a:rPr lang="en"/>
              <a:t>Yeah - consider what the subproblems should be. Basically, we should have (like with knapsack) a way to consider the shortest path that includes a particular vertex </a:t>
            </a:r>
            <a:r>
              <a:rPr i="1" lang="en"/>
              <a:t>m</a:t>
            </a:r>
            <a:r>
              <a:rPr lang="en"/>
              <a:t>. Something like:</a:t>
            </a:r>
            <a:endParaRPr/>
          </a:p>
          <a:p>
            <a:pPr indent="0" lvl="0" marL="0" rtl="0" algn="l">
              <a:spcBef>
                <a:spcPts val="1200"/>
              </a:spcBef>
              <a:spcAft>
                <a:spcPts val="1200"/>
              </a:spcAft>
              <a:buNone/>
            </a:pPr>
            <a:r>
              <a:t/>
            </a:r>
            <a:endParaRPr/>
          </a:p>
        </p:txBody>
      </p:sp>
      <p:pic>
        <p:nvPicPr>
          <p:cNvPr id="204" name="Google Shape;204;p37"/>
          <p:cNvPicPr preferRelativeResize="0"/>
          <p:nvPr/>
        </p:nvPicPr>
        <p:blipFill>
          <a:blip r:embed="rId3">
            <a:alphaModFix/>
          </a:blip>
          <a:stretch>
            <a:fillRect/>
          </a:stretch>
        </p:blipFill>
        <p:spPr>
          <a:xfrm>
            <a:off x="684000" y="3058201"/>
            <a:ext cx="7776001" cy="1054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do we go from here?</a:t>
            </a:r>
            <a:endParaRPr/>
          </a:p>
        </p:txBody>
      </p:sp>
      <p:sp>
        <p:nvSpPr>
          <p:cNvPr id="210" name="Google Shape;21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our earlier update algorithm, we can consider the </a:t>
            </a:r>
            <a:r>
              <a:rPr lang="en"/>
              <a:t>more</a:t>
            </a:r>
            <a:r>
              <a:rPr lang="en"/>
              <a:t> general problem of all-pairs shortest path. Meaning, instead of focusing on a specific set of </a:t>
            </a:r>
            <a:r>
              <a:rPr i="1" lang="en"/>
              <a:t>s</a:t>
            </a:r>
            <a:r>
              <a:rPr lang="en"/>
              <a:t> and </a:t>
            </a:r>
            <a:r>
              <a:rPr i="1" lang="en"/>
              <a:t>t</a:t>
            </a:r>
            <a:r>
              <a:rPr lang="en"/>
              <a:t>, we want the shortest path from each vertex to every other vertex in our graph.</a:t>
            </a:r>
            <a:endParaRPr/>
          </a:p>
          <a:p>
            <a:pPr indent="0" lvl="0" marL="0" rtl="0" algn="l">
              <a:spcBef>
                <a:spcPts val="1200"/>
              </a:spcBef>
              <a:spcAft>
                <a:spcPts val="1200"/>
              </a:spcAft>
              <a:buNone/>
            </a:pPr>
            <a:r>
              <a:rPr lang="en"/>
              <a:t>Enter Floyd-Warshall, an O(|V|</a:t>
            </a:r>
            <a:r>
              <a:rPr baseline="30000" lang="en"/>
              <a:t>3</a:t>
            </a:r>
            <a:r>
              <a:rPr lang="en"/>
              <a:t>) algorithm to calculate all-pairs shortest path.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idx="1" type="body"/>
          </p:nvPr>
        </p:nvSpPr>
        <p:spPr>
          <a:xfrm>
            <a:off x="311700" y="256325"/>
            <a:ext cx="8520600" cy="4613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function FW(G, l):</a:t>
            </a:r>
            <a:br>
              <a:rPr lang="en"/>
            </a:br>
            <a:r>
              <a:rPr lang="en"/>
              <a:t>Input: Graph G = (V,E) directed or undirected;</a:t>
            </a:r>
            <a:br>
              <a:rPr lang="en"/>
            </a:br>
            <a:r>
              <a:rPr lang="en"/>
              <a:t>       edge lengths (l_e : e in E);</a:t>
            </a:r>
            <a:br>
              <a:rPr lang="en"/>
            </a:br>
            <a:r>
              <a:rPr lang="en"/>
              <a:t>Output: For all vertex pairs u,v in V, dist(u,v,w) is set to the</a:t>
            </a:r>
            <a:br>
              <a:rPr lang="en"/>
            </a:br>
            <a:r>
              <a:rPr lang="en"/>
              <a:t>        shortest path distance from u to v using only vertices </a:t>
            </a:r>
            <a:br>
              <a:rPr lang="en"/>
            </a:br>
            <a:r>
              <a:rPr lang="en"/>
              <a:t>        1,...,w</a:t>
            </a:r>
            <a:endParaRPr/>
          </a:p>
          <a:p>
            <a:pPr indent="0" lvl="0" marL="0" rtl="0" algn="l">
              <a:spcBef>
                <a:spcPts val="1200"/>
              </a:spcBef>
              <a:spcAft>
                <a:spcPts val="0"/>
              </a:spcAft>
              <a:buClr>
                <a:schemeClr val="dk1"/>
              </a:buClr>
              <a:buSzPct val="61111"/>
              <a:buFont typeface="Arial"/>
              <a:buNone/>
            </a:pPr>
            <a:r>
              <a:rPr lang="en"/>
              <a:t>n = |V|</a:t>
            </a:r>
            <a:endParaRPr/>
          </a:p>
          <a:p>
            <a:pPr indent="0" lvl="0" marL="0" rtl="0" algn="l">
              <a:spcBef>
                <a:spcPts val="1200"/>
              </a:spcBef>
              <a:spcAft>
                <a:spcPts val="0"/>
              </a:spcAft>
              <a:buClr>
                <a:schemeClr val="dk1"/>
              </a:buClr>
              <a:buSzPct val="61111"/>
              <a:buFont typeface="Arial"/>
              <a:buNone/>
            </a:pPr>
            <a:r>
              <a:rPr lang="en"/>
              <a:t>for i = 1 to n:</a:t>
            </a:r>
            <a:br>
              <a:rPr lang="en"/>
            </a:br>
            <a:r>
              <a:rPr lang="en"/>
              <a:t>  for j = 1 to n:</a:t>
            </a:r>
            <a:br>
              <a:rPr lang="en"/>
            </a:br>
            <a:r>
              <a:rPr lang="en"/>
              <a:t>    dist(i,j,0) = inf</a:t>
            </a:r>
            <a:endParaRPr/>
          </a:p>
          <a:p>
            <a:pPr indent="0" lvl="0" marL="0" rtl="0" algn="l">
              <a:spcBef>
                <a:spcPts val="1200"/>
              </a:spcBef>
              <a:spcAft>
                <a:spcPts val="0"/>
              </a:spcAft>
              <a:buClr>
                <a:schemeClr val="dk1"/>
              </a:buClr>
              <a:buSzPct val="61111"/>
              <a:buFont typeface="Arial"/>
              <a:buNone/>
            </a:pPr>
            <a:r>
              <a:rPr lang="en"/>
              <a:t>for all (i,j) in E:</a:t>
            </a:r>
            <a:br>
              <a:rPr lang="en"/>
            </a:br>
            <a:r>
              <a:rPr lang="en"/>
              <a:t>  dist(i,j,0) = l(i,j)</a:t>
            </a:r>
            <a:endParaRPr/>
          </a:p>
          <a:p>
            <a:pPr indent="0" lvl="0" marL="0" rtl="0" algn="l">
              <a:spcBef>
                <a:spcPts val="1200"/>
              </a:spcBef>
              <a:spcAft>
                <a:spcPts val="0"/>
              </a:spcAft>
              <a:buClr>
                <a:schemeClr val="dk1"/>
              </a:buClr>
              <a:buSzPct val="61111"/>
              <a:buFont typeface="Arial"/>
              <a:buNone/>
            </a:pPr>
            <a:r>
              <a:rPr lang="en"/>
              <a:t>for k = 1 to n:</a:t>
            </a:r>
            <a:br>
              <a:rPr lang="en"/>
            </a:br>
            <a:r>
              <a:rPr lang="en"/>
              <a:t>  for i = 1 to n:</a:t>
            </a:r>
            <a:br>
              <a:rPr lang="en"/>
            </a:br>
            <a:r>
              <a:rPr lang="en"/>
              <a:t>    for j = 1 to n:</a:t>
            </a:r>
            <a:br>
              <a:rPr lang="en"/>
            </a:br>
            <a:r>
              <a:rPr lang="en"/>
              <a:t>      dist(i,j,k) = min{dist(i,k,k-1) + dist(k,j,k-1), dist(i,j,k-1)}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Basically:</a:t>
            </a:r>
            <a:endParaRPr/>
          </a:p>
        </p:txBody>
      </p:sp>
      <p:sp>
        <p:nvSpPr>
          <p:cNvPr id="221" name="Google Shape;221;p40"/>
          <p:cNvSpPr txBox="1"/>
          <p:nvPr>
            <p:ph idx="1" type="body"/>
          </p:nvPr>
        </p:nvSpPr>
        <p:spPr>
          <a:xfrm>
            <a:off x="311700" y="1152475"/>
            <a:ext cx="8520600" cy="369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build out a table dist(i, j, k) where the entry gives us the shortest path from i to j using vertices 1...k as possible intermediate vertices along the path from i to j.</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n"/>
            </a:br>
            <a:br>
              <a:rPr lang="en"/>
            </a:br>
            <a:br>
              <a:rPr lang="en"/>
            </a:br>
            <a:br>
              <a:rPr lang="en"/>
            </a:br>
            <a:r>
              <a:rPr lang="en"/>
              <a:t>One assumption we are making: no negative cost cycles so each shortest path will include a vertex at most once.</a:t>
            </a:r>
            <a:endParaRPr/>
          </a:p>
        </p:txBody>
      </p:sp>
      <p:pic>
        <p:nvPicPr>
          <p:cNvPr id="222" name="Google Shape;222;p40"/>
          <p:cNvPicPr preferRelativeResize="0"/>
          <p:nvPr/>
        </p:nvPicPr>
        <p:blipFill>
          <a:blip r:embed="rId3">
            <a:alphaModFix/>
          </a:blip>
          <a:stretch>
            <a:fillRect/>
          </a:stretch>
        </p:blipFill>
        <p:spPr>
          <a:xfrm>
            <a:off x="2206500" y="2207650"/>
            <a:ext cx="4730999" cy="1447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28" name="Google Shape;22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As you’d expect, this is a bit complicated to show as an example, but there are nice visualizations out there.</a:t>
            </a:r>
            <a:endParaRPr/>
          </a:p>
          <a:p>
            <a:pPr indent="0" lvl="0" marL="0" rtl="0" algn="l">
              <a:spcBef>
                <a:spcPts val="1200"/>
              </a:spcBef>
              <a:spcAft>
                <a:spcPts val="0"/>
              </a:spcAft>
              <a:buNone/>
            </a:pPr>
            <a:r>
              <a:rPr lang="en" u="sng">
                <a:solidFill>
                  <a:schemeClr val="hlink"/>
                </a:solidFill>
                <a:hlinkClick r:id="rId3"/>
              </a:rPr>
              <a:t>https://www.cs.usfca.edu/~galles/visualization/Floyd.html</a:t>
            </a:r>
            <a:endParaRPr/>
          </a:p>
          <a:p>
            <a:pPr indent="0" lvl="0" marL="0" rtl="0" algn="l">
              <a:spcBef>
                <a:spcPts val="1200"/>
              </a:spcBef>
              <a:spcAft>
                <a:spcPts val="0"/>
              </a:spcAft>
              <a:buNone/>
            </a:pPr>
            <a:r>
              <a:rPr lang="en"/>
              <a:t>The neat thing about this visualization is that it shows that we can actually do this by using just two distinct tables, one that takes care of the path route, and one that takes care of updating cost.</a:t>
            </a:r>
            <a:endParaRPr/>
          </a:p>
          <a:p>
            <a:pPr indent="0" lvl="0" marL="0" rtl="0" algn="l">
              <a:spcBef>
                <a:spcPts val="1200"/>
              </a:spcBef>
              <a:spcAft>
                <a:spcPts val="1200"/>
              </a:spcAft>
              <a:buNone/>
            </a:pPr>
            <a:r>
              <a:rPr lang="en"/>
              <a:t>Why can we do this? If we proceed in order (considering 0 then 1 and so on) as intermediate vertices then we can note that, for instance, getting from </a:t>
            </a:r>
            <a:r>
              <a:rPr i="1" lang="en"/>
              <a:t>i</a:t>
            </a:r>
            <a:r>
              <a:rPr lang="en"/>
              <a:t> to 1 may include 0, but that was captured in an earlier iteration!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solving small subproblems and then constructing a larger, more complex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design exercise:</a:t>
            </a:r>
            <a:endParaRPr/>
          </a:p>
        </p:txBody>
      </p:sp>
      <p:sp>
        <p:nvSpPr>
          <p:cNvPr id="234" name="Google Shape;234;p42"/>
          <p:cNvSpPr txBox="1"/>
          <p:nvPr>
            <p:ph idx="1" type="body"/>
          </p:nvPr>
        </p:nvSpPr>
        <p:spPr>
          <a:xfrm>
            <a:off x="311700" y="1161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Dasgupta 6.17</a:t>
            </a:r>
            <a:endParaRPr/>
          </a:p>
          <a:p>
            <a:pPr indent="0" lvl="0" marL="0" rtl="0" algn="l">
              <a:spcBef>
                <a:spcPts val="1200"/>
              </a:spcBef>
              <a:spcAft>
                <a:spcPts val="0"/>
              </a:spcAft>
              <a:buNone/>
            </a:pPr>
            <a:r>
              <a:rPr lang="en"/>
              <a:t>Given an unlimited supply of coins of denominations </a:t>
            </a:r>
            <a:r>
              <a:rPr i="1" lang="en"/>
              <a:t>x</a:t>
            </a:r>
            <a:r>
              <a:rPr baseline="-25000" i="1" lang="en"/>
              <a:t>1</a:t>
            </a:r>
            <a:r>
              <a:rPr i="1" lang="en"/>
              <a:t>, x</a:t>
            </a:r>
            <a:r>
              <a:rPr baseline="-25000" i="1" lang="en"/>
              <a:t>2</a:t>
            </a:r>
            <a:r>
              <a:rPr i="1" lang="en"/>
              <a:t>, … , x</a:t>
            </a:r>
            <a:r>
              <a:rPr baseline="-25000" i="1" lang="en"/>
              <a:t>n</a:t>
            </a:r>
            <a:r>
              <a:rPr lang="en"/>
              <a:t>, we wish to make change for a value </a:t>
            </a:r>
            <a:r>
              <a:rPr i="1" lang="en"/>
              <a:t>v</a:t>
            </a:r>
            <a:r>
              <a:rPr lang="en"/>
              <a:t>; that is, we wish to find a set of coins whose total value is v. This might not be possible: for instance, if the denominations are 5 and 10 then we can make change for 15 but not for 12. Give an </a:t>
            </a:r>
            <a:r>
              <a:rPr i="1" lang="en"/>
              <a:t>O(nv) </a:t>
            </a:r>
            <a:r>
              <a:rPr lang="en"/>
              <a:t>dynamic programming algorithm for the following problem.</a:t>
            </a:r>
            <a:endParaRPr/>
          </a:p>
          <a:p>
            <a:pPr indent="0" lvl="0" marL="0" rtl="0" algn="l">
              <a:spcBef>
                <a:spcPts val="1200"/>
              </a:spcBef>
              <a:spcAft>
                <a:spcPts val="1200"/>
              </a:spcAft>
              <a:buNone/>
            </a:pPr>
            <a:r>
              <a:rPr lang="en"/>
              <a:t>	Input: </a:t>
            </a:r>
            <a:r>
              <a:rPr i="1" lang="en"/>
              <a:t>x</a:t>
            </a:r>
            <a:r>
              <a:rPr baseline="-25000" i="1" lang="en"/>
              <a:t>1</a:t>
            </a:r>
            <a:r>
              <a:rPr i="1" lang="en"/>
              <a:t>, x</a:t>
            </a:r>
            <a:r>
              <a:rPr baseline="-25000" i="1" lang="en"/>
              <a:t>2</a:t>
            </a:r>
            <a:r>
              <a:rPr i="1" lang="en"/>
              <a:t>, … , x</a:t>
            </a:r>
            <a:r>
              <a:rPr baseline="-25000" i="1" lang="en"/>
              <a:t>n</a:t>
            </a:r>
            <a:r>
              <a:rPr lang="en"/>
              <a:t>; </a:t>
            </a:r>
            <a:r>
              <a:rPr i="1" lang="en"/>
              <a:t>v</a:t>
            </a:r>
            <a:r>
              <a:rPr lang="en"/>
              <a:t>.</a:t>
            </a:r>
            <a:br>
              <a:rPr lang="en"/>
            </a:br>
            <a:r>
              <a:rPr lang="en"/>
              <a:t>	Question: Is it possible to make change for </a:t>
            </a:r>
            <a:r>
              <a:rPr i="1" lang="en"/>
              <a:t>v</a:t>
            </a:r>
            <a:r>
              <a:rPr lang="en"/>
              <a:t> using coins of denominations </a:t>
            </a:r>
            <a:br>
              <a:rPr lang="en"/>
            </a:br>
            <a:r>
              <a:rPr lang="en"/>
              <a:t>		   </a:t>
            </a:r>
            <a:r>
              <a:rPr i="1" lang="en"/>
              <a:t>x</a:t>
            </a:r>
            <a:r>
              <a:rPr baseline="-25000" i="1" lang="en"/>
              <a:t>1</a:t>
            </a:r>
            <a:r>
              <a:rPr i="1" lang="en"/>
              <a:t>, x</a:t>
            </a:r>
            <a:r>
              <a:rPr baseline="-25000" i="1" lang="en"/>
              <a:t>2</a:t>
            </a:r>
            <a:r>
              <a:rPr i="1" lang="en"/>
              <a:t>, … , x</a:t>
            </a:r>
            <a:r>
              <a:rPr baseline="-25000" i="1" lang="en"/>
              <a:t>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solving small subproblems and then constructing a larger, more complex problem.</a:t>
            </a:r>
            <a:endParaRPr/>
          </a:p>
          <a:p>
            <a:pPr indent="-342900" lvl="0" marL="457200" rtl="0" algn="l">
              <a:spcBef>
                <a:spcPts val="0"/>
              </a:spcBef>
              <a:spcAft>
                <a:spcPts val="0"/>
              </a:spcAft>
              <a:buSzPts val="1800"/>
              <a:buChar char="●"/>
            </a:pPr>
            <a:r>
              <a:rPr lang="en"/>
              <a:t>WAIT A MINUTE - haven’t we seen this multiple times before? Like, D&amp;C?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Technique solving small subproblems and then constructing a larger, more complex problem.</a:t>
            </a:r>
            <a:endParaRPr/>
          </a:p>
          <a:p>
            <a:pPr indent="-342900" lvl="0" marL="457200" rtl="0" algn="l">
              <a:spcBef>
                <a:spcPts val="0"/>
              </a:spcBef>
              <a:spcAft>
                <a:spcPts val="0"/>
              </a:spcAft>
              <a:buSzPts val="1800"/>
              <a:buChar char="●"/>
            </a:pPr>
            <a:r>
              <a:rPr lang="en"/>
              <a:t>WAIT A MINUTE - haven’t we seen this multiple times before? Like, D&amp;C?</a:t>
            </a:r>
            <a:endParaRPr/>
          </a:p>
          <a:p>
            <a:pPr indent="-342900" lvl="0" marL="457200" rtl="0" algn="l">
              <a:spcBef>
                <a:spcPts val="0"/>
              </a:spcBef>
              <a:spcAft>
                <a:spcPts val="0"/>
              </a:spcAft>
              <a:buSzPts val="1800"/>
              <a:buChar char="●"/>
            </a:pPr>
            <a:r>
              <a:rPr lang="en"/>
              <a:t>Yeah, but - Dynamic Programming exploits the idea that often large problems have a </a:t>
            </a:r>
            <a:r>
              <a:rPr i="1" lang="en"/>
              <a:t>collection</a:t>
            </a:r>
            <a:r>
              <a:rPr lang="en"/>
              <a:t> of subproblems that all can be easily solved.</a:t>
            </a:r>
            <a:endParaRPr/>
          </a:p>
          <a:p>
            <a:pPr indent="-342900" lvl="0" marL="457200" rtl="0" algn="l">
              <a:spcBef>
                <a:spcPts val="0"/>
              </a:spcBef>
              <a:spcAft>
                <a:spcPts val="0"/>
              </a:spcAft>
              <a:buSzPts val="1800"/>
              <a:buChar char="●"/>
            </a:pPr>
            <a:r>
              <a:rPr lang="en"/>
              <a:t>Different than D&amp;C since we don’t need to worry about those subproblems actually being smaller instances of our larger (though, sometimes they are).</a:t>
            </a:r>
            <a:endParaRPr/>
          </a:p>
          <a:p>
            <a:pPr indent="-342900" lvl="0" marL="457200" rtl="0" algn="l">
              <a:spcBef>
                <a:spcPts val="0"/>
              </a:spcBef>
              <a:spcAft>
                <a:spcPts val="0"/>
              </a:spcAft>
              <a:buSzPts val="1800"/>
              <a:buChar char="●"/>
            </a:pPr>
            <a:r>
              <a:rPr lang="en"/>
              <a:t>Another way to think of it - the subproblems are all linked together; the smallest subproblems inform larger and larger problems and can be modeled as a dependency graph (there’s that graph again)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Fibonacci</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Traditionally, we teach our first steps in recursive programming using a Fibonacci function like:</a:t>
            </a:r>
            <a:endParaRPr/>
          </a:p>
          <a:p>
            <a:pPr indent="0" lvl="0" marL="0" rtl="0" algn="l">
              <a:spcBef>
                <a:spcPts val="1200"/>
              </a:spcBef>
              <a:spcAft>
                <a:spcPts val="0"/>
              </a:spcAft>
              <a:buNone/>
            </a:pPr>
            <a:r>
              <a:rPr lang="en"/>
              <a:t>i</a:t>
            </a:r>
            <a:r>
              <a:rPr lang="en"/>
              <a:t>nt fib(int n){</a:t>
            </a:r>
            <a:br>
              <a:rPr lang="en"/>
            </a:br>
            <a:r>
              <a:rPr lang="en"/>
              <a:t>	//assuming that fib(1) = 1, fib(2) = 1</a:t>
            </a:r>
            <a:br>
              <a:rPr lang="en"/>
            </a:br>
            <a:r>
              <a:rPr lang="en"/>
              <a:t>	</a:t>
            </a:r>
            <a:r>
              <a:rPr lang="en"/>
              <a:t>i</a:t>
            </a:r>
            <a:r>
              <a:rPr lang="en"/>
              <a:t>f (n &lt;= 2) return 1;</a:t>
            </a:r>
            <a:br>
              <a:rPr lang="en"/>
            </a:br>
            <a:r>
              <a:rPr lang="en"/>
              <a:t>	</a:t>
            </a:r>
            <a:r>
              <a:rPr lang="en"/>
              <a:t>r</a:t>
            </a:r>
            <a:r>
              <a:rPr lang="en"/>
              <a:t>eturn fib(n-1) + fib(n-2);</a:t>
            </a:r>
            <a:br>
              <a:rPr lang="en"/>
            </a:br>
            <a:r>
              <a:rPr lang="en"/>
              <a:t>}</a:t>
            </a:r>
            <a:endParaRPr/>
          </a:p>
          <a:p>
            <a:pPr indent="0" lvl="0" marL="0" rtl="0" algn="l">
              <a:spcBef>
                <a:spcPts val="1200"/>
              </a:spcBef>
              <a:spcAft>
                <a:spcPts val="1200"/>
              </a:spcAft>
              <a:buNone/>
            </a:pPr>
            <a:r>
              <a:rPr lang="en"/>
              <a:t>Turns out this is awful, why?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Fibonacci</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Traditionally, we teach our first steps in recursive programming using a Fibonacci function like:</a:t>
            </a:r>
            <a:endParaRPr/>
          </a:p>
          <a:p>
            <a:pPr indent="0" lvl="0" marL="0" rtl="0" algn="l">
              <a:spcBef>
                <a:spcPts val="1200"/>
              </a:spcBef>
              <a:spcAft>
                <a:spcPts val="0"/>
              </a:spcAft>
              <a:buNone/>
            </a:pPr>
            <a:r>
              <a:rPr lang="en"/>
              <a:t>int fib(int n){</a:t>
            </a:r>
            <a:br>
              <a:rPr lang="en"/>
            </a:br>
            <a:r>
              <a:rPr lang="en"/>
              <a:t>	//assuming that fib(1) = 1, fib(2) = 1</a:t>
            </a:r>
            <a:br>
              <a:rPr lang="en"/>
            </a:br>
            <a:r>
              <a:rPr lang="en"/>
              <a:t>	if (n &lt;= 2) return 1;</a:t>
            </a:r>
            <a:br>
              <a:rPr lang="en"/>
            </a:br>
            <a:r>
              <a:rPr lang="en"/>
              <a:t>	return fib(n-1) + fib(n-2);</a:t>
            </a:r>
            <a:br>
              <a:rPr lang="en"/>
            </a:br>
            <a:r>
              <a:rPr lang="en"/>
              <a:t>}</a:t>
            </a:r>
            <a:endParaRPr/>
          </a:p>
          <a:p>
            <a:pPr indent="0" lvl="0" marL="0" rtl="0" algn="l">
              <a:spcBef>
                <a:spcPts val="1200"/>
              </a:spcBef>
              <a:spcAft>
                <a:spcPts val="1200"/>
              </a:spcAft>
              <a:buNone/>
            </a:pPr>
            <a:r>
              <a:rPr lang="en"/>
              <a:t>Turns out this is awful, why? T(n) = T(n-1) + T(n-2) + O(1)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better solution: memoization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better, but still recursive solution, is to keep track of all of the stuff we’ve seen before (also known as memoization):</a:t>
            </a:r>
            <a:endParaRPr/>
          </a:p>
          <a:p>
            <a:pPr indent="0" lvl="0" marL="0" rtl="0" algn="l">
              <a:spcBef>
                <a:spcPts val="1200"/>
              </a:spcBef>
              <a:spcAft>
                <a:spcPts val="0"/>
              </a:spcAft>
              <a:buNone/>
            </a:pPr>
            <a:r>
              <a:rPr lang="en"/>
              <a:t>fib(n):</a:t>
            </a:r>
            <a:br>
              <a:rPr lang="en"/>
            </a:br>
            <a:r>
              <a:rPr lang="en"/>
              <a:t>	</a:t>
            </a:r>
            <a:r>
              <a:rPr lang="en"/>
              <a:t>i</a:t>
            </a:r>
            <a:r>
              <a:rPr lang="en"/>
              <a:t>f results[n] != 0: return results[n]</a:t>
            </a:r>
            <a:br>
              <a:rPr lang="en"/>
            </a:br>
            <a:r>
              <a:rPr lang="en"/>
              <a:t>	</a:t>
            </a:r>
            <a:r>
              <a:rPr lang="en"/>
              <a:t>r</a:t>
            </a:r>
            <a:r>
              <a:rPr lang="en"/>
              <a:t>esults[n] = fib(n-1) + fib(n-2)</a:t>
            </a:r>
            <a:br>
              <a:rPr lang="en"/>
            </a:br>
            <a:r>
              <a:rPr lang="en"/>
              <a:t>	</a:t>
            </a:r>
            <a:r>
              <a:rPr lang="en"/>
              <a:t>r</a:t>
            </a:r>
            <a:r>
              <a:rPr lang="en"/>
              <a:t>eturn results[n]</a:t>
            </a:r>
            <a:endParaRPr/>
          </a:p>
          <a:p>
            <a:pPr indent="0" lvl="0" marL="0" rtl="0" algn="l">
              <a:spcBef>
                <a:spcPts val="1200"/>
              </a:spcBef>
              <a:spcAft>
                <a:spcPts val="0"/>
              </a:spcAft>
              <a:buNone/>
            </a:pPr>
            <a:r>
              <a:rPr lang="en"/>
              <a:t>Where results is an array of integers of large size. Why is this better?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 Programming Solution Techniques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Sometimes we will solve the subproblems on the fly.</a:t>
            </a:r>
            <a:endParaRPr sz="2000"/>
          </a:p>
          <a:p>
            <a:pPr indent="-355600" lvl="0" marL="457200" rtl="0" algn="l">
              <a:spcBef>
                <a:spcPts val="0"/>
              </a:spcBef>
              <a:spcAft>
                <a:spcPts val="0"/>
              </a:spcAft>
              <a:buSzPts val="2000"/>
              <a:buChar char="●"/>
            </a:pPr>
            <a:r>
              <a:rPr lang="en" sz="2000"/>
              <a:t>Sometimes, we will solve the subproblems ahead of time and utilize those answers to build our solution.</a:t>
            </a:r>
            <a:endParaRPr sz="2000"/>
          </a:p>
          <a:p>
            <a:pPr indent="-355600" lvl="0" marL="457200" rtl="0" algn="l">
              <a:spcBef>
                <a:spcPts val="0"/>
              </a:spcBef>
              <a:spcAft>
                <a:spcPts val="0"/>
              </a:spcAft>
              <a:buSzPts val="2000"/>
              <a:buChar char="●"/>
            </a:pPr>
            <a:r>
              <a:rPr lang="en" sz="2000"/>
              <a:t>Regardless - our DP algorithms will solve all subproblems smaller than our target </a:t>
            </a:r>
            <a:r>
              <a:rPr i="1" lang="en" sz="2000"/>
              <a:t>even if we don’t use them</a:t>
            </a:r>
            <a:r>
              <a:rPr lang="en" sz="2000"/>
              <a:t>.</a:t>
            </a:r>
            <a:endParaRPr sz="2000"/>
          </a:p>
          <a:p>
            <a:pPr indent="-355600" lvl="0" marL="457200" rtl="0" algn="l">
              <a:spcBef>
                <a:spcPts val="0"/>
              </a:spcBef>
              <a:spcAft>
                <a:spcPts val="0"/>
              </a:spcAft>
              <a:buSzPts val="2000"/>
              <a:buChar char="●"/>
            </a:pPr>
            <a:r>
              <a:rPr lang="en" sz="2000"/>
              <a:t>In this way we can say that DP solutions construct all possible solutions to a problem.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