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5784A75-B67B-43BF-ACA7-28887FFF2359}">
  <a:tblStyle styleId="{B5784A75-B67B-43BF-ACA7-28887FFF2359}" styleName="Table_0">
    <a:wholeTbl>
      <a:tcTxStyle b="off" i="off">
        <a:font>
          <a:latin typeface="Georgia"/>
          <a:ea typeface="Georgia"/>
          <a:cs typeface="Georgi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7EAE8"/>
          </a:solidFill>
        </a:fill>
      </a:tcStyle>
    </a:wholeTbl>
    <a:band1H>
      <a:tcTxStyle/>
      <a:tcStyle>
        <a:fill>
          <a:solidFill>
            <a:srgbClr val="EED2CE"/>
          </a:solidFill>
        </a:fill>
      </a:tcStyle>
    </a:band1H>
    <a:band2H>
      <a:tcTxStyle/>
    </a:band2H>
    <a:band1V>
      <a:tcTxStyle/>
      <a:tcStyle>
        <a:fill>
          <a:solidFill>
            <a:srgbClr val="EED2CE"/>
          </a:solidFill>
        </a:fill>
      </a:tcStyle>
    </a:band1V>
    <a:band2V>
      <a:tcTxStyle/>
    </a:band2V>
    <a:lastCol>
      <a:tcTxStyle b="on" i="off">
        <a:font>
          <a:latin typeface="Georgia"/>
          <a:ea typeface="Georgia"/>
          <a:cs typeface="Georgia"/>
        </a:font>
        <a:schemeClr val="lt1"/>
      </a:tcTxStyle>
      <a:tcStyle>
        <a:fill>
          <a:solidFill>
            <a:schemeClr val="accent1"/>
          </a:solidFill>
        </a:fill>
      </a:tcStyle>
    </a:lastCol>
    <a:firstCol>
      <a:tcTxStyle b="on" i="off">
        <a:font>
          <a:latin typeface="Georgia"/>
          <a:ea typeface="Georgia"/>
          <a:cs typeface="Georgia"/>
        </a:font>
        <a:schemeClr val="lt1"/>
      </a:tcTxStyle>
      <a:tcStyle>
        <a:fill>
          <a:solidFill>
            <a:schemeClr val="accent1"/>
          </a:solidFill>
        </a:fill>
      </a:tcStyle>
    </a:firstCol>
    <a:lastRow>
      <a:tcTxStyle b="on" i="off">
        <a:font>
          <a:latin typeface="Georgia"/>
          <a:ea typeface="Georgia"/>
          <a:cs typeface="Georgi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eorgia"/>
          <a:ea typeface="Georgia"/>
          <a:cs typeface="Georgi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cbee19a1a_17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fcbee19a1a_17_2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cbee19a1a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cbee19a1a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cbee19a1a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fcbee19a1a_7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cbee19a1a_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fcbee19a1a_7_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cbee19a1a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cbee19a1a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657bd54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657bd54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238ecce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238ecce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cbee19a1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cbee19a1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cbee19a1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cbee19a1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cbee19a1a_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fcbee19a1a_17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cbee19a1a_17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fcbee19a1a_17_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cbee19a1a_17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fcbee19a1a_17_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cbee19a1a_17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fcbee19a1a_17_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cbee19a1a_7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fcbee19a1a_7_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Week 9-10: Intro to Linear Programming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CS 5800</a:t>
            </a:r>
            <a:endParaRPr/>
          </a:p>
          <a:p>
            <a:pPr indent="0" lvl="0" marL="0" rtl="0" algn="ctr">
              <a:spcBef>
                <a:spcPts val="0"/>
              </a:spcBef>
              <a:spcAft>
                <a:spcPts val="0"/>
              </a:spcAft>
              <a:buNone/>
            </a:pPr>
            <a:r>
              <a:rPr lang="en"/>
              <a:t>Dr. Alan Jamieson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333769"/>
            <a:ext cx="8520600" cy="429525"/>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rgbClr val="7A9798"/>
              </a:buClr>
              <a:buSzPct val="117857"/>
              <a:buFont typeface="Georgia"/>
              <a:buNone/>
            </a:pPr>
            <a:r>
              <a:rPr lang="en"/>
              <a:t>Now You: a more complicated exercise</a:t>
            </a:r>
            <a:endParaRPr/>
          </a:p>
        </p:txBody>
      </p:sp>
      <p:sp>
        <p:nvSpPr>
          <p:cNvPr id="110" name="Google Shape;110;p22"/>
          <p:cNvSpPr txBox="1"/>
          <p:nvPr>
            <p:ph idx="4294967295" type="body"/>
          </p:nvPr>
        </p:nvSpPr>
        <p:spPr>
          <a:xfrm>
            <a:off x="329350" y="868250"/>
            <a:ext cx="8504100" cy="36966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700"/>
              <a:buNone/>
            </a:pPr>
            <a:r>
              <a:rPr lang="en"/>
              <a:t>(</a:t>
            </a:r>
            <a:r>
              <a:rPr lang="en"/>
              <a:t>Bronson &amp; Naadimuthu)</a:t>
            </a:r>
            <a:endParaRPr/>
          </a:p>
          <a:p>
            <a:pPr indent="-274320" lvl="0" marL="274320" rtl="0" algn="l">
              <a:spcBef>
                <a:spcPts val="400"/>
              </a:spcBef>
              <a:spcAft>
                <a:spcPts val="0"/>
              </a:spcAft>
              <a:buSzPts val="1700"/>
              <a:buNone/>
            </a:pPr>
            <a:r>
              <a:rPr lang="en"/>
              <a:t>A 400-meter medley relay involves 4 different swimmers, who successively swim 100 meters of the backstroke, breaststroke, butterfly, and freestyle. A coach has six very fast swimmers whose expected times in the individual events are below. What should be the relay assignment be (formulate the problem first!)?</a:t>
            </a:r>
            <a:endParaRPr/>
          </a:p>
          <a:p>
            <a:pPr indent="-274320" lvl="0" marL="274320" rtl="0" algn="l">
              <a:spcBef>
                <a:spcPts val="540"/>
              </a:spcBef>
              <a:spcAft>
                <a:spcPts val="1200"/>
              </a:spcAft>
              <a:buSzPts val="2295"/>
              <a:buNone/>
            </a:pPr>
            <a:r>
              <a:t/>
            </a:r>
            <a:endParaRPr/>
          </a:p>
        </p:txBody>
      </p:sp>
      <p:graphicFrame>
        <p:nvGraphicFramePr>
          <p:cNvPr id="111" name="Google Shape;111;p22"/>
          <p:cNvGraphicFramePr/>
          <p:nvPr/>
        </p:nvGraphicFramePr>
        <p:xfrm>
          <a:off x="1232375" y="2662055"/>
          <a:ext cx="3000000" cy="3000000"/>
        </p:xfrm>
        <a:graphic>
          <a:graphicData uri="http://schemas.openxmlformats.org/drawingml/2006/table">
            <a:tbl>
              <a:tblPr bandRow="1" firstRow="1">
                <a:noFill/>
                <a:tableStyleId>{B5784A75-B67B-43BF-ACA7-28887FFF2359}</a:tableStyleId>
              </a:tblPr>
              <a:tblGrid>
                <a:gridCol w="731825"/>
                <a:gridCol w="1577050"/>
                <a:gridCol w="1698675"/>
                <a:gridCol w="1335850"/>
                <a:gridCol w="1335850"/>
              </a:tblGrid>
              <a:tr h="278125">
                <a:tc>
                  <a:txBody>
                    <a:bodyPr/>
                    <a:lstStyle/>
                    <a:p>
                      <a:pPr indent="0" lvl="0" marL="0" marR="0" rtl="0" algn="l">
                        <a:spcBef>
                          <a:spcPts val="0"/>
                        </a:spcBef>
                        <a:spcAft>
                          <a:spcPts val="0"/>
                        </a:spcAft>
                        <a:buNone/>
                      </a:pPr>
                      <a:r>
                        <a:t/>
                      </a:r>
                      <a:endParaRPr sz="1400"/>
                    </a:p>
                  </a:txBody>
                  <a:tcPr marT="34300" marB="34300" marR="91450" marL="91450"/>
                </a:tc>
                <a:tc>
                  <a:txBody>
                    <a:bodyPr/>
                    <a:lstStyle/>
                    <a:p>
                      <a:pPr indent="0" lvl="0" marL="0" marR="0" rtl="0" algn="l">
                        <a:spcBef>
                          <a:spcPts val="0"/>
                        </a:spcBef>
                        <a:spcAft>
                          <a:spcPts val="0"/>
                        </a:spcAft>
                        <a:buNone/>
                      </a:pPr>
                      <a:r>
                        <a:rPr lang="en" sz="1400"/>
                        <a:t>Backstroke</a:t>
                      </a:r>
                      <a:endParaRPr sz="1100"/>
                    </a:p>
                  </a:txBody>
                  <a:tcPr marT="34300" marB="34300" marR="91450" marL="91450"/>
                </a:tc>
                <a:tc>
                  <a:txBody>
                    <a:bodyPr/>
                    <a:lstStyle/>
                    <a:p>
                      <a:pPr indent="0" lvl="0" marL="0" marR="0" rtl="0" algn="l">
                        <a:spcBef>
                          <a:spcPts val="0"/>
                        </a:spcBef>
                        <a:spcAft>
                          <a:spcPts val="0"/>
                        </a:spcAft>
                        <a:buNone/>
                      </a:pPr>
                      <a:r>
                        <a:rPr lang="en" sz="1400"/>
                        <a:t>Breaststroke</a:t>
                      </a:r>
                      <a:endParaRPr sz="1100"/>
                    </a:p>
                  </a:txBody>
                  <a:tcPr marT="34300" marB="34300" marR="91450" marL="91450"/>
                </a:tc>
                <a:tc>
                  <a:txBody>
                    <a:bodyPr/>
                    <a:lstStyle/>
                    <a:p>
                      <a:pPr indent="0" lvl="0" marL="0" marR="0" rtl="0" algn="l">
                        <a:spcBef>
                          <a:spcPts val="0"/>
                        </a:spcBef>
                        <a:spcAft>
                          <a:spcPts val="0"/>
                        </a:spcAft>
                        <a:buNone/>
                      </a:pPr>
                      <a:r>
                        <a:rPr lang="en" sz="1400"/>
                        <a:t>Butterfly</a:t>
                      </a:r>
                      <a:endParaRPr sz="1100"/>
                    </a:p>
                  </a:txBody>
                  <a:tcPr marT="34300" marB="34300" marR="91450" marL="91450"/>
                </a:tc>
                <a:tc>
                  <a:txBody>
                    <a:bodyPr/>
                    <a:lstStyle/>
                    <a:p>
                      <a:pPr indent="0" lvl="0" marL="0" marR="0" rtl="0" algn="l">
                        <a:spcBef>
                          <a:spcPts val="0"/>
                        </a:spcBef>
                        <a:spcAft>
                          <a:spcPts val="0"/>
                        </a:spcAft>
                        <a:buNone/>
                      </a:pPr>
                      <a:r>
                        <a:rPr lang="en" sz="1400"/>
                        <a:t>Freestyle</a:t>
                      </a:r>
                      <a:endParaRPr sz="1100"/>
                    </a:p>
                  </a:txBody>
                  <a:tcPr marT="34300" marB="34300" marR="91450" marL="91450"/>
                </a:tc>
              </a:tr>
              <a:tr h="278125">
                <a:tc>
                  <a:txBody>
                    <a:bodyPr/>
                    <a:lstStyle/>
                    <a:p>
                      <a:pPr indent="0" lvl="0" marL="0" marR="0" rtl="0" algn="l">
                        <a:spcBef>
                          <a:spcPts val="0"/>
                        </a:spcBef>
                        <a:spcAft>
                          <a:spcPts val="0"/>
                        </a:spcAft>
                        <a:buNone/>
                      </a:pPr>
                      <a:r>
                        <a:rPr lang="en" sz="1400"/>
                        <a:t>A</a:t>
                      </a:r>
                      <a:endParaRPr sz="1100"/>
                    </a:p>
                  </a:txBody>
                  <a:tcPr marT="34300" marB="34300" marR="91450" marL="91450"/>
                </a:tc>
                <a:tc>
                  <a:txBody>
                    <a:bodyPr/>
                    <a:lstStyle/>
                    <a:p>
                      <a:pPr indent="0" lvl="0" marL="0" marR="0" rtl="0" algn="l">
                        <a:spcBef>
                          <a:spcPts val="0"/>
                        </a:spcBef>
                        <a:spcAft>
                          <a:spcPts val="0"/>
                        </a:spcAft>
                        <a:buNone/>
                      </a:pPr>
                      <a:r>
                        <a:rPr lang="en" sz="1400"/>
                        <a:t>65</a:t>
                      </a:r>
                      <a:endParaRPr sz="1100"/>
                    </a:p>
                  </a:txBody>
                  <a:tcPr marT="34300" marB="34300" marR="91450" marL="91450"/>
                </a:tc>
                <a:tc>
                  <a:txBody>
                    <a:bodyPr/>
                    <a:lstStyle/>
                    <a:p>
                      <a:pPr indent="0" lvl="0" marL="0" marR="0" rtl="0" algn="l">
                        <a:spcBef>
                          <a:spcPts val="0"/>
                        </a:spcBef>
                        <a:spcAft>
                          <a:spcPts val="0"/>
                        </a:spcAft>
                        <a:buNone/>
                      </a:pPr>
                      <a:r>
                        <a:rPr lang="en" sz="1400"/>
                        <a:t>73</a:t>
                      </a:r>
                      <a:endParaRPr sz="1100"/>
                    </a:p>
                  </a:txBody>
                  <a:tcPr marT="34300" marB="34300" marR="91450" marL="91450"/>
                </a:tc>
                <a:tc>
                  <a:txBody>
                    <a:bodyPr/>
                    <a:lstStyle/>
                    <a:p>
                      <a:pPr indent="0" lvl="0" marL="0" marR="0" rtl="0" algn="l">
                        <a:spcBef>
                          <a:spcPts val="0"/>
                        </a:spcBef>
                        <a:spcAft>
                          <a:spcPts val="0"/>
                        </a:spcAft>
                        <a:buNone/>
                      </a:pPr>
                      <a:r>
                        <a:rPr lang="en" sz="1400"/>
                        <a:t>63</a:t>
                      </a:r>
                      <a:endParaRPr sz="1100"/>
                    </a:p>
                  </a:txBody>
                  <a:tcPr marT="34300" marB="34300" marR="91450" marL="91450"/>
                </a:tc>
                <a:tc>
                  <a:txBody>
                    <a:bodyPr/>
                    <a:lstStyle/>
                    <a:p>
                      <a:pPr indent="0" lvl="0" marL="0" marR="0" rtl="0" algn="l">
                        <a:spcBef>
                          <a:spcPts val="0"/>
                        </a:spcBef>
                        <a:spcAft>
                          <a:spcPts val="0"/>
                        </a:spcAft>
                        <a:buNone/>
                      </a:pPr>
                      <a:r>
                        <a:rPr lang="en" sz="1400"/>
                        <a:t>57</a:t>
                      </a:r>
                      <a:endParaRPr sz="1100"/>
                    </a:p>
                  </a:txBody>
                  <a:tcPr marT="34300" marB="34300" marR="91450" marL="91450"/>
                </a:tc>
              </a:tr>
              <a:tr h="278125">
                <a:tc>
                  <a:txBody>
                    <a:bodyPr/>
                    <a:lstStyle/>
                    <a:p>
                      <a:pPr indent="0" lvl="0" marL="0" marR="0" rtl="0" algn="l">
                        <a:spcBef>
                          <a:spcPts val="0"/>
                        </a:spcBef>
                        <a:spcAft>
                          <a:spcPts val="0"/>
                        </a:spcAft>
                        <a:buNone/>
                      </a:pPr>
                      <a:r>
                        <a:rPr lang="en" sz="1400"/>
                        <a:t>B</a:t>
                      </a:r>
                      <a:endParaRPr sz="1100"/>
                    </a:p>
                  </a:txBody>
                  <a:tcPr marT="34300" marB="34300" marR="91450" marL="91450"/>
                </a:tc>
                <a:tc>
                  <a:txBody>
                    <a:bodyPr/>
                    <a:lstStyle/>
                    <a:p>
                      <a:pPr indent="0" lvl="0" marL="0" marR="0" rtl="0" algn="l">
                        <a:spcBef>
                          <a:spcPts val="0"/>
                        </a:spcBef>
                        <a:spcAft>
                          <a:spcPts val="0"/>
                        </a:spcAft>
                        <a:buNone/>
                      </a:pPr>
                      <a:r>
                        <a:rPr lang="en" sz="1400"/>
                        <a:t>67</a:t>
                      </a:r>
                      <a:endParaRPr sz="1100"/>
                    </a:p>
                  </a:txBody>
                  <a:tcPr marT="34300" marB="34300" marR="91450" marL="91450"/>
                </a:tc>
                <a:tc>
                  <a:txBody>
                    <a:bodyPr/>
                    <a:lstStyle/>
                    <a:p>
                      <a:pPr indent="0" lvl="0" marL="0" marR="0" rtl="0" algn="l">
                        <a:spcBef>
                          <a:spcPts val="0"/>
                        </a:spcBef>
                        <a:spcAft>
                          <a:spcPts val="0"/>
                        </a:spcAft>
                        <a:buNone/>
                      </a:pPr>
                      <a:r>
                        <a:rPr lang="en" sz="1400"/>
                        <a:t>70</a:t>
                      </a:r>
                      <a:endParaRPr sz="1100"/>
                    </a:p>
                  </a:txBody>
                  <a:tcPr marT="34300" marB="34300" marR="91450" marL="91450"/>
                </a:tc>
                <a:tc>
                  <a:txBody>
                    <a:bodyPr/>
                    <a:lstStyle/>
                    <a:p>
                      <a:pPr indent="0" lvl="0" marL="0" marR="0" rtl="0" algn="l">
                        <a:spcBef>
                          <a:spcPts val="0"/>
                        </a:spcBef>
                        <a:spcAft>
                          <a:spcPts val="0"/>
                        </a:spcAft>
                        <a:buNone/>
                      </a:pPr>
                      <a:r>
                        <a:rPr lang="en" sz="1400"/>
                        <a:t>65</a:t>
                      </a:r>
                      <a:endParaRPr sz="1100"/>
                    </a:p>
                  </a:txBody>
                  <a:tcPr marT="34300" marB="34300" marR="91450" marL="91450"/>
                </a:tc>
                <a:tc>
                  <a:txBody>
                    <a:bodyPr/>
                    <a:lstStyle/>
                    <a:p>
                      <a:pPr indent="0" lvl="0" marL="0" marR="0" rtl="0" algn="l">
                        <a:spcBef>
                          <a:spcPts val="0"/>
                        </a:spcBef>
                        <a:spcAft>
                          <a:spcPts val="0"/>
                        </a:spcAft>
                        <a:buNone/>
                      </a:pPr>
                      <a:r>
                        <a:rPr lang="en" sz="1400"/>
                        <a:t>58</a:t>
                      </a:r>
                      <a:endParaRPr sz="1100"/>
                    </a:p>
                  </a:txBody>
                  <a:tcPr marT="34300" marB="34300" marR="91450" marL="91450"/>
                </a:tc>
              </a:tr>
              <a:tr h="278125">
                <a:tc>
                  <a:txBody>
                    <a:bodyPr/>
                    <a:lstStyle/>
                    <a:p>
                      <a:pPr indent="0" lvl="0" marL="0" marR="0" rtl="0" algn="l">
                        <a:spcBef>
                          <a:spcPts val="0"/>
                        </a:spcBef>
                        <a:spcAft>
                          <a:spcPts val="0"/>
                        </a:spcAft>
                        <a:buNone/>
                      </a:pPr>
                      <a:r>
                        <a:rPr lang="en" sz="1400"/>
                        <a:t>C</a:t>
                      </a:r>
                      <a:endParaRPr sz="1100"/>
                    </a:p>
                  </a:txBody>
                  <a:tcPr marT="34300" marB="34300" marR="91450" marL="91450"/>
                </a:tc>
                <a:tc>
                  <a:txBody>
                    <a:bodyPr/>
                    <a:lstStyle/>
                    <a:p>
                      <a:pPr indent="0" lvl="0" marL="0" marR="0" rtl="0" algn="l">
                        <a:spcBef>
                          <a:spcPts val="0"/>
                        </a:spcBef>
                        <a:spcAft>
                          <a:spcPts val="0"/>
                        </a:spcAft>
                        <a:buNone/>
                      </a:pPr>
                      <a:r>
                        <a:rPr lang="en" sz="1400"/>
                        <a:t>68</a:t>
                      </a:r>
                      <a:endParaRPr sz="1100"/>
                    </a:p>
                  </a:txBody>
                  <a:tcPr marT="34300" marB="34300" marR="91450" marL="91450"/>
                </a:tc>
                <a:tc>
                  <a:txBody>
                    <a:bodyPr/>
                    <a:lstStyle/>
                    <a:p>
                      <a:pPr indent="0" lvl="0" marL="0" marR="0" rtl="0" algn="l">
                        <a:spcBef>
                          <a:spcPts val="0"/>
                        </a:spcBef>
                        <a:spcAft>
                          <a:spcPts val="0"/>
                        </a:spcAft>
                        <a:buNone/>
                      </a:pPr>
                      <a:r>
                        <a:rPr lang="en" sz="1400"/>
                        <a:t>72</a:t>
                      </a:r>
                      <a:endParaRPr sz="1100"/>
                    </a:p>
                  </a:txBody>
                  <a:tcPr marT="34300" marB="34300" marR="91450" marL="91450"/>
                </a:tc>
                <a:tc>
                  <a:txBody>
                    <a:bodyPr/>
                    <a:lstStyle/>
                    <a:p>
                      <a:pPr indent="0" lvl="0" marL="0" marR="0" rtl="0" algn="l">
                        <a:spcBef>
                          <a:spcPts val="0"/>
                        </a:spcBef>
                        <a:spcAft>
                          <a:spcPts val="0"/>
                        </a:spcAft>
                        <a:buNone/>
                      </a:pPr>
                      <a:r>
                        <a:rPr lang="en" sz="1400"/>
                        <a:t>69</a:t>
                      </a:r>
                      <a:endParaRPr sz="1100"/>
                    </a:p>
                  </a:txBody>
                  <a:tcPr marT="34300" marB="34300" marR="91450" marL="91450"/>
                </a:tc>
                <a:tc>
                  <a:txBody>
                    <a:bodyPr/>
                    <a:lstStyle/>
                    <a:p>
                      <a:pPr indent="0" lvl="0" marL="0" marR="0" rtl="0" algn="l">
                        <a:spcBef>
                          <a:spcPts val="0"/>
                        </a:spcBef>
                        <a:spcAft>
                          <a:spcPts val="0"/>
                        </a:spcAft>
                        <a:buNone/>
                      </a:pPr>
                      <a:r>
                        <a:rPr lang="en" sz="1400"/>
                        <a:t>55</a:t>
                      </a:r>
                      <a:endParaRPr sz="1100"/>
                    </a:p>
                  </a:txBody>
                  <a:tcPr marT="34300" marB="34300" marR="91450" marL="91450"/>
                </a:tc>
              </a:tr>
              <a:tr h="278125">
                <a:tc>
                  <a:txBody>
                    <a:bodyPr/>
                    <a:lstStyle/>
                    <a:p>
                      <a:pPr indent="0" lvl="0" marL="0" marR="0" rtl="0" algn="l">
                        <a:spcBef>
                          <a:spcPts val="0"/>
                        </a:spcBef>
                        <a:spcAft>
                          <a:spcPts val="0"/>
                        </a:spcAft>
                        <a:buNone/>
                      </a:pPr>
                      <a:r>
                        <a:rPr lang="en" sz="1400"/>
                        <a:t>D</a:t>
                      </a:r>
                      <a:endParaRPr sz="1100"/>
                    </a:p>
                  </a:txBody>
                  <a:tcPr marT="34300" marB="34300" marR="91450" marL="91450"/>
                </a:tc>
                <a:tc>
                  <a:txBody>
                    <a:bodyPr/>
                    <a:lstStyle/>
                    <a:p>
                      <a:pPr indent="0" lvl="0" marL="0" marR="0" rtl="0" algn="l">
                        <a:spcBef>
                          <a:spcPts val="0"/>
                        </a:spcBef>
                        <a:spcAft>
                          <a:spcPts val="0"/>
                        </a:spcAft>
                        <a:buNone/>
                      </a:pPr>
                      <a:r>
                        <a:rPr lang="en" sz="1400"/>
                        <a:t>67</a:t>
                      </a:r>
                      <a:endParaRPr sz="1100"/>
                    </a:p>
                  </a:txBody>
                  <a:tcPr marT="34300" marB="34300" marR="91450" marL="91450"/>
                </a:tc>
                <a:tc>
                  <a:txBody>
                    <a:bodyPr/>
                    <a:lstStyle/>
                    <a:p>
                      <a:pPr indent="0" lvl="0" marL="0" marR="0" rtl="0" algn="l">
                        <a:spcBef>
                          <a:spcPts val="0"/>
                        </a:spcBef>
                        <a:spcAft>
                          <a:spcPts val="0"/>
                        </a:spcAft>
                        <a:buNone/>
                      </a:pPr>
                      <a:r>
                        <a:rPr lang="en" sz="1400"/>
                        <a:t>75</a:t>
                      </a:r>
                      <a:endParaRPr sz="1100"/>
                    </a:p>
                  </a:txBody>
                  <a:tcPr marT="34300" marB="34300" marR="91450" marL="91450"/>
                </a:tc>
                <a:tc>
                  <a:txBody>
                    <a:bodyPr/>
                    <a:lstStyle/>
                    <a:p>
                      <a:pPr indent="0" lvl="0" marL="0" marR="0" rtl="0" algn="l">
                        <a:spcBef>
                          <a:spcPts val="0"/>
                        </a:spcBef>
                        <a:spcAft>
                          <a:spcPts val="0"/>
                        </a:spcAft>
                        <a:buNone/>
                      </a:pPr>
                      <a:r>
                        <a:rPr lang="en" sz="1400"/>
                        <a:t>70</a:t>
                      </a:r>
                      <a:endParaRPr sz="1100"/>
                    </a:p>
                  </a:txBody>
                  <a:tcPr marT="34300" marB="34300" marR="91450" marL="91450"/>
                </a:tc>
                <a:tc>
                  <a:txBody>
                    <a:bodyPr/>
                    <a:lstStyle/>
                    <a:p>
                      <a:pPr indent="0" lvl="0" marL="0" marR="0" rtl="0" algn="l">
                        <a:spcBef>
                          <a:spcPts val="0"/>
                        </a:spcBef>
                        <a:spcAft>
                          <a:spcPts val="0"/>
                        </a:spcAft>
                        <a:buNone/>
                      </a:pPr>
                      <a:r>
                        <a:rPr lang="en" sz="1400"/>
                        <a:t>59</a:t>
                      </a:r>
                      <a:endParaRPr sz="1100"/>
                    </a:p>
                  </a:txBody>
                  <a:tcPr marT="34300" marB="34300" marR="91450" marL="91450"/>
                </a:tc>
              </a:tr>
              <a:tr h="278125">
                <a:tc>
                  <a:txBody>
                    <a:bodyPr/>
                    <a:lstStyle/>
                    <a:p>
                      <a:pPr indent="0" lvl="0" marL="0" marR="0" rtl="0" algn="l">
                        <a:spcBef>
                          <a:spcPts val="0"/>
                        </a:spcBef>
                        <a:spcAft>
                          <a:spcPts val="0"/>
                        </a:spcAft>
                        <a:buNone/>
                      </a:pPr>
                      <a:r>
                        <a:rPr lang="en" sz="1400"/>
                        <a:t>E</a:t>
                      </a:r>
                      <a:endParaRPr sz="1100"/>
                    </a:p>
                  </a:txBody>
                  <a:tcPr marT="34300" marB="34300" marR="91450" marL="91450"/>
                </a:tc>
                <a:tc>
                  <a:txBody>
                    <a:bodyPr/>
                    <a:lstStyle/>
                    <a:p>
                      <a:pPr indent="0" lvl="0" marL="0" marR="0" rtl="0" algn="l">
                        <a:spcBef>
                          <a:spcPts val="0"/>
                        </a:spcBef>
                        <a:spcAft>
                          <a:spcPts val="0"/>
                        </a:spcAft>
                        <a:buNone/>
                      </a:pPr>
                      <a:r>
                        <a:rPr lang="en" sz="1400"/>
                        <a:t>71</a:t>
                      </a:r>
                      <a:endParaRPr sz="1100"/>
                    </a:p>
                  </a:txBody>
                  <a:tcPr marT="34300" marB="34300" marR="91450" marL="91450"/>
                </a:tc>
                <a:tc>
                  <a:txBody>
                    <a:bodyPr/>
                    <a:lstStyle/>
                    <a:p>
                      <a:pPr indent="0" lvl="0" marL="0" marR="0" rtl="0" algn="l">
                        <a:spcBef>
                          <a:spcPts val="0"/>
                        </a:spcBef>
                        <a:spcAft>
                          <a:spcPts val="0"/>
                        </a:spcAft>
                        <a:buNone/>
                      </a:pPr>
                      <a:r>
                        <a:rPr lang="en" sz="1400"/>
                        <a:t>69</a:t>
                      </a:r>
                      <a:endParaRPr sz="1100"/>
                    </a:p>
                  </a:txBody>
                  <a:tcPr marT="34300" marB="34300" marR="91450" marL="91450"/>
                </a:tc>
                <a:tc>
                  <a:txBody>
                    <a:bodyPr/>
                    <a:lstStyle/>
                    <a:p>
                      <a:pPr indent="0" lvl="0" marL="0" marR="0" rtl="0" algn="l">
                        <a:spcBef>
                          <a:spcPts val="0"/>
                        </a:spcBef>
                        <a:spcAft>
                          <a:spcPts val="0"/>
                        </a:spcAft>
                        <a:buNone/>
                      </a:pPr>
                      <a:r>
                        <a:rPr lang="en" sz="1400"/>
                        <a:t>75</a:t>
                      </a:r>
                      <a:endParaRPr sz="1100"/>
                    </a:p>
                  </a:txBody>
                  <a:tcPr marT="34300" marB="34300" marR="91450" marL="91450"/>
                </a:tc>
                <a:tc>
                  <a:txBody>
                    <a:bodyPr/>
                    <a:lstStyle/>
                    <a:p>
                      <a:pPr indent="0" lvl="0" marL="0" marR="0" rtl="0" algn="l">
                        <a:spcBef>
                          <a:spcPts val="0"/>
                        </a:spcBef>
                        <a:spcAft>
                          <a:spcPts val="0"/>
                        </a:spcAft>
                        <a:buNone/>
                      </a:pPr>
                      <a:r>
                        <a:rPr lang="en" sz="1400"/>
                        <a:t>57</a:t>
                      </a:r>
                      <a:endParaRPr sz="1100"/>
                    </a:p>
                  </a:txBody>
                  <a:tcPr marT="34300" marB="34300" marR="91450" marL="91450"/>
                </a:tc>
              </a:tr>
              <a:tr h="278125">
                <a:tc>
                  <a:txBody>
                    <a:bodyPr/>
                    <a:lstStyle/>
                    <a:p>
                      <a:pPr indent="0" lvl="0" marL="0" marR="0" rtl="0" algn="l">
                        <a:spcBef>
                          <a:spcPts val="0"/>
                        </a:spcBef>
                        <a:spcAft>
                          <a:spcPts val="0"/>
                        </a:spcAft>
                        <a:buNone/>
                      </a:pPr>
                      <a:r>
                        <a:rPr lang="en" sz="1400"/>
                        <a:t>F</a:t>
                      </a:r>
                      <a:endParaRPr sz="1100"/>
                    </a:p>
                  </a:txBody>
                  <a:tcPr marT="34300" marB="34300" marR="91450" marL="91450"/>
                </a:tc>
                <a:tc>
                  <a:txBody>
                    <a:bodyPr/>
                    <a:lstStyle/>
                    <a:p>
                      <a:pPr indent="0" lvl="0" marL="0" marR="0" rtl="0" algn="l">
                        <a:spcBef>
                          <a:spcPts val="0"/>
                        </a:spcBef>
                        <a:spcAft>
                          <a:spcPts val="0"/>
                        </a:spcAft>
                        <a:buNone/>
                      </a:pPr>
                      <a:r>
                        <a:rPr lang="en" sz="1400"/>
                        <a:t>69</a:t>
                      </a:r>
                      <a:endParaRPr sz="1100"/>
                    </a:p>
                  </a:txBody>
                  <a:tcPr marT="34300" marB="34300" marR="91450" marL="91450"/>
                </a:tc>
                <a:tc>
                  <a:txBody>
                    <a:bodyPr/>
                    <a:lstStyle/>
                    <a:p>
                      <a:pPr indent="0" lvl="0" marL="0" marR="0" rtl="0" algn="l">
                        <a:spcBef>
                          <a:spcPts val="0"/>
                        </a:spcBef>
                        <a:spcAft>
                          <a:spcPts val="0"/>
                        </a:spcAft>
                        <a:buNone/>
                      </a:pPr>
                      <a:r>
                        <a:rPr lang="en" sz="1400"/>
                        <a:t>71</a:t>
                      </a:r>
                      <a:endParaRPr sz="1100"/>
                    </a:p>
                  </a:txBody>
                  <a:tcPr marT="34300" marB="34300" marR="91450" marL="91450"/>
                </a:tc>
                <a:tc>
                  <a:txBody>
                    <a:bodyPr/>
                    <a:lstStyle/>
                    <a:p>
                      <a:pPr indent="0" lvl="0" marL="0" marR="0" rtl="0" algn="l">
                        <a:spcBef>
                          <a:spcPts val="0"/>
                        </a:spcBef>
                        <a:spcAft>
                          <a:spcPts val="0"/>
                        </a:spcAft>
                        <a:buNone/>
                      </a:pPr>
                      <a:r>
                        <a:rPr lang="en" sz="1400"/>
                        <a:t>66</a:t>
                      </a:r>
                      <a:endParaRPr sz="1100"/>
                    </a:p>
                  </a:txBody>
                  <a:tcPr marT="34300" marB="34300" marR="91450" marL="91450"/>
                </a:tc>
                <a:tc>
                  <a:txBody>
                    <a:bodyPr/>
                    <a:lstStyle/>
                    <a:p>
                      <a:pPr indent="0" lvl="0" marL="0" marR="0" rtl="0" algn="l">
                        <a:spcBef>
                          <a:spcPts val="0"/>
                        </a:spcBef>
                        <a:spcAft>
                          <a:spcPts val="0"/>
                        </a:spcAft>
                        <a:buNone/>
                      </a:pPr>
                      <a:r>
                        <a:rPr lang="en" sz="1400"/>
                        <a:t>59</a:t>
                      </a:r>
                      <a:endParaRPr sz="1100"/>
                    </a:p>
                  </a:txBody>
                  <a:tcPr marT="34300" marB="34300"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we go about solving these problems?</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Two primary ways:</a:t>
            </a:r>
            <a:endParaRPr sz="2000"/>
          </a:p>
          <a:p>
            <a:pPr indent="-355600" lvl="0" marL="457200" rtl="0" algn="l">
              <a:spcBef>
                <a:spcPts val="1200"/>
              </a:spcBef>
              <a:spcAft>
                <a:spcPts val="0"/>
              </a:spcAft>
              <a:buSzPts val="2000"/>
              <a:buChar char="●"/>
            </a:pPr>
            <a:r>
              <a:rPr lang="en" sz="2000"/>
              <a:t>Graphically - plot the lines, figure out what the best point is.</a:t>
            </a:r>
            <a:endParaRPr sz="2000"/>
          </a:p>
          <a:p>
            <a:pPr indent="-355600" lvl="0" marL="457200" rtl="0" algn="l">
              <a:spcBef>
                <a:spcPts val="0"/>
              </a:spcBef>
              <a:spcAft>
                <a:spcPts val="0"/>
              </a:spcAft>
              <a:buSzPts val="2000"/>
              <a:buChar char="●"/>
            </a:pPr>
            <a:r>
              <a:rPr lang="en" sz="2000"/>
              <a:t>Algorithmically - simplex method</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descr="hil76299_0305" id="122" name="Google Shape;122;p24"/>
          <p:cNvPicPr preferRelativeResize="0"/>
          <p:nvPr/>
        </p:nvPicPr>
        <p:blipFill rotWithShape="1">
          <a:blip r:embed="rId3">
            <a:alphaModFix/>
          </a:blip>
          <a:srcRect b="0" l="0" r="0" t="0"/>
          <a:stretch/>
        </p:blipFill>
        <p:spPr>
          <a:xfrm>
            <a:off x="685800" y="257175"/>
            <a:ext cx="5831681" cy="4629150"/>
          </a:xfrm>
          <a:prstGeom prst="rect">
            <a:avLst/>
          </a:prstGeom>
          <a:noFill/>
          <a:ln>
            <a:noFill/>
          </a:ln>
        </p:spPr>
      </p:pic>
      <p:sp>
        <p:nvSpPr>
          <p:cNvPr id="123" name="Google Shape;123;p24"/>
          <p:cNvSpPr txBox="1"/>
          <p:nvPr>
            <p:ph idx="4294967295" type="title"/>
          </p:nvPr>
        </p:nvSpPr>
        <p:spPr>
          <a:xfrm>
            <a:off x="301752" y="171450"/>
            <a:ext cx="8534400" cy="569214"/>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1200"/>
              <a:buFont typeface="Georgia"/>
              <a:buNone/>
            </a:pPr>
            <a:r>
              <a:rPr lang="en" sz="1200"/>
              <a:t>Fig. 3.5</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descr="hil76299_0307" id="128" name="Google Shape;128;p25"/>
          <p:cNvPicPr preferRelativeResize="0"/>
          <p:nvPr/>
        </p:nvPicPr>
        <p:blipFill rotWithShape="1">
          <a:blip r:embed="rId3">
            <a:alphaModFix/>
          </a:blip>
          <a:srcRect b="0" l="0" r="0" t="0"/>
          <a:stretch/>
        </p:blipFill>
        <p:spPr>
          <a:xfrm>
            <a:off x="1625600" y="257175"/>
            <a:ext cx="4413647" cy="4629150"/>
          </a:xfrm>
          <a:prstGeom prst="rect">
            <a:avLst/>
          </a:prstGeom>
          <a:noFill/>
          <a:ln>
            <a:noFill/>
          </a:ln>
        </p:spPr>
      </p:pic>
      <p:sp>
        <p:nvSpPr>
          <p:cNvPr id="129" name="Google Shape;129;p25"/>
          <p:cNvSpPr txBox="1"/>
          <p:nvPr>
            <p:ph idx="4294967295" type="title"/>
          </p:nvPr>
        </p:nvSpPr>
        <p:spPr>
          <a:xfrm>
            <a:off x="301752" y="171450"/>
            <a:ext cx="8534400" cy="569214"/>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7A9798"/>
              </a:buClr>
              <a:buSzPts val="1200"/>
              <a:buFont typeface="Georgia"/>
              <a:buNone/>
            </a:pPr>
            <a:r>
              <a:rPr lang="en" sz="1200"/>
              <a:t>Fig. 3.7</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Now you:</a:t>
            </a:r>
            <a:endParaRPr/>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Take the WYNDOR GLASS CO. problem and solve it graphically. Does the answer you get make sense?</a:t>
            </a:r>
            <a:endParaRPr sz="2000"/>
          </a:p>
          <a:p>
            <a:pPr indent="0" lvl="0" marL="0" rtl="0" algn="l">
              <a:spcBef>
                <a:spcPts val="1200"/>
              </a:spcBef>
              <a:spcAft>
                <a:spcPts val="1200"/>
              </a:spcAft>
              <a:buNone/>
            </a:pPr>
            <a:r>
              <a:rPr lang="en" sz="2000"/>
              <a:t>A great graphing utility for this is the Desmos graphing calculator web app.</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 your radar:</a:t>
            </a:r>
            <a:endParaRPr/>
          </a:p>
        </p:txBody>
      </p:sp>
      <p:sp>
        <p:nvSpPr>
          <p:cNvPr id="141" name="Google Shape;14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Homework #5: due tonight</a:t>
            </a:r>
            <a:endParaRPr/>
          </a:p>
          <a:p>
            <a:pPr indent="-342900" lvl="0" marL="457200" rtl="0" algn="l">
              <a:spcBef>
                <a:spcPts val="0"/>
              </a:spcBef>
              <a:spcAft>
                <a:spcPts val="0"/>
              </a:spcAft>
              <a:buSzPts val="1800"/>
              <a:buChar char="●"/>
            </a:pPr>
            <a:r>
              <a:rPr lang="en"/>
              <a:t>Homework #6 (FINAL HW): due next week - this is the paper reading assignment!</a:t>
            </a:r>
            <a:endParaRPr/>
          </a:p>
          <a:p>
            <a:pPr indent="-342900" lvl="0" marL="457200" rtl="0" algn="l">
              <a:spcBef>
                <a:spcPts val="0"/>
              </a:spcBef>
              <a:spcAft>
                <a:spcPts val="0"/>
              </a:spcAft>
              <a:buSzPts val="1800"/>
              <a:buChar char="●"/>
            </a:pPr>
            <a:r>
              <a:rPr lang="en"/>
              <a:t>Final project: Algorithm choice/alternate algorithm proposal due Friday</a:t>
            </a:r>
            <a:endParaRPr/>
          </a:p>
          <a:p>
            <a:pPr indent="-342900" lvl="0" marL="457200" rtl="0" algn="l">
              <a:spcBef>
                <a:spcPts val="0"/>
              </a:spcBef>
              <a:spcAft>
                <a:spcPts val="0"/>
              </a:spcAft>
              <a:buSzPts val="1800"/>
              <a:buChar char="●"/>
            </a:pPr>
            <a:r>
              <a:rPr lang="en"/>
              <a:t>Next week: research paper discussions for LP</a:t>
            </a:r>
            <a:endParaRPr/>
          </a:p>
          <a:p>
            <a:pPr indent="-342900" lvl="0" marL="457200" rtl="0" algn="l">
              <a:spcBef>
                <a:spcPts val="0"/>
              </a:spcBef>
              <a:spcAft>
                <a:spcPts val="0"/>
              </a:spcAft>
              <a:buSzPts val="1800"/>
              <a:buChar char="●"/>
            </a:pPr>
            <a:r>
              <a:rPr lang="en"/>
              <a:t>Reading: Dasgupta, Chapter 7; Skiena, 16.6; Papers for next week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What’re we talking about today, Alan?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Linear Programming</a:t>
            </a:r>
            <a:endParaRPr/>
          </a:p>
          <a:p>
            <a:pPr indent="-342900" lvl="0" marL="457200" rtl="0" algn="l">
              <a:spcBef>
                <a:spcPts val="0"/>
              </a:spcBef>
              <a:spcAft>
                <a:spcPts val="0"/>
              </a:spcAft>
              <a:buSzPts val="1800"/>
              <a:buChar char="●"/>
            </a:pPr>
            <a:r>
              <a:rPr lang="en"/>
              <a:t>Problem specification</a:t>
            </a:r>
            <a:endParaRPr/>
          </a:p>
          <a:p>
            <a:pPr indent="-342900" lvl="0" marL="457200" rtl="0" algn="l">
              <a:spcBef>
                <a:spcPts val="0"/>
              </a:spcBef>
              <a:spcAft>
                <a:spcPts val="0"/>
              </a:spcAft>
              <a:buSzPts val="1800"/>
              <a:buChar char="●"/>
            </a:pPr>
            <a:r>
              <a:rPr lang="en"/>
              <a:t>Graphically solving</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Programming</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 of our optimization problems can be modeled using linear relationships (basically, I can format them as a linear equation). </a:t>
            </a:r>
            <a:endParaRPr/>
          </a:p>
          <a:p>
            <a:pPr indent="0" lvl="0" marL="0" rtl="0" algn="l">
              <a:spcBef>
                <a:spcPts val="1200"/>
              </a:spcBef>
              <a:spcAft>
                <a:spcPts val="0"/>
              </a:spcAft>
              <a:buNone/>
            </a:pPr>
            <a:r>
              <a:rPr lang="en"/>
              <a:t>These are linear programming problems.</a:t>
            </a:r>
            <a:endParaRPr/>
          </a:p>
          <a:p>
            <a:pPr indent="0" lvl="0" marL="0" rtl="0" algn="l">
              <a:spcBef>
                <a:spcPts val="1200"/>
              </a:spcBef>
              <a:spcAft>
                <a:spcPts val="1200"/>
              </a:spcAft>
              <a:buNone/>
            </a:pPr>
            <a:r>
              <a:rPr lang="en"/>
              <a:t>And they can be solved using this fun technique called MATH.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Programming Formulation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But, we gotta get them in the right format first!</a:t>
            </a:r>
            <a:endParaRPr/>
          </a:p>
          <a:p>
            <a:pPr indent="0" lvl="0" marL="0" rtl="0" algn="l">
              <a:spcBef>
                <a:spcPts val="1200"/>
              </a:spcBef>
              <a:spcAft>
                <a:spcPts val="0"/>
              </a:spcAft>
              <a:buNone/>
            </a:pPr>
            <a:r>
              <a:rPr lang="en"/>
              <a:t>For any of these problems we will typically need to go from some kind of word problem and then converting it into our linear programming format.</a:t>
            </a:r>
            <a:endParaRPr/>
          </a:p>
          <a:p>
            <a:pPr indent="0" lvl="0" marL="0" rtl="0" algn="l">
              <a:spcBef>
                <a:spcPts val="1200"/>
              </a:spcBef>
              <a:spcAft>
                <a:spcPts val="0"/>
              </a:spcAft>
              <a:buNone/>
            </a:pPr>
            <a:r>
              <a:rPr lang="en"/>
              <a:t>As a simple example: I’m running a shop. I have room for 40 items on my shelf and have access to 30 boxes of tea and 30 bags of coffee. The tea costs $2 and I sell them for $5. The coffee costs $3 and I sell them for $7. Maximize profit.</a:t>
            </a:r>
            <a:endParaRPr/>
          </a:p>
          <a:p>
            <a:pPr indent="457200" lvl="0" marL="3200400" rtl="0" algn="l">
              <a:spcBef>
                <a:spcPts val="1200"/>
              </a:spcBef>
              <a:spcAft>
                <a:spcPts val="1200"/>
              </a:spcAft>
              <a:buNone/>
            </a:pPr>
            <a:r>
              <a:rPr lang="en"/>
              <a:t>Max z = 3t + 4c</a:t>
            </a:r>
            <a:br>
              <a:rPr lang="en"/>
            </a:br>
            <a:r>
              <a:rPr lang="en"/>
              <a:t>		</a:t>
            </a:r>
            <a:r>
              <a:rPr lang="en"/>
              <a:t>t</a:t>
            </a:r>
            <a:r>
              <a:rPr lang="en"/>
              <a:t> &lt;= 30</a:t>
            </a:r>
            <a:br>
              <a:rPr lang="en"/>
            </a:br>
            <a:r>
              <a:rPr lang="en"/>
              <a:t>		</a:t>
            </a:r>
            <a:r>
              <a:rPr lang="en"/>
              <a:t>c</a:t>
            </a:r>
            <a:r>
              <a:rPr lang="en"/>
              <a:t> &lt;= 30</a:t>
            </a:r>
            <a:br>
              <a:rPr lang="en"/>
            </a:br>
            <a:r>
              <a:rPr lang="en"/>
              <a:t>		</a:t>
            </a:r>
            <a:r>
              <a:rPr lang="en"/>
              <a:t>t</a:t>
            </a:r>
            <a:r>
              <a:rPr lang="en"/>
              <a:t> + c &lt;= 40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333769"/>
            <a:ext cx="8520600" cy="42952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7A9798"/>
              </a:buClr>
              <a:buSzPts val="3300"/>
              <a:buFont typeface="Georgia"/>
              <a:buNone/>
            </a:pPr>
            <a:r>
              <a:rPr lang="en" sz="2500"/>
              <a:t>Example (Bronson and Naadimuthu)</a:t>
            </a:r>
            <a:endParaRPr sz="2500"/>
          </a:p>
        </p:txBody>
      </p:sp>
      <p:sp>
        <p:nvSpPr>
          <p:cNvPr id="79" name="Google Shape;79;p17"/>
          <p:cNvSpPr txBox="1"/>
          <p:nvPr>
            <p:ph idx="4294967295" type="body"/>
          </p:nvPr>
        </p:nvSpPr>
        <p:spPr>
          <a:xfrm>
            <a:off x="319875" y="1041556"/>
            <a:ext cx="8504100" cy="3429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
              <a:t>The Village Butcher Shop traditionally makes its meat loaf from a combination of lean ground beef and ground pork. The ground beef contains 80 percent meat and 20 percent fat, and costs 80 cents per pound; the ground pork contains 68 percent meat and 32 percent fat, and costs 60 cents per pound. How much of each kind of meat should the shop use in each pound of meat loaf if it wants to minimize its costs and to keep the fat content of the meat loaf to no more than 25 percent?</a:t>
            </a:r>
            <a:endParaRPr/>
          </a:p>
          <a:p>
            <a:pPr indent="-128587" lvl="0" marL="274320" rtl="0" algn="l">
              <a:spcBef>
                <a:spcPts val="540"/>
              </a:spcBef>
              <a:spcAft>
                <a:spcPts val="1200"/>
              </a:spcAft>
              <a:buSzPts val="2295"/>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333769"/>
            <a:ext cx="8520600" cy="429525"/>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rgbClr val="7A9798"/>
              </a:buClr>
              <a:buSzPct val="117857"/>
              <a:buFont typeface="Georgia"/>
              <a:buNone/>
            </a:pPr>
            <a:r>
              <a:rPr lang="en"/>
              <a:t>Example (Bronson and Naadimuthu)</a:t>
            </a:r>
            <a:endParaRPr/>
          </a:p>
        </p:txBody>
      </p:sp>
      <p:sp>
        <p:nvSpPr>
          <p:cNvPr id="85" name="Google Shape;85;p18"/>
          <p:cNvSpPr txBox="1"/>
          <p:nvPr>
            <p:ph idx="4294967295" type="body"/>
          </p:nvPr>
        </p:nvSpPr>
        <p:spPr>
          <a:xfrm>
            <a:off x="0" y="1145381"/>
            <a:ext cx="8504238" cy="3429000"/>
          </a:xfrm>
          <a:prstGeom prst="rect">
            <a:avLst/>
          </a:prstGeom>
          <a:noFill/>
          <a:ln>
            <a:noFill/>
          </a:ln>
        </p:spPr>
        <p:txBody>
          <a:bodyPr anchorCtr="0" anchor="t" bIns="45700" lIns="91425" spcFirstLastPara="1" rIns="91425" wrap="square" tIns="45700">
            <a:normAutofit/>
          </a:bodyPr>
          <a:lstStyle/>
          <a:p>
            <a:pPr indent="-242887" lvl="0" marL="274320" rtl="0" algn="l">
              <a:spcBef>
                <a:spcPts val="0"/>
              </a:spcBef>
              <a:spcAft>
                <a:spcPts val="0"/>
              </a:spcAft>
              <a:buSzPts val="1800"/>
              <a:buChar char="●"/>
            </a:pPr>
            <a:r>
              <a:rPr lang="en"/>
              <a:t>Formulation:</a:t>
            </a:r>
            <a:endParaRPr/>
          </a:p>
          <a:p>
            <a:pPr indent="-290830" lvl="1" marL="548640" rtl="0" algn="l">
              <a:spcBef>
                <a:spcPts val="440"/>
              </a:spcBef>
              <a:spcAft>
                <a:spcPts val="0"/>
              </a:spcAft>
              <a:buSzPts val="1800"/>
              <a:buChar char="○"/>
            </a:pPr>
            <a:r>
              <a:rPr lang="en" sz="1800">
                <a:solidFill>
                  <a:schemeClr val="dk1"/>
                </a:solidFill>
              </a:rPr>
              <a:t>x = amount of ground beef, y = amount of ground pork</a:t>
            </a:r>
            <a:endParaRPr sz="1800"/>
          </a:p>
          <a:p>
            <a:pPr indent="-290830" lvl="1" marL="548640" rtl="0" algn="l">
              <a:spcBef>
                <a:spcPts val="440"/>
              </a:spcBef>
              <a:spcAft>
                <a:spcPts val="0"/>
              </a:spcAft>
              <a:buSzPts val="1800"/>
              <a:buChar char="○"/>
            </a:pPr>
            <a:r>
              <a:rPr lang="en" sz="1800">
                <a:solidFill>
                  <a:schemeClr val="dk1"/>
                </a:solidFill>
              </a:rPr>
              <a:t>Minimize: z = 80x + 60y</a:t>
            </a:r>
            <a:endParaRPr sz="1800"/>
          </a:p>
          <a:p>
            <a:pPr indent="-290830" lvl="1" marL="548640" rtl="0" algn="l">
              <a:spcBef>
                <a:spcPts val="440"/>
              </a:spcBef>
              <a:spcAft>
                <a:spcPts val="0"/>
              </a:spcAft>
              <a:buSzPts val="1800"/>
              <a:buChar char="○"/>
            </a:pPr>
            <a:r>
              <a:rPr lang="en" sz="1800">
                <a:solidFill>
                  <a:schemeClr val="dk1"/>
                </a:solidFill>
              </a:rPr>
              <a:t>Subject To: 0.2x + 0.32y &lt;= 0.25</a:t>
            </a:r>
            <a:endParaRPr sz="1800"/>
          </a:p>
          <a:p>
            <a:pPr indent="-290830" lvl="1" marL="548640" rtl="0" algn="l">
              <a:spcBef>
                <a:spcPts val="440"/>
              </a:spcBef>
              <a:spcAft>
                <a:spcPts val="0"/>
              </a:spcAft>
              <a:buSzPts val="1800"/>
              <a:buChar char="○"/>
            </a:pPr>
            <a:r>
              <a:rPr lang="en" sz="1800">
                <a:solidFill>
                  <a:schemeClr val="dk1"/>
                </a:solidFill>
              </a:rPr>
              <a:t>                      x + y = 1</a:t>
            </a:r>
            <a:endParaRPr sz="1800"/>
          </a:p>
          <a:p>
            <a:pPr indent="-290830" lvl="1" marL="548640" rtl="0" algn="l">
              <a:spcBef>
                <a:spcPts val="440"/>
              </a:spcBef>
              <a:spcAft>
                <a:spcPts val="0"/>
              </a:spcAft>
              <a:buSzPts val="1800"/>
              <a:buChar char="○"/>
            </a:pPr>
            <a:r>
              <a:rPr lang="en" sz="1800">
                <a:solidFill>
                  <a:schemeClr val="dk1"/>
                </a:solidFill>
              </a:rPr>
              <a:t>Hidden constraint: all variables nonnegative (x &gt;= 0, y &gt;= 0</a:t>
            </a:r>
            <a:r>
              <a:rPr lang="en" sz="1800"/>
              <a:t>)</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333769"/>
            <a:ext cx="8520600" cy="429525"/>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rgbClr val="7A9798"/>
              </a:buClr>
              <a:buSzPct val="117857"/>
              <a:buFont typeface="Georgia"/>
              <a:buNone/>
            </a:pPr>
            <a:r>
              <a:rPr lang="en"/>
              <a:t>Example (Bronson and Naadimuthu)</a:t>
            </a:r>
            <a:endParaRPr/>
          </a:p>
        </p:txBody>
      </p:sp>
      <p:sp>
        <p:nvSpPr>
          <p:cNvPr id="91" name="Google Shape;91;p19"/>
          <p:cNvSpPr txBox="1"/>
          <p:nvPr>
            <p:ph idx="4294967295" type="body"/>
          </p:nvPr>
        </p:nvSpPr>
        <p:spPr>
          <a:xfrm>
            <a:off x="235950" y="924875"/>
            <a:ext cx="8504100" cy="3564600"/>
          </a:xfrm>
          <a:prstGeom prst="rect">
            <a:avLst/>
          </a:prstGeom>
          <a:noFill/>
          <a:ln>
            <a:noFill/>
          </a:ln>
        </p:spPr>
        <p:txBody>
          <a:bodyPr anchorCtr="0" anchor="t" bIns="45700" lIns="91425" spcFirstLastPara="1" rIns="91425" wrap="square" tIns="45700">
            <a:normAutofit fontScale="77500" lnSpcReduction="20000"/>
          </a:bodyPr>
          <a:lstStyle/>
          <a:p>
            <a:pPr indent="0" lvl="0" marL="457200" rtl="0" algn="l">
              <a:spcBef>
                <a:spcPts val="0"/>
              </a:spcBef>
              <a:spcAft>
                <a:spcPts val="0"/>
              </a:spcAft>
              <a:buNone/>
            </a:pPr>
            <a:r>
              <a:rPr lang="en" sz="2500"/>
              <a:t>A hiker plans to go on a camping trip. There are five items the hiker wishes to take with her, but together they exceed the 60-lb weight limit she feels she can carry. To assist herself in the selection process she has assigned a value to each item in ascending order of importance:</a:t>
            </a:r>
            <a:endParaRPr/>
          </a:p>
          <a:p>
            <a:pPr indent="-274320" lvl="0" marL="274320" rtl="0" algn="l">
              <a:spcBef>
                <a:spcPts val="462"/>
              </a:spcBef>
              <a:spcAft>
                <a:spcPts val="0"/>
              </a:spcAft>
              <a:buSzPct val="85000"/>
              <a:buNone/>
            </a:pPr>
            <a:r>
              <a:t/>
            </a:r>
            <a:endParaRPr sz="2500"/>
          </a:p>
          <a:p>
            <a:pPr indent="-274320" lvl="0" marL="274320" rtl="0" algn="l">
              <a:spcBef>
                <a:spcPts val="462"/>
              </a:spcBef>
              <a:spcAft>
                <a:spcPts val="0"/>
              </a:spcAft>
              <a:buSzPct val="85000"/>
              <a:buNone/>
            </a:pPr>
            <a:r>
              <a:t/>
            </a:r>
            <a:endParaRPr sz="2500"/>
          </a:p>
          <a:p>
            <a:pPr indent="-274320" lvl="0" marL="274320" rtl="0" algn="l">
              <a:spcBef>
                <a:spcPts val="462"/>
              </a:spcBef>
              <a:spcAft>
                <a:spcPts val="0"/>
              </a:spcAft>
              <a:buSzPct val="85000"/>
              <a:buNone/>
            </a:pPr>
            <a:r>
              <a:t/>
            </a:r>
            <a:endParaRPr sz="2500"/>
          </a:p>
          <a:p>
            <a:pPr indent="0" lvl="0" marL="0" rtl="0" algn="l">
              <a:spcBef>
                <a:spcPts val="462"/>
              </a:spcBef>
              <a:spcAft>
                <a:spcPts val="0"/>
              </a:spcAft>
              <a:buSzPct val="85000"/>
              <a:buNone/>
            </a:pPr>
            <a:br>
              <a:rPr lang="en" sz="2500"/>
            </a:br>
            <a:endParaRPr sz="2500"/>
          </a:p>
          <a:p>
            <a:pPr indent="0" lvl="0" marL="457200" rtl="0" algn="l">
              <a:spcBef>
                <a:spcPts val="462"/>
              </a:spcBef>
              <a:spcAft>
                <a:spcPts val="0"/>
              </a:spcAft>
              <a:buNone/>
            </a:pPr>
            <a:r>
              <a:rPr lang="en" sz="2500"/>
              <a:t>Which items should she take to maximize the total value? Formulate this problem.</a:t>
            </a:r>
            <a:endParaRPr/>
          </a:p>
        </p:txBody>
      </p:sp>
      <p:graphicFrame>
        <p:nvGraphicFramePr>
          <p:cNvPr id="92" name="Google Shape;92;p19"/>
          <p:cNvGraphicFramePr/>
          <p:nvPr/>
        </p:nvGraphicFramePr>
        <p:xfrm>
          <a:off x="567216" y="2348366"/>
          <a:ext cx="3000000" cy="3000000"/>
        </p:xfrm>
        <a:graphic>
          <a:graphicData uri="http://schemas.openxmlformats.org/drawingml/2006/table">
            <a:tbl>
              <a:tblPr bandRow="1" firstRow="1">
                <a:noFill/>
                <a:tableStyleId>{B5784A75-B67B-43BF-ACA7-28887FFF2359}</a:tableStyleId>
              </a:tblPr>
              <a:tblGrid>
                <a:gridCol w="1334925"/>
                <a:gridCol w="1334925"/>
                <a:gridCol w="1334925"/>
                <a:gridCol w="1334925"/>
                <a:gridCol w="1334925"/>
                <a:gridCol w="1334925"/>
              </a:tblGrid>
              <a:tr h="377625">
                <a:tc>
                  <a:txBody>
                    <a:bodyPr/>
                    <a:lstStyle/>
                    <a:p>
                      <a:pPr indent="0" lvl="0" marL="0" marR="0" rtl="0" algn="l">
                        <a:spcBef>
                          <a:spcPts val="0"/>
                        </a:spcBef>
                        <a:spcAft>
                          <a:spcPts val="0"/>
                        </a:spcAft>
                        <a:buNone/>
                      </a:pPr>
                      <a:r>
                        <a:rPr lang="en" sz="1800" u="none" cap="none" strike="noStrike"/>
                        <a:t>Item</a:t>
                      </a:r>
                      <a:endParaRPr sz="1100"/>
                    </a:p>
                  </a:txBody>
                  <a:tcPr marT="34300" marB="34300" marR="91450" marL="91450"/>
                </a:tc>
                <a:tc>
                  <a:txBody>
                    <a:bodyPr/>
                    <a:lstStyle/>
                    <a:p>
                      <a:pPr indent="0" lvl="0" marL="0" marR="0" rtl="0" algn="l">
                        <a:spcBef>
                          <a:spcPts val="0"/>
                        </a:spcBef>
                        <a:spcAft>
                          <a:spcPts val="0"/>
                        </a:spcAft>
                        <a:buNone/>
                      </a:pPr>
                      <a:r>
                        <a:rPr lang="en" sz="1800"/>
                        <a:t>1</a:t>
                      </a:r>
                      <a:endParaRPr sz="1100"/>
                    </a:p>
                  </a:txBody>
                  <a:tcPr marT="34300" marB="34300" marR="91450" marL="91450"/>
                </a:tc>
                <a:tc>
                  <a:txBody>
                    <a:bodyPr/>
                    <a:lstStyle/>
                    <a:p>
                      <a:pPr indent="0" lvl="0" marL="0" marR="0" rtl="0" algn="l">
                        <a:spcBef>
                          <a:spcPts val="0"/>
                        </a:spcBef>
                        <a:spcAft>
                          <a:spcPts val="0"/>
                        </a:spcAft>
                        <a:buNone/>
                      </a:pPr>
                      <a:r>
                        <a:rPr lang="en" sz="1800"/>
                        <a:t>2</a:t>
                      </a:r>
                      <a:endParaRPr sz="1100"/>
                    </a:p>
                  </a:txBody>
                  <a:tcPr marT="34300" marB="34300" marR="91450" marL="91450"/>
                </a:tc>
                <a:tc>
                  <a:txBody>
                    <a:bodyPr/>
                    <a:lstStyle/>
                    <a:p>
                      <a:pPr indent="0" lvl="0" marL="0" marR="0" rtl="0" algn="l">
                        <a:spcBef>
                          <a:spcPts val="0"/>
                        </a:spcBef>
                        <a:spcAft>
                          <a:spcPts val="0"/>
                        </a:spcAft>
                        <a:buNone/>
                      </a:pPr>
                      <a:r>
                        <a:rPr lang="en" sz="1800"/>
                        <a:t>3</a:t>
                      </a:r>
                      <a:endParaRPr sz="1100"/>
                    </a:p>
                  </a:txBody>
                  <a:tcPr marT="34300" marB="34300" marR="91450" marL="91450"/>
                </a:tc>
                <a:tc>
                  <a:txBody>
                    <a:bodyPr/>
                    <a:lstStyle/>
                    <a:p>
                      <a:pPr indent="0" lvl="0" marL="0" marR="0" rtl="0" algn="l">
                        <a:spcBef>
                          <a:spcPts val="0"/>
                        </a:spcBef>
                        <a:spcAft>
                          <a:spcPts val="0"/>
                        </a:spcAft>
                        <a:buNone/>
                      </a:pPr>
                      <a:r>
                        <a:rPr lang="en" sz="1800"/>
                        <a:t>4</a:t>
                      </a:r>
                      <a:endParaRPr sz="1100"/>
                    </a:p>
                  </a:txBody>
                  <a:tcPr marT="34300" marB="34300" marR="91450" marL="91450"/>
                </a:tc>
                <a:tc>
                  <a:txBody>
                    <a:bodyPr/>
                    <a:lstStyle/>
                    <a:p>
                      <a:pPr indent="0" lvl="0" marL="0" marR="0" rtl="0" algn="l">
                        <a:spcBef>
                          <a:spcPts val="0"/>
                        </a:spcBef>
                        <a:spcAft>
                          <a:spcPts val="0"/>
                        </a:spcAft>
                        <a:buNone/>
                      </a:pPr>
                      <a:r>
                        <a:rPr lang="en" sz="1800"/>
                        <a:t>5</a:t>
                      </a:r>
                      <a:endParaRPr sz="1100"/>
                    </a:p>
                  </a:txBody>
                  <a:tcPr marT="34300" marB="34300" marR="91450" marL="91450"/>
                </a:tc>
              </a:tr>
              <a:tr h="377625">
                <a:tc>
                  <a:txBody>
                    <a:bodyPr/>
                    <a:lstStyle/>
                    <a:p>
                      <a:pPr indent="0" lvl="0" marL="0" marR="0" rtl="0" algn="l">
                        <a:spcBef>
                          <a:spcPts val="0"/>
                        </a:spcBef>
                        <a:spcAft>
                          <a:spcPts val="0"/>
                        </a:spcAft>
                        <a:buNone/>
                      </a:pPr>
                      <a:r>
                        <a:rPr lang="en" sz="1800"/>
                        <a:t>Weight</a:t>
                      </a:r>
                      <a:endParaRPr sz="1100"/>
                    </a:p>
                  </a:txBody>
                  <a:tcPr marT="34300" marB="34300" marR="91450" marL="91450"/>
                </a:tc>
                <a:tc>
                  <a:txBody>
                    <a:bodyPr/>
                    <a:lstStyle/>
                    <a:p>
                      <a:pPr indent="0" lvl="0" marL="0" marR="0" rtl="0" algn="l">
                        <a:spcBef>
                          <a:spcPts val="0"/>
                        </a:spcBef>
                        <a:spcAft>
                          <a:spcPts val="0"/>
                        </a:spcAft>
                        <a:buNone/>
                      </a:pPr>
                      <a:r>
                        <a:rPr lang="en" sz="1800"/>
                        <a:t>52</a:t>
                      </a:r>
                      <a:endParaRPr sz="1100"/>
                    </a:p>
                  </a:txBody>
                  <a:tcPr marT="34300" marB="34300" marR="91450" marL="91450"/>
                </a:tc>
                <a:tc>
                  <a:txBody>
                    <a:bodyPr/>
                    <a:lstStyle/>
                    <a:p>
                      <a:pPr indent="0" lvl="0" marL="0" marR="0" rtl="0" algn="l">
                        <a:spcBef>
                          <a:spcPts val="0"/>
                        </a:spcBef>
                        <a:spcAft>
                          <a:spcPts val="0"/>
                        </a:spcAft>
                        <a:buNone/>
                      </a:pPr>
                      <a:r>
                        <a:rPr lang="en" sz="1800"/>
                        <a:t>23</a:t>
                      </a:r>
                      <a:endParaRPr sz="1100"/>
                    </a:p>
                  </a:txBody>
                  <a:tcPr marT="34300" marB="34300" marR="91450" marL="91450"/>
                </a:tc>
                <a:tc>
                  <a:txBody>
                    <a:bodyPr/>
                    <a:lstStyle/>
                    <a:p>
                      <a:pPr indent="0" lvl="0" marL="0" marR="0" rtl="0" algn="l">
                        <a:spcBef>
                          <a:spcPts val="0"/>
                        </a:spcBef>
                        <a:spcAft>
                          <a:spcPts val="0"/>
                        </a:spcAft>
                        <a:buNone/>
                      </a:pPr>
                      <a:r>
                        <a:rPr lang="en" sz="1800"/>
                        <a:t>35</a:t>
                      </a:r>
                      <a:endParaRPr sz="1100"/>
                    </a:p>
                  </a:txBody>
                  <a:tcPr marT="34300" marB="34300" marR="91450" marL="91450"/>
                </a:tc>
                <a:tc>
                  <a:txBody>
                    <a:bodyPr/>
                    <a:lstStyle/>
                    <a:p>
                      <a:pPr indent="0" lvl="0" marL="0" marR="0" rtl="0" algn="l">
                        <a:spcBef>
                          <a:spcPts val="0"/>
                        </a:spcBef>
                        <a:spcAft>
                          <a:spcPts val="0"/>
                        </a:spcAft>
                        <a:buNone/>
                      </a:pPr>
                      <a:r>
                        <a:rPr lang="en" sz="1800"/>
                        <a:t>15</a:t>
                      </a:r>
                      <a:endParaRPr sz="1100"/>
                    </a:p>
                  </a:txBody>
                  <a:tcPr marT="34300" marB="34300" marR="91450" marL="91450"/>
                </a:tc>
                <a:tc>
                  <a:txBody>
                    <a:bodyPr/>
                    <a:lstStyle/>
                    <a:p>
                      <a:pPr indent="0" lvl="0" marL="0" marR="0" rtl="0" algn="l">
                        <a:spcBef>
                          <a:spcPts val="0"/>
                        </a:spcBef>
                        <a:spcAft>
                          <a:spcPts val="0"/>
                        </a:spcAft>
                        <a:buNone/>
                      </a:pPr>
                      <a:r>
                        <a:rPr lang="en" sz="1800"/>
                        <a:t>7</a:t>
                      </a:r>
                      <a:endParaRPr sz="1100"/>
                    </a:p>
                  </a:txBody>
                  <a:tcPr marT="34300" marB="34300" marR="91450" marL="91450"/>
                </a:tc>
              </a:tr>
              <a:tr h="377625">
                <a:tc>
                  <a:txBody>
                    <a:bodyPr/>
                    <a:lstStyle/>
                    <a:p>
                      <a:pPr indent="0" lvl="0" marL="0" marR="0" rtl="0" algn="l">
                        <a:spcBef>
                          <a:spcPts val="0"/>
                        </a:spcBef>
                        <a:spcAft>
                          <a:spcPts val="0"/>
                        </a:spcAft>
                        <a:buNone/>
                      </a:pPr>
                      <a:r>
                        <a:rPr lang="en" sz="1800"/>
                        <a:t>Value</a:t>
                      </a:r>
                      <a:endParaRPr sz="1100"/>
                    </a:p>
                  </a:txBody>
                  <a:tcPr marT="34300" marB="34300" marR="91450" marL="91450"/>
                </a:tc>
                <a:tc>
                  <a:txBody>
                    <a:bodyPr/>
                    <a:lstStyle/>
                    <a:p>
                      <a:pPr indent="0" lvl="0" marL="0" marR="0" rtl="0" algn="l">
                        <a:spcBef>
                          <a:spcPts val="0"/>
                        </a:spcBef>
                        <a:spcAft>
                          <a:spcPts val="0"/>
                        </a:spcAft>
                        <a:buNone/>
                      </a:pPr>
                      <a:r>
                        <a:rPr lang="en" sz="1800"/>
                        <a:t>100</a:t>
                      </a:r>
                      <a:endParaRPr sz="1100"/>
                    </a:p>
                  </a:txBody>
                  <a:tcPr marT="34300" marB="34300" marR="91450" marL="91450"/>
                </a:tc>
                <a:tc>
                  <a:txBody>
                    <a:bodyPr/>
                    <a:lstStyle/>
                    <a:p>
                      <a:pPr indent="0" lvl="0" marL="0" marR="0" rtl="0" algn="l">
                        <a:spcBef>
                          <a:spcPts val="0"/>
                        </a:spcBef>
                        <a:spcAft>
                          <a:spcPts val="0"/>
                        </a:spcAft>
                        <a:buNone/>
                      </a:pPr>
                      <a:r>
                        <a:rPr lang="en" sz="1800"/>
                        <a:t>60</a:t>
                      </a:r>
                      <a:endParaRPr sz="1100"/>
                    </a:p>
                  </a:txBody>
                  <a:tcPr marT="34300" marB="34300" marR="91450" marL="91450"/>
                </a:tc>
                <a:tc>
                  <a:txBody>
                    <a:bodyPr/>
                    <a:lstStyle/>
                    <a:p>
                      <a:pPr indent="0" lvl="0" marL="0" marR="0" rtl="0" algn="l">
                        <a:spcBef>
                          <a:spcPts val="0"/>
                        </a:spcBef>
                        <a:spcAft>
                          <a:spcPts val="0"/>
                        </a:spcAft>
                        <a:buNone/>
                      </a:pPr>
                      <a:r>
                        <a:rPr lang="en" sz="1800"/>
                        <a:t>70</a:t>
                      </a:r>
                      <a:endParaRPr sz="1100"/>
                    </a:p>
                  </a:txBody>
                  <a:tcPr marT="34300" marB="34300" marR="91450" marL="91450"/>
                </a:tc>
                <a:tc>
                  <a:txBody>
                    <a:bodyPr/>
                    <a:lstStyle/>
                    <a:p>
                      <a:pPr indent="0" lvl="0" marL="0" marR="0" rtl="0" algn="l">
                        <a:spcBef>
                          <a:spcPts val="0"/>
                        </a:spcBef>
                        <a:spcAft>
                          <a:spcPts val="0"/>
                        </a:spcAft>
                        <a:buNone/>
                      </a:pPr>
                      <a:r>
                        <a:rPr lang="en" sz="1800"/>
                        <a:t>15</a:t>
                      </a:r>
                      <a:endParaRPr sz="1100"/>
                    </a:p>
                  </a:txBody>
                  <a:tcPr marT="34300" marB="34300" marR="91450" marL="91450"/>
                </a:tc>
                <a:tc>
                  <a:txBody>
                    <a:bodyPr/>
                    <a:lstStyle/>
                    <a:p>
                      <a:pPr indent="0" lvl="0" marL="0" marR="0" rtl="0" algn="l">
                        <a:spcBef>
                          <a:spcPts val="0"/>
                        </a:spcBef>
                        <a:spcAft>
                          <a:spcPts val="0"/>
                        </a:spcAft>
                        <a:buNone/>
                      </a:pPr>
                      <a:r>
                        <a:rPr lang="en" sz="1800"/>
                        <a:t>15</a:t>
                      </a:r>
                      <a:endParaRPr sz="1100"/>
                    </a:p>
                  </a:txBody>
                  <a:tcPr marT="34300" marB="34300"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333769"/>
            <a:ext cx="8520600" cy="429525"/>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rgbClr val="7A9798"/>
              </a:buClr>
              <a:buSzPct val="117857"/>
              <a:buFont typeface="Georgia"/>
              <a:buNone/>
            </a:pPr>
            <a:r>
              <a:rPr lang="en"/>
              <a:t>Example (Bronson and Naadimuthu)</a:t>
            </a:r>
            <a:endParaRPr/>
          </a:p>
        </p:txBody>
      </p:sp>
      <p:sp>
        <p:nvSpPr>
          <p:cNvPr id="98" name="Google Shape;98;p20"/>
          <p:cNvSpPr txBox="1"/>
          <p:nvPr>
            <p:ph idx="4294967295" type="body"/>
          </p:nvPr>
        </p:nvSpPr>
        <p:spPr>
          <a:xfrm>
            <a:off x="319875" y="1145381"/>
            <a:ext cx="8504100" cy="34290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95"/>
              <a:buChar char="●"/>
            </a:pPr>
            <a:r>
              <a:rPr lang="en"/>
              <a:t>Maximize: z = 100v + 60w + 70x + 15y + 15z</a:t>
            </a:r>
            <a:endParaRPr/>
          </a:p>
          <a:p>
            <a:pPr indent="-274320" lvl="0" marL="274320" rtl="0" algn="l">
              <a:spcBef>
                <a:spcPts val="540"/>
              </a:spcBef>
              <a:spcAft>
                <a:spcPts val="0"/>
              </a:spcAft>
              <a:buSzPts val="2295"/>
              <a:buChar char="●"/>
            </a:pPr>
            <a:r>
              <a:rPr lang="en"/>
              <a:t>Subject To: 52v + 23w + 35x + 15y + 7z &lt;= 60</a:t>
            </a:r>
            <a:endParaRPr/>
          </a:p>
          <a:p>
            <a:pPr indent="-274320" lvl="0" marL="274320" rtl="0" algn="l">
              <a:spcBef>
                <a:spcPts val="540"/>
              </a:spcBef>
              <a:spcAft>
                <a:spcPts val="0"/>
              </a:spcAft>
              <a:buSzPts val="2295"/>
              <a:buNone/>
            </a:pPr>
            <a:r>
              <a:rPr lang="en"/>
              <a:t>			   v, w, x, y, z &lt;= 1</a:t>
            </a:r>
            <a:endParaRPr/>
          </a:p>
          <a:p>
            <a:pPr indent="-274320" lvl="0" marL="274320" rtl="0" algn="l">
              <a:spcBef>
                <a:spcPts val="540"/>
              </a:spcBef>
              <a:spcAft>
                <a:spcPts val="0"/>
              </a:spcAft>
              <a:buSzPts val="2295"/>
              <a:buNone/>
            </a:pPr>
            <a:r>
              <a:rPr lang="en"/>
              <a:t>			   all values nonnegative and integral</a:t>
            </a:r>
            <a:endParaRPr/>
          </a:p>
          <a:p>
            <a:pPr indent="-274320" lvl="0" marL="274320" rtl="0" algn="l">
              <a:spcBef>
                <a:spcPts val="540"/>
              </a:spcBef>
              <a:spcAft>
                <a:spcPts val="0"/>
              </a:spcAft>
              <a:buSzPts val="2295"/>
              <a:buNone/>
            </a:pPr>
            <a:r>
              <a:t/>
            </a:r>
            <a:endParaRPr/>
          </a:p>
          <a:p>
            <a:pPr indent="-274320" lvl="0" marL="274320" rtl="0" algn="l">
              <a:spcBef>
                <a:spcPts val="540"/>
              </a:spcBef>
              <a:spcAft>
                <a:spcPts val="1200"/>
              </a:spcAft>
              <a:buSzPts val="2295"/>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333769"/>
            <a:ext cx="8520600" cy="429525"/>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rgbClr val="7A9798"/>
              </a:buClr>
              <a:buSzPct val="117857"/>
              <a:buFont typeface="Georgia"/>
              <a:buNone/>
            </a:pPr>
            <a:r>
              <a:rPr lang="en"/>
              <a:t>Now you: Example Problem (Hiller &amp; Lieberman)	</a:t>
            </a:r>
            <a:endParaRPr/>
          </a:p>
        </p:txBody>
      </p:sp>
      <p:sp>
        <p:nvSpPr>
          <p:cNvPr id="104" name="Google Shape;104;p21"/>
          <p:cNvSpPr txBox="1"/>
          <p:nvPr/>
        </p:nvSpPr>
        <p:spPr>
          <a:xfrm>
            <a:off x="301750" y="943751"/>
            <a:ext cx="8730900" cy="401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700">
                <a:solidFill>
                  <a:schemeClr val="dk2"/>
                </a:solidFill>
              </a:rPr>
              <a:t>The WYNDOR GLASS CO. produces high-quality glass products, including windows</a:t>
            </a:r>
            <a:endParaRPr sz="1700">
              <a:solidFill>
                <a:schemeClr val="dk2"/>
              </a:solidFill>
            </a:endParaRPr>
          </a:p>
          <a:p>
            <a:pPr indent="0" lvl="0" marL="0" marR="0" rtl="0" algn="l">
              <a:spcBef>
                <a:spcPts val="0"/>
              </a:spcBef>
              <a:spcAft>
                <a:spcPts val="0"/>
              </a:spcAft>
              <a:buNone/>
            </a:pPr>
            <a:r>
              <a:rPr lang="en" sz="1700">
                <a:solidFill>
                  <a:schemeClr val="dk2"/>
                </a:solidFill>
              </a:rPr>
              <a:t>and glass doors. It has three plants. Aluminum frames and hardware are made in </a:t>
            </a:r>
            <a:endParaRPr sz="1700">
              <a:solidFill>
                <a:schemeClr val="dk2"/>
              </a:solidFill>
            </a:endParaRPr>
          </a:p>
          <a:p>
            <a:pPr indent="0" lvl="0" marL="0" marR="0" rtl="0" algn="l">
              <a:spcBef>
                <a:spcPts val="0"/>
              </a:spcBef>
              <a:spcAft>
                <a:spcPts val="0"/>
              </a:spcAft>
              <a:buNone/>
            </a:pPr>
            <a:r>
              <a:rPr lang="en" sz="1700">
                <a:solidFill>
                  <a:schemeClr val="dk2"/>
                </a:solidFill>
              </a:rPr>
              <a:t>Plant 1, wood frames are made in Plant 2, and Plant 3 produces the glass and</a:t>
            </a:r>
            <a:endParaRPr sz="1700">
              <a:solidFill>
                <a:schemeClr val="dk2"/>
              </a:solidFill>
            </a:endParaRPr>
          </a:p>
          <a:p>
            <a:pPr indent="0" lvl="0" marL="0" marR="0" rtl="0" algn="l">
              <a:spcBef>
                <a:spcPts val="0"/>
              </a:spcBef>
              <a:spcAft>
                <a:spcPts val="0"/>
              </a:spcAft>
              <a:buNone/>
            </a:pPr>
            <a:r>
              <a:rPr lang="en" sz="1700">
                <a:solidFill>
                  <a:schemeClr val="dk2"/>
                </a:solidFill>
              </a:rPr>
              <a:t>assembles the products.</a:t>
            </a:r>
            <a:endParaRPr sz="1700">
              <a:solidFill>
                <a:schemeClr val="dk2"/>
              </a:solidFill>
            </a:endParaRPr>
          </a:p>
          <a:p>
            <a:pPr indent="0" lvl="0" marL="0" marR="0" rtl="0" algn="l">
              <a:spcBef>
                <a:spcPts val="0"/>
              </a:spcBef>
              <a:spcAft>
                <a:spcPts val="0"/>
              </a:spcAft>
              <a:buNone/>
            </a:pPr>
            <a:br>
              <a:rPr lang="en" sz="1700">
                <a:solidFill>
                  <a:schemeClr val="dk2"/>
                </a:solidFill>
              </a:rPr>
            </a:br>
            <a:r>
              <a:rPr lang="en" sz="1700">
                <a:solidFill>
                  <a:schemeClr val="dk2"/>
                </a:solidFill>
              </a:rPr>
              <a:t>The company is launching two new products having large sales potential:</a:t>
            </a:r>
            <a:endParaRPr sz="1700">
              <a:solidFill>
                <a:schemeClr val="dk2"/>
              </a:solidFill>
            </a:endParaRPr>
          </a:p>
          <a:p>
            <a:pPr indent="0" lvl="0" marL="0" marR="0" rtl="0" algn="l">
              <a:spcBef>
                <a:spcPts val="0"/>
              </a:spcBef>
              <a:spcAft>
                <a:spcPts val="0"/>
              </a:spcAft>
              <a:buNone/>
            </a:pPr>
            <a:r>
              <a:rPr lang="en" sz="1700">
                <a:solidFill>
                  <a:schemeClr val="dk2"/>
                </a:solidFill>
              </a:rPr>
              <a:t>Product 1: 8’ glass door with aluminum framing ($3000 profit/batch)</a:t>
            </a:r>
            <a:endParaRPr sz="1700">
              <a:solidFill>
                <a:schemeClr val="dk2"/>
              </a:solidFill>
            </a:endParaRPr>
          </a:p>
          <a:p>
            <a:pPr indent="0" lvl="0" marL="0" marR="0" rtl="0" algn="l">
              <a:spcBef>
                <a:spcPts val="0"/>
              </a:spcBef>
              <a:spcAft>
                <a:spcPts val="0"/>
              </a:spcAft>
              <a:buNone/>
            </a:pPr>
            <a:r>
              <a:rPr lang="en" sz="1700">
                <a:solidFill>
                  <a:schemeClr val="dk2"/>
                </a:solidFill>
              </a:rPr>
              <a:t>Product 2: 4’ x 6’ double-hung wood-framed window ($5000 profit/batch)</a:t>
            </a:r>
            <a:endParaRPr sz="1700">
              <a:solidFill>
                <a:schemeClr val="dk2"/>
              </a:solidFill>
            </a:endParaRPr>
          </a:p>
          <a:p>
            <a:pPr indent="0" lvl="0" marL="0" marR="0" rtl="0" algn="l">
              <a:spcBef>
                <a:spcPts val="0"/>
              </a:spcBef>
              <a:spcAft>
                <a:spcPts val="0"/>
              </a:spcAft>
              <a:buNone/>
            </a:pPr>
            <a:r>
              <a:t/>
            </a:r>
            <a:endParaRPr sz="1700">
              <a:solidFill>
                <a:schemeClr val="dk2"/>
              </a:solidFill>
            </a:endParaRPr>
          </a:p>
          <a:p>
            <a:pPr indent="0" lvl="0" marL="0" marR="0" rtl="0" algn="l">
              <a:spcBef>
                <a:spcPts val="0"/>
              </a:spcBef>
              <a:spcAft>
                <a:spcPts val="0"/>
              </a:spcAft>
              <a:buNone/>
            </a:pPr>
            <a:r>
              <a:rPr lang="en" sz="1700">
                <a:solidFill>
                  <a:schemeClr val="dk2"/>
                </a:solidFill>
              </a:rPr>
              <a:t>Product 1 requires some of the production capacity in Plants 1 (1 hr/batch) and 3 </a:t>
            </a:r>
            <a:endParaRPr sz="1700">
              <a:solidFill>
                <a:schemeClr val="dk2"/>
              </a:solidFill>
            </a:endParaRPr>
          </a:p>
          <a:p>
            <a:pPr indent="0" lvl="0" marL="0" marR="0" rtl="0" algn="l">
              <a:spcBef>
                <a:spcPts val="0"/>
              </a:spcBef>
              <a:spcAft>
                <a:spcPts val="0"/>
              </a:spcAft>
              <a:buNone/>
            </a:pPr>
            <a:r>
              <a:rPr lang="en" sz="1700">
                <a:solidFill>
                  <a:schemeClr val="dk2"/>
                </a:solidFill>
              </a:rPr>
              <a:t>(3 hr/batch). Product 2 requires Plants 2 (2 hr/batch) and 3 (2 hr/batch). </a:t>
            </a:r>
            <a:endParaRPr sz="1700">
              <a:solidFill>
                <a:schemeClr val="dk2"/>
              </a:solidFill>
            </a:endParaRPr>
          </a:p>
          <a:p>
            <a:pPr indent="0" lvl="0" marL="0" marR="0" rtl="0" algn="l">
              <a:spcBef>
                <a:spcPts val="0"/>
              </a:spcBef>
              <a:spcAft>
                <a:spcPts val="0"/>
              </a:spcAft>
              <a:buNone/>
            </a:pPr>
            <a:r>
              <a:rPr lang="en" sz="1700">
                <a:solidFill>
                  <a:schemeClr val="dk2"/>
                </a:solidFill>
              </a:rPr>
              <a:t>Marketing has determined that the company could sell as many of either product as </a:t>
            </a:r>
            <a:endParaRPr sz="1700">
              <a:solidFill>
                <a:schemeClr val="dk2"/>
              </a:solidFill>
            </a:endParaRPr>
          </a:p>
          <a:p>
            <a:pPr indent="0" lvl="0" marL="0" marR="0" rtl="0" algn="l">
              <a:spcBef>
                <a:spcPts val="0"/>
              </a:spcBef>
              <a:spcAft>
                <a:spcPts val="0"/>
              </a:spcAft>
              <a:buNone/>
            </a:pPr>
            <a:r>
              <a:rPr lang="en" sz="1700">
                <a:solidFill>
                  <a:schemeClr val="dk2"/>
                </a:solidFill>
              </a:rPr>
              <a:t>production allows. Determine what mix of products net the largest profit </a:t>
            </a:r>
            <a:endParaRPr sz="1700">
              <a:solidFill>
                <a:schemeClr val="dk2"/>
              </a:solidFill>
            </a:endParaRPr>
          </a:p>
          <a:p>
            <a:pPr indent="0" lvl="0" marL="0" marR="0" rtl="0" algn="l">
              <a:spcBef>
                <a:spcPts val="0"/>
              </a:spcBef>
              <a:spcAft>
                <a:spcPts val="0"/>
              </a:spcAft>
              <a:buNone/>
            </a:pPr>
            <a:r>
              <a:rPr lang="en" sz="1700">
                <a:solidFill>
                  <a:schemeClr val="dk2"/>
                </a:solidFill>
              </a:rPr>
              <a:t>considering that the amount of available time for Plant 1 is 4 hours, Plant 2 is 12 </a:t>
            </a:r>
            <a:endParaRPr sz="1700">
              <a:solidFill>
                <a:schemeClr val="dk2"/>
              </a:solidFill>
            </a:endParaRPr>
          </a:p>
          <a:p>
            <a:pPr indent="0" lvl="0" marL="0" marR="0" rtl="0" algn="l">
              <a:spcBef>
                <a:spcPts val="0"/>
              </a:spcBef>
              <a:spcAft>
                <a:spcPts val="0"/>
              </a:spcAft>
              <a:buNone/>
            </a:pPr>
            <a:r>
              <a:rPr lang="en" sz="1700">
                <a:solidFill>
                  <a:schemeClr val="dk2"/>
                </a:solidFill>
              </a:rPr>
              <a:t>hours, and Plant 3 is 18 hours per week. Formulate this problem.</a:t>
            </a:r>
            <a:endParaRPr sz="17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