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7C3FE8-FA12-4282-A5BE-24A648946C6E}">
  <a:tblStyle styleId="{BC7C3FE8-FA12-4282-A5BE-24A648946C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ef3780ea24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ef3780ea24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ef3780ea2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ef3780ea2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f3780ea2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f3780ea2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f3780ea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f3780ea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ef3780ea2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ef3780ea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ef3780ea2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ef3780ea2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ef3780ea2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ef3780ea2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ef3780ea2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ef3780ea2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ef3780ea2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ef3780ea2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f3780ea2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ef3780ea2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6a579b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6a579b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f3780ea2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f3780ea2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f3780ea2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f3780ea2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f3780ea2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f3780ea2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ef3780ea2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ef3780ea2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f3780ea2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f3780ea2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f3780ea2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f3780ea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c7d6296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c7d6296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589889e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2589889e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f3780ea2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f3780ea2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56a579b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56a579b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f3780ea2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f3780ea2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f3780ea24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f3780ea24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f3780ea2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f3780ea2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f3780ea24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f3780ea24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ef3780ea2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ef3780ea2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ef3780ea2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ef3780ea2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ef3780ea2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ef3780ea2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2: Divide and Conquer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5800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Alan Jamieson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Factoring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would you approach figuring out the prime factors of a number?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Turns out - you have to brute force it.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Primality Testing</a:t>
            </a:r>
            <a:endParaRPr/>
          </a:p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How about primality? How would you go about this one?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Primality Testing</a:t>
            </a:r>
            <a:endParaRPr/>
          </a:p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about primality? How would you go about this one?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This one does have a simple approach that is (pretty) fast: just try to divide by all numbers between 2 and n/2. You can also use a variation of the Sieve of Eratosthenes to reduce those comparisons even further.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There are even faster ways, including ones that rely on randomized algorithms (we’ll get to that later).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</a:t>
            </a:r>
            <a:endParaRPr/>
          </a:p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Our first technique!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According to Dasgupta et al.: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Break the problem into subproblems that are themselves smaller instances of the same type of problem.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Recursively solve those subproblems.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Combine the answers.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</a:t>
            </a:r>
            <a:endParaRPr/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According to Goddard: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Divide the problem into pieces.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CONQUER the pieces.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Reassemble.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example we’ve already seen: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311700" y="1152475"/>
            <a:ext cx="347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MergeSort(A, left, right):</a:t>
            </a:r>
            <a:br>
              <a:rPr lang="en" sz="1600"/>
            </a:br>
            <a:r>
              <a:rPr lang="en" sz="1600"/>
              <a:t>  if (right-left) &gt; 1:</a:t>
            </a:r>
            <a:br>
              <a:rPr lang="en" sz="1600"/>
            </a:br>
            <a:r>
              <a:rPr lang="en" sz="1600"/>
              <a:t>    middle = left + (right - left)/2</a:t>
            </a:r>
            <a:br>
              <a:rPr lang="en" sz="1600"/>
            </a:br>
            <a:r>
              <a:rPr lang="en" sz="1600"/>
              <a:t>    B = mergeSort(A, left, middle)</a:t>
            </a:r>
            <a:br>
              <a:rPr lang="en" sz="1600"/>
            </a:br>
            <a:r>
              <a:rPr lang="en" sz="1600"/>
              <a:t>    C = mergeSort(A, middle+1, right)</a:t>
            </a:r>
            <a:br>
              <a:rPr lang="en" sz="1600"/>
            </a:br>
            <a:r>
              <a:rPr lang="en" sz="1600"/>
              <a:t>    merge(B,C)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4246725" y="1152475"/>
            <a:ext cx="46647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merge(A,B):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  C = []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  while(|A| &gt; 0 and |B| &gt; 0):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    if (A[0] &lt; B[0]):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      remove A[0] and add to the end of C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    else: 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      remove B[0] and add to the end of C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    if |A| &gt; 0: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      move rest of elements of A to the end of C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    else: </a:t>
            </a:r>
            <a:br>
              <a:rPr lang="en" sz="1600">
                <a:solidFill>
                  <a:schemeClr val="dk2"/>
                </a:solidFill>
              </a:rPr>
            </a:br>
            <a:r>
              <a:rPr lang="en" sz="1600">
                <a:solidFill>
                  <a:schemeClr val="dk2"/>
                </a:solidFill>
              </a:rPr>
              <a:t>      move rest of elements of B to the end of C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example, multiplication:</a:t>
            </a:r>
            <a:endParaRPr/>
          </a:p>
        </p:txBody>
      </p:sp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I asked you to do long multiplication, without a calculator, how would you do it?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574829 * 3145 = ??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example, multiplication: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If I asked you to do long multiplication, without a calculator, how would you do it?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574829 * 3145 = 18078327205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Is this approach D&amp;C?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there a better way?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From a computational complexity standpoint, yes!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Carl Gauss noticed that the product of two complex numbers: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(a + bi) * (c + di) = ac - bd + (bc + ad)i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Can be reduced to three real number multiplications via expansion of the (bc + ad) term: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a</a:t>
            </a:r>
            <a:r>
              <a:rPr lang="en" sz="2000"/>
              <a:t>c - bd + ((a+b) * (c+d) - ac - bd)i</a:t>
            </a: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that’s for complex numbers?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Yes, but it can apply to our regular, binary multiplication as well!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Assume that we have two n-bit integers, x and y. Consider that I can split those two integers into n/2 sized bit strings L and R, where L is “shifted” by n/2 bits. So: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x</a:t>
            </a:r>
            <a:r>
              <a:rPr lang="en" sz="2000"/>
              <a:t> = x</a:t>
            </a:r>
            <a:r>
              <a:rPr baseline="-25000" lang="en" sz="2000"/>
              <a:t>L</a:t>
            </a:r>
            <a:r>
              <a:rPr lang="en" sz="2000"/>
              <a:t> x</a:t>
            </a:r>
            <a:r>
              <a:rPr baseline="-25000" lang="en" sz="2000"/>
              <a:t>R</a:t>
            </a:r>
            <a:r>
              <a:rPr lang="en" sz="2000"/>
              <a:t> = 2</a:t>
            </a:r>
            <a:r>
              <a:rPr baseline="30000" lang="en" sz="2000"/>
              <a:t>n/2</a:t>
            </a:r>
            <a:r>
              <a:rPr lang="en" sz="2000"/>
              <a:t>x</a:t>
            </a:r>
            <a:r>
              <a:rPr baseline="-25000" lang="en" sz="2000"/>
              <a:t>L</a:t>
            </a:r>
            <a:r>
              <a:rPr lang="en" sz="2000"/>
              <a:t> + x</a:t>
            </a:r>
            <a:r>
              <a:rPr baseline="-25000" lang="en" sz="2000"/>
              <a:t>R</a:t>
            </a:r>
            <a:br>
              <a:rPr lang="en" sz="2000"/>
            </a:br>
            <a:r>
              <a:rPr lang="en" sz="2000"/>
              <a:t>y</a:t>
            </a:r>
            <a:r>
              <a:rPr lang="en" sz="2000"/>
              <a:t> = y</a:t>
            </a:r>
            <a:r>
              <a:rPr baseline="-25000" lang="en" sz="2000"/>
              <a:t>L</a:t>
            </a:r>
            <a:r>
              <a:rPr lang="en" sz="2000"/>
              <a:t> y</a:t>
            </a:r>
            <a:r>
              <a:rPr baseline="-25000" lang="en" sz="2000"/>
              <a:t>R</a:t>
            </a:r>
            <a:r>
              <a:rPr lang="en" sz="2000"/>
              <a:t> = 2</a:t>
            </a:r>
            <a:r>
              <a:rPr baseline="30000" lang="en" sz="2000"/>
              <a:t>n/2</a:t>
            </a:r>
            <a:r>
              <a:rPr lang="en" sz="2000"/>
              <a:t>y</a:t>
            </a:r>
            <a:r>
              <a:rPr baseline="-25000" lang="en" sz="2000"/>
              <a:t>L </a:t>
            </a:r>
            <a:r>
              <a:rPr lang="en" sz="2000"/>
              <a:t>+ y</a:t>
            </a:r>
            <a:r>
              <a:rPr baseline="-25000" lang="en" sz="2000"/>
              <a:t>R</a:t>
            </a:r>
            <a:endParaRPr baseline="-25000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What’re we talking about today, Alan?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do we approach a problem?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“Basic” operations and their algorithms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Factorization &amp; Primality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Intro to divide and conquer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Multiplication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And?</a:t>
            </a:r>
            <a:endParaRPr/>
          </a:p>
        </p:txBody>
      </p:sp>
      <p:sp>
        <p:nvSpPr>
          <p:cNvPr id="170" name="Google Shape;17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we can rewrite x * y to be: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x</a:t>
            </a:r>
            <a:r>
              <a:rPr lang="en"/>
              <a:t>y 	= (2</a:t>
            </a:r>
            <a:r>
              <a:rPr baseline="30000" lang="en"/>
              <a:t>n/2</a:t>
            </a:r>
            <a:r>
              <a:rPr lang="en"/>
              <a:t> xL + xR)(2</a:t>
            </a:r>
            <a:r>
              <a:rPr baseline="30000" lang="en"/>
              <a:t>n/2</a:t>
            </a:r>
            <a:r>
              <a:rPr lang="en"/>
              <a:t> yL + yR)</a:t>
            </a:r>
            <a:br>
              <a:rPr lang="en"/>
            </a:br>
            <a:r>
              <a:rPr lang="en"/>
              <a:t>	= 2</a:t>
            </a:r>
            <a:r>
              <a:rPr baseline="30000" lang="en"/>
              <a:t>n</a:t>
            </a:r>
            <a:r>
              <a:rPr lang="en"/>
              <a:t>x</a:t>
            </a:r>
            <a:r>
              <a:rPr baseline="-25000" lang="en"/>
              <a:t>L</a:t>
            </a:r>
            <a:r>
              <a:rPr lang="en"/>
              <a:t>y</a:t>
            </a:r>
            <a:r>
              <a:rPr baseline="-25000" lang="en"/>
              <a:t>L</a:t>
            </a:r>
            <a:r>
              <a:rPr lang="en"/>
              <a:t> + 2</a:t>
            </a:r>
            <a:r>
              <a:rPr baseline="30000" lang="en"/>
              <a:t>n/2</a:t>
            </a:r>
            <a:r>
              <a:rPr lang="en"/>
              <a:t>(x</a:t>
            </a:r>
            <a:r>
              <a:rPr baseline="-25000" lang="en"/>
              <a:t>L</a:t>
            </a:r>
            <a:r>
              <a:rPr lang="en"/>
              <a:t>y</a:t>
            </a:r>
            <a:r>
              <a:rPr baseline="-25000" lang="en"/>
              <a:t>R</a:t>
            </a:r>
            <a:r>
              <a:rPr lang="en"/>
              <a:t> + x</a:t>
            </a:r>
            <a:r>
              <a:rPr baseline="-25000" lang="en"/>
              <a:t>R</a:t>
            </a:r>
            <a:r>
              <a:rPr lang="en"/>
              <a:t>y</a:t>
            </a:r>
            <a:r>
              <a:rPr baseline="-25000" lang="en"/>
              <a:t>L</a:t>
            </a:r>
            <a:r>
              <a:rPr lang="en"/>
              <a:t>) + x</a:t>
            </a:r>
            <a:r>
              <a:rPr baseline="-25000" lang="en"/>
              <a:t>R</a:t>
            </a:r>
            <a:r>
              <a:rPr lang="en"/>
              <a:t>y</a:t>
            </a:r>
            <a:r>
              <a:rPr baseline="-25000" lang="en"/>
              <a:t>R</a:t>
            </a:r>
            <a:br>
              <a:rPr baseline="-25000" lang="en"/>
            </a:br>
            <a:br>
              <a:rPr lang="en"/>
            </a:br>
            <a:r>
              <a:rPr lang="en"/>
              <a:t>If we take this expansion as is,</a:t>
            </a:r>
            <a:r>
              <a:rPr lang="en"/>
              <a:t> then we get a time function:</a:t>
            </a:r>
            <a:br>
              <a:rPr lang="en"/>
            </a:br>
            <a:br>
              <a:rPr lang="en"/>
            </a:br>
            <a:r>
              <a:rPr lang="en"/>
              <a:t>	T(n) = 4T(n/2) +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Wait - 4T(n/2)?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Recursion!</a:t>
            </a:r>
            <a:endParaRPr/>
          </a:p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That 4T(n/2) indicates that in our equation we have 4 multiplications that are on numbers that are roughly half the size!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lang="en" sz="2000"/>
              <a:t>y = </a:t>
            </a:r>
            <a:r>
              <a:rPr lang="en" sz="2000"/>
              <a:t>2</a:t>
            </a:r>
            <a:r>
              <a:rPr baseline="30000" lang="en" sz="2000"/>
              <a:t>n</a:t>
            </a:r>
            <a:r>
              <a:rPr lang="en" sz="2000"/>
              <a:t>x</a:t>
            </a:r>
            <a:r>
              <a:rPr baseline="-25000" lang="en" sz="2000"/>
              <a:t>L</a:t>
            </a:r>
            <a:r>
              <a:rPr lang="en" sz="2000"/>
              <a:t>y</a:t>
            </a:r>
            <a:r>
              <a:rPr baseline="-25000" lang="en" sz="2000"/>
              <a:t>L</a:t>
            </a:r>
            <a:r>
              <a:rPr lang="en" sz="2000"/>
              <a:t> + 2</a:t>
            </a:r>
            <a:r>
              <a:rPr baseline="30000" lang="en" sz="2000"/>
              <a:t>n/2</a:t>
            </a:r>
            <a:r>
              <a:rPr lang="en" sz="2000"/>
              <a:t>(x</a:t>
            </a:r>
            <a:r>
              <a:rPr baseline="-25000" lang="en" sz="2000"/>
              <a:t>L</a:t>
            </a:r>
            <a:r>
              <a:rPr lang="en" sz="2000"/>
              <a:t>y</a:t>
            </a:r>
            <a:r>
              <a:rPr baseline="-25000" lang="en" sz="2000"/>
              <a:t>R</a:t>
            </a:r>
            <a:r>
              <a:rPr lang="en" sz="2000"/>
              <a:t> + x</a:t>
            </a:r>
            <a:r>
              <a:rPr baseline="-25000" lang="en" sz="2000"/>
              <a:t>R</a:t>
            </a:r>
            <a:r>
              <a:rPr lang="en" sz="2000"/>
              <a:t>y</a:t>
            </a:r>
            <a:r>
              <a:rPr baseline="-25000" lang="en" sz="2000"/>
              <a:t>L</a:t>
            </a:r>
            <a:r>
              <a:rPr lang="en" sz="2000"/>
              <a:t>) + x</a:t>
            </a:r>
            <a:r>
              <a:rPr baseline="-25000" lang="en" sz="2000"/>
              <a:t>R</a:t>
            </a:r>
            <a:r>
              <a:rPr lang="en" sz="2000"/>
              <a:t>y</a:t>
            </a:r>
            <a:r>
              <a:rPr baseline="-25000" lang="en" sz="2000"/>
              <a:t>R</a:t>
            </a:r>
            <a:endParaRPr baseline="-25000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We also have three linear time additions and bit shifts.</a:t>
            </a:r>
            <a:endParaRPr sz="2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we do better? </a:t>
            </a:r>
            <a:endParaRPr/>
          </a:p>
        </p:txBody>
      </p:sp>
      <p:sp>
        <p:nvSpPr>
          <p:cNvPr id="182" name="Google Shape;18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Going back to Gauss, we can do a similar expansion to reduce the number of multiplications: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x</a:t>
            </a:r>
            <a:r>
              <a:rPr lang="en" sz="2000"/>
              <a:t>y	=</a:t>
            </a:r>
            <a:r>
              <a:rPr lang="en" sz="2000"/>
              <a:t> 2</a:t>
            </a:r>
            <a:r>
              <a:rPr baseline="30000" lang="en" sz="2000"/>
              <a:t>n</a:t>
            </a:r>
            <a:r>
              <a:rPr lang="en" sz="2000"/>
              <a:t>x</a:t>
            </a:r>
            <a:r>
              <a:rPr baseline="-25000" lang="en" sz="2000"/>
              <a:t>L</a:t>
            </a:r>
            <a:r>
              <a:rPr lang="en" sz="2000"/>
              <a:t>y</a:t>
            </a:r>
            <a:r>
              <a:rPr baseline="-25000" lang="en" sz="2000"/>
              <a:t>L</a:t>
            </a:r>
            <a:r>
              <a:rPr lang="en" sz="2000"/>
              <a:t> + 2</a:t>
            </a:r>
            <a:r>
              <a:rPr baseline="30000" lang="en" sz="2000"/>
              <a:t>n/2</a:t>
            </a:r>
            <a:r>
              <a:rPr lang="en" sz="2000"/>
              <a:t>(x</a:t>
            </a:r>
            <a:r>
              <a:rPr baseline="-25000" lang="en" sz="2000"/>
              <a:t>L</a:t>
            </a:r>
            <a:r>
              <a:rPr lang="en" sz="2000"/>
              <a:t>y</a:t>
            </a:r>
            <a:r>
              <a:rPr baseline="-25000" lang="en" sz="2000"/>
              <a:t>R</a:t>
            </a:r>
            <a:r>
              <a:rPr lang="en" sz="2000"/>
              <a:t> + x</a:t>
            </a:r>
            <a:r>
              <a:rPr baseline="-25000" lang="en" sz="2000"/>
              <a:t>R</a:t>
            </a:r>
            <a:r>
              <a:rPr lang="en" sz="2000"/>
              <a:t>y</a:t>
            </a:r>
            <a:r>
              <a:rPr baseline="-25000" lang="en" sz="2000"/>
              <a:t>L</a:t>
            </a:r>
            <a:r>
              <a:rPr lang="en" sz="2000"/>
              <a:t>) + x</a:t>
            </a:r>
            <a:r>
              <a:rPr baseline="-25000" lang="en" sz="2000"/>
              <a:t>R</a:t>
            </a:r>
            <a:r>
              <a:rPr lang="en" sz="2000"/>
              <a:t>y</a:t>
            </a:r>
            <a:r>
              <a:rPr baseline="-25000" lang="en" sz="2000"/>
              <a:t>R</a:t>
            </a:r>
            <a:endParaRPr baseline="-25000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aseline="-25000" lang="en" sz="2000"/>
              <a:t>	</a:t>
            </a:r>
            <a:r>
              <a:rPr lang="en" sz="2000"/>
              <a:t>= 2</a:t>
            </a:r>
            <a:r>
              <a:rPr baseline="30000" lang="en" sz="2000"/>
              <a:t>n</a:t>
            </a:r>
            <a:r>
              <a:rPr lang="en" sz="2000"/>
              <a:t>x</a:t>
            </a:r>
            <a:r>
              <a:rPr baseline="-25000" lang="en" sz="2000"/>
              <a:t>L</a:t>
            </a:r>
            <a:r>
              <a:rPr lang="en" sz="2000"/>
              <a:t>y</a:t>
            </a:r>
            <a:r>
              <a:rPr baseline="-25000" lang="en" sz="2000"/>
              <a:t>L</a:t>
            </a:r>
            <a:r>
              <a:rPr lang="en" sz="2000"/>
              <a:t> + 2</a:t>
            </a:r>
            <a:r>
              <a:rPr baseline="30000" lang="en" sz="2000"/>
              <a:t>n/2</a:t>
            </a:r>
            <a:r>
              <a:rPr lang="en" sz="2000"/>
              <a:t>((x</a:t>
            </a:r>
            <a:r>
              <a:rPr baseline="-25000" lang="en" sz="2000"/>
              <a:t>L</a:t>
            </a:r>
            <a:r>
              <a:rPr lang="en" sz="2000"/>
              <a:t> + x</a:t>
            </a:r>
            <a:r>
              <a:rPr baseline="-25000" lang="en" sz="2000"/>
              <a:t>R</a:t>
            </a:r>
            <a:r>
              <a:rPr lang="en" sz="2000"/>
              <a:t>)(y</a:t>
            </a:r>
            <a:r>
              <a:rPr baseline="-25000" lang="en" sz="2000"/>
              <a:t>L</a:t>
            </a:r>
            <a:r>
              <a:rPr lang="en" sz="2000"/>
              <a:t> + y</a:t>
            </a:r>
            <a:r>
              <a:rPr baseline="-25000" lang="en" sz="2000"/>
              <a:t>R</a:t>
            </a:r>
            <a:r>
              <a:rPr lang="en" sz="2000"/>
              <a:t>) - x</a:t>
            </a:r>
            <a:r>
              <a:rPr baseline="-25000" lang="en" sz="2000"/>
              <a:t>L</a:t>
            </a:r>
            <a:r>
              <a:rPr lang="en" sz="2000"/>
              <a:t>y</a:t>
            </a:r>
            <a:r>
              <a:rPr baseline="-25000" lang="en" sz="2000"/>
              <a:t>L</a:t>
            </a:r>
            <a:r>
              <a:rPr lang="en" sz="2000"/>
              <a:t> - x</a:t>
            </a:r>
            <a:r>
              <a:rPr baseline="-25000" lang="en" sz="2000"/>
              <a:t>R</a:t>
            </a:r>
            <a:r>
              <a:rPr lang="en" sz="2000"/>
              <a:t>y</a:t>
            </a:r>
            <a:r>
              <a:rPr baseline="-25000" lang="en" sz="2000"/>
              <a:t>R</a:t>
            </a:r>
            <a:r>
              <a:rPr lang="en" sz="2000"/>
              <a:t>) + x</a:t>
            </a:r>
            <a:r>
              <a:rPr baseline="-25000" lang="en" sz="2000"/>
              <a:t>R</a:t>
            </a:r>
            <a:r>
              <a:rPr lang="en" sz="2000"/>
              <a:t>y</a:t>
            </a:r>
            <a:r>
              <a:rPr baseline="-25000" lang="en" sz="2000"/>
              <a:t>R</a:t>
            </a:r>
            <a:endParaRPr sz="2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(Karatsuba’s Algorithm):</a:t>
            </a:r>
            <a:endParaRPr/>
          </a:p>
        </p:txBody>
      </p:sp>
      <p:sp>
        <p:nvSpPr>
          <p:cNvPr id="188" name="Google Shape;18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multiply(x,y)</a:t>
            </a:r>
            <a:br>
              <a:rPr lang="en"/>
            </a:br>
            <a:r>
              <a:rPr lang="en"/>
              <a:t>Input: n-bit positive integers x and y</a:t>
            </a:r>
            <a:br>
              <a:rPr lang="en"/>
            </a:br>
            <a:r>
              <a:rPr lang="en"/>
              <a:t>Output: Their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n = 1: return x*y</a:t>
            </a:r>
            <a:br>
              <a:rPr lang="en"/>
            </a:br>
            <a:r>
              <a:rPr lang="en"/>
              <a:t>XL, XR = leftmost ceiling(n/2), rightmost floor(n/2) bits of x</a:t>
            </a:r>
            <a:br>
              <a:rPr lang="en"/>
            </a:br>
            <a:r>
              <a:rPr lang="en"/>
              <a:t>YL, YR = leftmost ceiling(n/2), rightmost floor(n/2) bits of 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P1 = multiply(XL, YL)</a:t>
            </a:r>
            <a:br>
              <a:rPr lang="en"/>
            </a:br>
            <a:r>
              <a:rPr lang="en"/>
              <a:t>P2 = multiply(XR, YR)</a:t>
            </a:r>
            <a:br>
              <a:rPr lang="en"/>
            </a:br>
            <a:r>
              <a:rPr lang="en"/>
              <a:t>P3 = multiply(XL + XR, YL + YR)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return P1 * 2^n + (P3 - P1 - P2) * 2^floor(n/2) + P2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quick:</a:t>
            </a:r>
            <a:endParaRPr/>
          </a:p>
        </p:txBody>
      </p:sp>
      <p:sp>
        <p:nvSpPr>
          <p:cNvPr id="194" name="Google Shape;194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the algorithm we just described to multiply: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10011011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And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10111010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2000"/>
            </a:br>
            <a:r>
              <a:rPr lang="en" sz="2000"/>
              <a:t>If you need help, use the “Ask for Help” functionality. If you are in a breakout room and finish the exercise, just jump back into the main room.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you:</a:t>
            </a:r>
            <a:endParaRPr/>
          </a:p>
        </p:txBody>
      </p:sp>
      <p:sp>
        <p:nvSpPr>
          <p:cNvPr id="200" name="Google Shape;2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Use D&amp;C to design an algorithm to calculate a power function.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//precondition: p &gt;= 0</a:t>
            </a:r>
            <a:br>
              <a:rPr lang="en" sz="2000"/>
            </a:br>
            <a:r>
              <a:rPr lang="en" sz="2000"/>
              <a:t>//postcondition: calculates and returns n raised to the p power.</a:t>
            </a:r>
            <a:br>
              <a:rPr lang="en" sz="2000"/>
            </a:br>
            <a:r>
              <a:rPr lang="en" sz="2000"/>
              <a:t>i</a:t>
            </a:r>
            <a:r>
              <a:rPr lang="en" sz="2000"/>
              <a:t>nt pow(int n, int p):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	//???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If you need help, use the “Ask for Help” functionality. If you are in a breakout room and finish the exercise, just jump back into the main room.</a:t>
            </a:r>
            <a:endParaRPr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Solution??</a:t>
            </a:r>
            <a:endParaRPr/>
          </a:p>
        </p:txBody>
      </p:sp>
      <p:sp>
        <p:nvSpPr>
          <p:cNvPr id="206" name="Google Shape;206;p38"/>
          <p:cNvSpPr txBox="1"/>
          <p:nvPr>
            <p:ph idx="1" type="body"/>
          </p:nvPr>
        </p:nvSpPr>
        <p:spPr>
          <a:xfrm>
            <a:off x="26915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858"/>
              <a:buFont typeface="Arial"/>
              <a:buNone/>
            </a:pPr>
            <a:r>
              <a:rPr lang="en" sz="2081"/>
              <a:t>int pow (int n, int p)</a:t>
            </a:r>
            <a:br>
              <a:rPr lang="en" sz="2081"/>
            </a:br>
            <a:r>
              <a:rPr lang="en" sz="2081"/>
              <a:t>   //base cases</a:t>
            </a:r>
            <a:br>
              <a:rPr lang="en" sz="2081"/>
            </a:br>
            <a:r>
              <a:rPr lang="en" sz="2081"/>
              <a:t>    if p = 0:</a:t>
            </a:r>
            <a:br>
              <a:rPr lang="en" sz="2081"/>
            </a:br>
            <a:r>
              <a:rPr lang="en" sz="2081"/>
              <a:t>     return 1</a:t>
            </a:r>
            <a:br>
              <a:rPr lang="en" sz="2081"/>
            </a:br>
            <a:r>
              <a:rPr lang="en" sz="2081"/>
              <a:t>    elif p = 1:</a:t>
            </a:r>
            <a:br>
              <a:rPr lang="en" sz="2081"/>
            </a:br>
            <a:r>
              <a:rPr lang="en" sz="2081"/>
              <a:t>        return n</a:t>
            </a:r>
            <a:br>
              <a:rPr lang="en" sz="2081"/>
            </a:br>
            <a:br>
              <a:rPr lang="en" sz="2081"/>
            </a:br>
            <a:r>
              <a:rPr lang="en" sz="2081"/>
              <a:t>    //even case</a:t>
            </a:r>
            <a:br>
              <a:rPr lang="en" sz="2081"/>
            </a:br>
            <a:r>
              <a:rPr lang="en" sz="2081"/>
              <a:t>    Elif:</a:t>
            </a:r>
            <a:br>
              <a:rPr lang="en" sz="2081"/>
            </a:br>
            <a:r>
              <a:rPr lang="en" sz="2081"/>
              <a:t>        half_pow = pow(n, p/2)</a:t>
            </a:r>
            <a:br>
              <a:rPr lang="en" sz="2081"/>
            </a:br>
            <a:r>
              <a:rPr lang="en" sz="2081"/>
              <a:t>        return half_pow*half_pow</a:t>
            </a:r>
            <a:br>
              <a:rPr lang="en" sz="2081"/>
            </a:br>
            <a:br>
              <a:rPr lang="en" sz="2081"/>
            </a:br>
            <a:r>
              <a:rPr lang="en" sz="2081"/>
              <a:t>    //odd case</a:t>
            </a:r>
            <a:br>
              <a:rPr lang="en" sz="2081"/>
            </a:br>
            <a:r>
              <a:rPr lang="en" sz="2081"/>
              <a:t>    elif p odd:</a:t>
            </a:r>
            <a:br>
              <a:rPr lang="en" sz="2081"/>
            </a:br>
            <a:r>
              <a:rPr lang="en" sz="2081"/>
              <a:t>        half_pow = pow(n, (p-1)/2)</a:t>
            </a:r>
            <a:br>
              <a:rPr lang="en" sz="2081"/>
            </a:br>
            <a:r>
              <a:rPr lang="en" sz="2081"/>
              <a:t>        return half_pow*half_pow*n</a:t>
            </a:r>
            <a:endParaRPr sz="208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more:</a:t>
            </a:r>
            <a:endParaRPr/>
          </a:p>
        </p:txBody>
      </p:sp>
      <p:sp>
        <p:nvSpPr>
          <p:cNvPr id="212" name="Google Shape;21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(Dasgupta 2.17) Given a sorted array of distinct integers A[1,...,n], you want to find out whether there is an index </a:t>
            </a:r>
            <a:r>
              <a:rPr i="1" lang="en" sz="2000"/>
              <a:t>i</a:t>
            </a:r>
            <a:r>
              <a:rPr lang="en" sz="2000"/>
              <a:t> for which </a:t>
            </a:r>
            <a:r>
              <a:rPr i="1" lang="en" sz="2000"/>
              <a:t>A[i] = i</a:t>
            </a:r>
            <a:r>
              <a:rPr lang="en" sz="2000"/>
              <a:t>. Give a “good” divide-and-conquer algorithm for this problem.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challenge from 5002: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 grid, shaped 2</a:t>
            </a:r>
            <a:r>
              <a:rPr baseline="30000" lang="en"/>
              <a:t>n</a:t>
            </a:r>
            <a:r>
              <a:rPr lang="en"/>
              <a:t> x 2</a:t>
            </a:r>
            <a:r>
              <a:rPr baseline="30000" lang="en"/>
              <a:t>n </a:t>
            </a:r>
            <a:r>
              <a:rPr lang="en"/>
              <a:t>and an L shaped piece that takes up three squares: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I black out one square, I can tile the remaining spaces with those L shaped pieces. The L shape can be rotated and reflected as needed. What’s the algorithm to tile that grid?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9" name="Google Shape;219;p40"/>
          <p:cNvGraphicFramePr/>
          <p:nvPr/>
        </p:nvGraphicFramePr>
        <p:xfrm>
          <a:off x="2112950" y="29743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{BC7C3FE8-FA12-4282-A5BE-24A648946C6E}</a:tableStyleId>
              </a:tblPr>
              <a:tblGrid>
                <a:gridCol w="486550"/>
                <a:gridCol w="486550"/>
                <a:gridCol w="486550"/>
                <a:gridCol w="486550"/>
              </a:tblGrid>
              <a:tr h="3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9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20" name="Google Shape;220;p40"/>
          <p:cNvGraphicFramePr/>
          <p:nvPr/>
        </p:nvGraphicFramePr>
        <p:xfrm>
          <a:off x="5256250" y="3272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{BC7C3FE8-FA12-4282-A5BE-24A648946C6E}</a:tableStyleId>
              </a:tblPr>
              <a:tblGrid>
                <a:gridCol w="399375"/>
                <a:gridCol w="399375"/>
              </a:tblGrid>
              <a:tr h="34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0000FF"/>
                    </a:solidFill>
                  </a:tcPr>
                </a:tc>
              </a:tr>
              <a:tr h="343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solidFill>
                      <a:srgbClr val="0000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your radar:</a:t>
            </a:r>
            <a:endParaRPr/>
          </a:p>
        </p:txBody>
      </p:sp>
      <p:sp>
        <p:nvSpPr>
          <p:cNvPr id="226" name="Google Shape;22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 Set #1: due tonight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Problem Set #2: available now, due September 23rd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Reading: Chapter 2 (Dasgupta)</a:t>
            </a:r>
            <a:br>
              <a:rPr lang="en" sz="2000"/>
            </a:br>
            <a:r>
              <a:rPr lang="en" sz="2000"/>
              <a:t>		  Section 5.4 (Skiena)</a:t>
            </a:r>
            <a:br>
              <a:rPr lang="en" sz="2000"/>
            </a:b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First, a discussion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How do you get ready to code?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Alternatively:</a:t>
            </a:r>
            <a:endParaRPr sz="24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How do you figure out </a:t>
            </a:r>
            <a:r>
              <a:rPr i="1" lang="en" sz="2400"/>
              <a:t>what</a:t>
            </a:r>
            <a:r>
              <a:rPr lang="en" sz="2400"/>
              <a:t> to code?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“Basic” operations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We use the idea that a basic operation is one step as a useful abstraction, but reality is more complicated.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binary addition: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binary multiplication?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General approach, long multiplication, then binary addition.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How long?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quick: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Multiply the following pairs, first converting to binary.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12 * 8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3750 * 120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If you need help, use the “Ask for Help” functionality. If you are in a breakout room and finish the exercise just jump back into the main room.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about a couple of problems?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Factoring: Given a number </a:t>
            </a:r>
            <a:r>
              <a:rPr i="1" lang="en" sz="2000"/>
              <a:t>N</a:t>
            </a:r>
            <a:r>
              <a:rPr lang="en" sz="2000"/>
              <a:t>, express it as a product of its prime factors.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Primality: Given a number </a:t>
            </a:r>
            <a:r>
              <a:rPr i="1" lang="en" sz="2000"/>
              <a:t>N</a:t>
            </a:r>
            <a:r>
              <a:rPr lang="en" sz="2000"/>
              <a:t>, determine whether it is a prime.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Which is harder to solve? Why?</a:t>
            </a:r>
            <a:br>
              <a:rPr lang="en" sz="2000"/>
            </a:br>
            <a:r>
              <a:rPr lang="en" sz="2000"/>
              <a:t>How do we solve each of them?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Factoring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would you approach figuring out the prime factors of a number?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