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f7fd5ee68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f7fd5ee68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f7fd5ee68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f7fd5ee68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f7fd5ee6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f7fd5ee6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f7fd5ee681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f7fd5ee68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f7fd5ee681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f7fd5ee681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f7fd5ee68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f7fd5ee68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13067c98e4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13067c98e4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13067c98e43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13067c98e43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13067c98e43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13067c98e43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3067c98e43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3067c98e43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 is obvious. But log V is due to the find() operation. Could be as bad as E*V depending on data structure, but a linked list with a balanced update keeps this to log.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f238eccef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f238eccef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3067c98e4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13067c98e4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13067c98e43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13067c98e43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3067c98e43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3067c98e43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3067c98e43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3067c98e43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3067c98e43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3067c98e43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3067c98e43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3067c98e43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3067c98e43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3067c98e43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3067c98e43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3067c98e43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3067c98e43_1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13067c98e43_1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3067c98e43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3067c98e43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mb not MB</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7fd5ee6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f7fd5ee6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13067c98e43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13067c98e43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13067c98e43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13067c98e43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067c98e4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067c98e4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3067c98e43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13067c98e43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3067c98e43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3067c98e43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13067c98e43_1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3067c98e43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3067c98e43_1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3067c98e43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3067c98e43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3067c98e43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f25e278a9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f25e278a9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2961c530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2961c530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f25e278a9b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f25e278a9b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f25e278a9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f25e278a9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f7fd5ee68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f7fd5ee68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f7fd5ee68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f7fd5ee68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Week 6ish: Greedy Algorithms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CS 5800</a:t>
            </a:r>
            <a:endParaRPr/>
          </a:p>
          <a:p>
            <a:pPr indent="0" lvl="0" marL="0" rtl="0" algn="ctr">
              <a:spcBef>
                <a:spcPts val="0"/>
              </a:spcBef>
              <a:spcAft>
                <a:spcPts val="0"/>
              </a:spcAft>
              <a:buNone/>
            </a:pPr>
            <a:r>
              <a:rPr lang="en"/>
              <a:t>Dr. Alan Jamieson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09" name="Google Shape;109;p22"/>
          <p:cNvSpPr txBox="1"/>
          <p:nvPr>
            <p:ph idx="1" type="body"/>
          </p:nvPr>
        </p:nvSpPr>
        <p:spPr>
          <a:xfrm>
            <a:off x="311700" y="1152475"/>
            <a:ext cx="85206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61913" y="923925"/>
            <a:ext cx="9020175" cy="3295650"/>
          </a:xfrm>
          <a:prstGeom prst="rect">
            <a:avLst/>
          </a:prstGeom>
          <a:noFill/>
          <a:ln>
            <a:noFill/>
          </a:ln>
        </p:spPr>
      </p:pic>
      <p:sp>
        <p:nvSpPr>
          <p:cNvPr id="111" name="Google Shape;111;p22"/>
          <p:cNvSpPr txBox="1"/>
          <p:nvPr/>
        </p:nvSpPr>
        <p:spPr>
          <a:xfrm>
            <a:off x="311700" y="4496000"/>
            <a:ext cx="7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Dasgupta, problem 4.18</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Specification:</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000"/>
              <a:t>Candidates - edges</a:t>
            </a:r>
            <a:br>
              <a:rPr lang="en" sz="2000"/>
            </a:br>
            <a:r>
              <a:rPr lang="en" sz="2000"/>
              <a:t>Selection - a subset S⊆ E of the candidate edges</a:t>
            </a:r>
            <a:br>
              <a:rPr lang="en" sz="2000"/>
            </a:br>
            <a:r>
              <a:rPr lang="en" sz="2000"/>
              <a:t>Solution check - does S touch every vertex, is it connected?</a:t>
            </a:r>
            <a:br>
              <a:rPr lang="en" sz="2000"/>
            </a:br>
            <a:r>
              <a:rPr lang="en" sz="2000"/>
              <a:t>Feasibility check - does adding e </a:t>
            </a:r>
            <a:r>
              <a:rPr lang="en" sz="2000"/>
              <a:t>∈ E create a cycle?</a:t>
            </a:r>
            <a:br>
              <a:rPr lang="en" sz="2000"/>
            </a:br>
            <a:r>
              <a:rPr lang="en" sz="2000"/>
              <a:t>Select function - edge weight</a:t>
            </a:r>
            <a:br>
              <a:rPr lang="en" sz="2000"/>
            </a:br>
            <a:r>
              <a:rPr lang="en" sz="2000"/>
              <a:t>Objective function - sum of weights</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simple greedy approach:</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Assume the graph is “correct” meaning weighted, undirected, and connected.</a:t>
            </a:r>
            <a:endParaRPr/>
          </a:p>
          <a:p>
            <a:pPr indent="0" lvl="0" marL="0" rtl="0" algn="l">
              <a:spcBef>
                <a:spcPts val="1200"/>
              </a:spcBef>
              <a:spcAft>
                <a:spcPts val="1200"/>
              </a:spcAft>
              <a:buNone/>
            </a:pPr>
            <a:r>
              <a:rPr lang="en"/>
              <a:t>Just choose the edges with the smallest weight that do not create a cycle!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29" name="Google Shape;129;p25"/>
          <p:cNvSpPr txBox="1"/>
          <p:nvPr>
            <p:ph idx="1" type="body"/>
          </p:nvPr>
        </p:nvSpPr>
        <p:spPr>
          <a:xfrm>
            <a:off x="311700" y="1152475"/>
            <a:ext cx="8520600" cy="509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0" name="Google Shape;130;p25"/>
          <p:cNvPicPr preferRelativeResize="0"/>
          <p:nvPr/>
        </p:nvPicPr>
        <p:blipFill>
          <a:blip r:embed="rId3">
            <a:alphaModFix/>
          </a:blip>
          <a:stretch>
            <a:fillRect/>
          </a:stretch>
        </p:blipFill>
        <p:spPr>
          <a:xfrm>
            <a:off x="61913" y="923925"/>
            <a:ext cx="9020175" cy="3295650"/>
          </a:xfrm>
          <a:prstGeom prst="rect">
            <a:avLst/>
          </a:prstGeom>
          <a:noFill/>
          <a:ln>
            <a:noFill/>
          </a:ln>
        </p:spPr>
      </p:pic>
      <p:sp>
        <p:nvSpPr>
          <p:cNvPr id="131" name="Google Shape;131;p25"/>
          <p:cNvSpPr txBox="1"/>
          <p:nvPr/>
        </p:nvSpPr>
        <p:spPr>
          <a:xfrm>
            <a:off x="311700" y="4496000"/>
            <a:ext cx="703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Credit: Dasgupta, problem 4.18</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simple greedy approach:</a:t>
            </a:r>
            <a:endParaRPr/>
          </a:p>
        </p:txBody>
      </p:sp>
      <p:sp>
        <p:nvSpPr>
          <p:cNvPr id="137" name="Google Shape;13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Assume the graph is “correct” meaning weighted, undirected, and connected.</a:t>
            </a:r>
            <a:endParaRPr/>
          </a:p>
          <a:p>
            <a:pPr indent="0" lvl="0" marL="0" rtl="0" algn="l">
              <a:spcBef>
                <a:spcPts val="1200"/>
              </a:spcBef>
              <a:spcAft>
                <a:spcPts val="0"/>
              </a:spcAft>
              <a:buNone/>
            </a:pPr>
            <a:r>
              <a:rPr lang="en"/>
              <a:t>Just choose the edges with the smallest weight that do not create a cycle!</a:t>
            </a:r>
            <a:endParaRPr/>
          </a:p>
          <a:p>
            <a:pPr indent="0" lvl="0" marL="0" rtl="0" algn="l">
              <a:spcBef>
                <a:spcPts val="1200"/>
              </a:spcBef>
              <a:spcAft>
                <a:spcPts val="1200"/>
              </a:spcAft>
              <a:buNone/>
            </a:pPr>
            <a:r>
              <a:rPr lang="en"/>
              <a:t>Does this guarantee optimality? How long does this take?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143" name="Google Shape;143;p27"/>
          <p:cNvSpPr txBox="1"/>
          <p:nvPr>
            <p:ph idx="1" type="body"/>
          </p:nvPr>
        </p:nvSpPr>
        <p:spPr>
          <a:xfrm>
            <a:off x="311700" y="1152475"/>
            <a:ext cx="8520600" cy="3710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2000"/>
              <a:t>Using the simple greedy approach, find the MST of the graph below:</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Breakout rooms: when completed, send me a slack message.</a:t>
            </a:r>
            <a:endParaRPr sz="2000"/>
          </a:p>
          <a:p>
            <a:pPr indent="0" lvl="0" marL="0" rtl="0" algn="l">
              <a:spcBef>
                <a:spcPts val="1200"/>
              </a:spcBef>
              <a:spcAft>
                <a:spcPts val="1200"/>
              </a:spcAft>
              <a:buNone/>
            </a:pPr>
            <a:r>
              <a:rPr lang="en" sz="1400"/>
              <a:t>Figure credit: Dasgupta, 5.1</a:t>
            </a:r>
            <a:endParaRPr sz="1400"/>
          </a:p>
        </p:txBody>
      </p:sp>
      <p:pic>
        <p:nvPicPr>
          <p:cNvPr id="144" name="Google Shape;144;p27"/>
          <p:cNvPicPr preferRelativeResize="0"/>
          <p:nvPr/>
        </p:nvPicPr>
        <p:blipFill>
          <a:blip r:embed="rId3">
            <a:alphaModFix/>
          </a:blip>
          <a:stretch>
            <a:fillRect/>
          </a:stretch>
        </p:blipFill>
        <p:spPr>
          <a:xfrm>
            <a:off x="2150528" y="1628575"/>
            <a:ext cx="4842944" cy="2258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Continuing with MST</a:t>
            </a:r>
            <a:endParaRPr/>
          </a:p>
        </p:txBody>
      </p:sp>
      <p:sp>
        <p:nvSpPr>
          <p:cNvPr id="150" name="Google Shape;15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Can we do better than our simple greedy approach?</a:t>
            </a:r>
            <a:endParaRPr sz="2000"/>
          </a:p>
          <a:p>
            <a:pPr indent="-355600" lvl="0" marL="457200" rtl="0" algn="l">
              <a:spcBef>
                <a:spcPts val="0"/>
              </a:spcBef>
              <a:spcAft>
                <a:spcPts val="0"/>
              </a:spcAft>
              <a:buSzPts val="2000"/>
              <a:buChar char="●"/>
            </a:pPr>
            <a:r>
              <a:rPr lang="en" sz="2000"/>
              <a:t>One thing we can note: trees are recursive!</a:t>
            </a:r>
            <a:endParaRPr sz="2000"/>
          </a:p>
          <a:p>
            <a:pPr indent="-355600" lvl="0" marL="457200" rtl="0" algn="l">
              <a:spcBef>
                <a:spcPts val="0"/>
              </a:spcBef>
              <a:spcAft>
                <a:spcPts val="0"/>
              </a:spcAft>
              <a:buSzPts val="2000"/>
              <a:buChar char="●"/>
            </a:pPr>
            <a:r>
              <a:rPr lang="en" sz="2000"/>
              <a:t>What if we considered utilizing the recursive nature of trees and build the spanning tree by building trees and combining them?</a:t>
            </a:r>
            <a:endParaRPr sz="2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 Algorithm</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by Joseph Kruskal in 1956, this MST greedy algorithm builds the MST by developing trees and combining them.</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function kruskal(G, w):</a:t>
            </a:r>
            <a:br>
              <a:rPr lang="en"/>
            </a:br>
            <a:r>
              <a:rPr lang="en"/>
              <a:t>Input: A connected, undirected graph G=(V,E) with edge weights w</a:t>
            </a:r>
            <a:br>
              <a:rPr lang="en"/>
            </a:br>
            <a:r>
              <a:rPr lang="en"/>
              <a:t>Output: A minimum spanning tree defined by the edges in X</a:t>
            </a:r>
            <a:endParaRPr/>
          </a:p>
          <a:p>
            <a:pPr indent="0" lvl="0" marL="0" rtl="0" algn="l">
              <a:spcBef>
                <a:spcPts val="1200"/>
              </a:spcBef>
              <a:spcAft>
                <a:spcPts val="0"/>
              </a:spcAft>
              <a:buNone/>
            </a:pPr>
            <a:r>
              <a:rPr lang="en"/>
              <a:t>for all u in V:</a:t>
            </a:r>
            <a:br>
              <a:rPr lang="en"/>
            </a:br>
            <a:r>
              <a:rPr lang="en"/>
              <a:t>  makeset(u)</a:t>
            </a:r>
            <a:br>
              <a:rPr lang="en"/>
            </a:br>
            <a:br>
              <a:rPr lang="en"/>
            </a:br>
            <a:r>
              <a:rPr lang="en"/>
              <a:t>X = {}</a:t>
            </a:r>
            <a:br>
              <a:rPr lang="en"/>
            </a:br>
            <a:r>
              <a:rPr lang="en"/>
              <a:t>sort the edges E by weight</a:t>
            </a:r>
            <a:endParaRPr/>
          </a:p>
          <a:p>
            <a:pPr indent="0" lvl="0" marL="0" rtl="0" algn="l">
              <a:spcBef>
                <a:spcPts val="1200"/>
              </a:spcBef>
              <a:spcAft>
                <a:spcPts val="0"/>
              </a:spcAft>
              <a:buNone/>
            </a:pPr>
            <a:r>
              <a:rPr lang="en"/>
              <a:t>for all edges {u,v} in E, in increasing order of weight:</a:t>
            </a:r>
            <a:br>
              <a:rPr lang="en"/>
            </a:br>
            <a:r>
              <a:rPr lang="en"/>
              <a:t>  if find(u) != find(v)</a:t>
            </a:r>
            <a:br>
              <a:rPr lang="en"/>
            </a:br>
            <a:r>
              <a:rPr lang="en"/>
              <a:t>    add edge {u,v} to X</a:t>
            </a:r>
            <a:br>
              <a:rPr lang="en"/>
            </a:br>
            <a:r>
              <a:rPr lang="en"/>
              <a:t>    union(u,v)</a:t>
            </a:r>
            <a:endParaRPr/>
          </a:p>
          <a:p>
            <a:pPr indent="0" lvl="0" marL="0" rtl="0" algn="l">
              <a:spcBef>
                <a:spcPts val="1200"/>
              </a:spcBef>
              <a:spcAft>
                <a:spcPts val="1200"/>
              </a:spcAft>
              <a:buNone/>
            </a:pPr>
            <a:r>
              <a:rPr lang="en"/>
              <a:t>makeset(x): create a singleton set containing just x.</a:t>
            </a:r>
            <a:br>
              <a:rPr lang="en"/>
            </a:br>
            <a:r>
              <a:rPr lang="en"/>
              <a:t>find(x): which set does x belong</a:t>
            </a:r>
            <a:br>
              <a:rPr lang="en"/>
            </a:br>
            <a:r>
              <a:rPr lang="en"/>
              <a:t>union(x,y): merge sets x and 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Kruskal’s Algorithm</a:t>
            </a:r>
            <a:endParaRPr/>
          </a:p>
        </p:txBody>
      </p:sp>
      <p:sp>
        <p:nvSpPr>
          <p:cNvPr id="168" name="Google Shape;168;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Developed by Joseph Kruskal in 1956, this MST greedy algorithm builds the MST by developing trees and combining them.</a:t>
            </a:r>
            <a:endParaRPr/>
          </a:p>
          <a:p>
            <a:pPr indent="0" lvl="0" marL="0" rtl="0" algn="l">
              <a:spcBef>
                <a:spcPts val="1200"/>
              </a:spcBef>
              <a:spcAft>
                <a:spcPts val="0"/>
              </a:spcAft>
              <a:buNone/>
            </a:pPr>
            <a:r>
              <a:rPr lang="en"/>
              <a:t>Basically:</a:t>
            </a:r>
            <a:endParaRPr/>
          </a:p>
          <a:p>
            <a:pPr indent="0" lvl="0" marL="0" rtl="0" algn="l">
              <a:spcBef>
                <a:spcPts val="1200"/>
              </a:spcBef>
              <a:spcAft>
                <a:spcPts val="1200"/>
              </a:spcAft>
              <a:buNone/>
            </a:pPr>
            <a:r>
              <a:rPr lang="en"/>
              <a:t>	Start with trees of single vertices.</a:t>
            </a:r>
            <a:br>
              <a:rPr lang="en"/>
            </a:br>
            <a:r>
              <a:rPr lang="en"/>
              <a:t>	Consider each edge uv in order of weight.</a:t>
            </a:r>
            <a:br>
              <a:rPr lang="en"/>
            </a:br>
            <a:r>
              <a:rPr lang="en"/>
              <a:t>	Add that edge to the set if it doesn’t create a cycle.</a:t>
            </a:r>
            <a:br>
              <a:rPr lang="en"/>
            </a:br>
            <a:r>
              <a:rPr lang="en"/>
              <a:t>	Combine the tree containing u and the tree containing v.</a:t>
            </a:r>
            <a:br>
              <a:rPr lang="en"/>
            </a:br>
            <a:br>
              <a:rPr lang="en"/>
            </a:br>
            <a:r>
              <a:rPr lang="en"/>
              <a:t>Complexity? O(E log V) - why?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What’re we talking about today, Alan?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000"/>
          </a:p>
          <a:p>
            <a:pPr indent="-355600" lvl="0" marL="457200" rtl="0" algn="l">
              <a:spcBef>
                <a:spcPts val="1200"/>
              </a:spcBef>
              <a:spcAft>
                <a:spcPts val="0"/>
              </a:spcAft>
              <a:buSzPts val="2000"/>
              <a:buChar char="●"/>
            </a:pPr>
            <a:r>
              <a:rPr lang="en" sz="2000"/>
              <a:t>Specifying Greedy Algorithms</a:t>
            </a:r>
            <a:endParaRPr sz="2000"/>
          </a:p>
          <a:p>
            <a:pPr indent="-355600" lvl="0" marL="457200" rtl="0" algn="l">
              <a:spcBef>
                <a:spcPts val="0"/>
              </a:spcBef>
              <a:spcAft>
                <a:spcPts val="0"/>
              </a:spcAft>
              <a:buSzPts val="2000"/>
              <a:buChar char="●"/>
            </a:pPr>
            <a:r>
              <a:rPr lang="en" sz="2000"/>
              <a:t>Minimum Spanning Tree</a:t>
            </a:r>
            <a:endParaRPr sz="2000"/>
          </a:p>
          <a:p>
            <a:pPr indent="-355600" lvl="0" marL="457200" rtl="0" algn="l">
              <a:spcBef>
                <a:spcPts val="0"/>
              </a:spcBef>
              <a:spcAft>
                <a:spcPts val="0"/>
              </a:spcAft>
              <a:buSzPts val="2000"/>
              <a:buChar char="●"/>
            </a:pPr>
            <a:r>
              <a:rPr lang="en" sz="2000"/>
              <a:t>Kruskal’s Algorithm</a:t>
            </a:r>
            <a:endParaRPr sz="2000"/>
          </a:p>
          <a:p>
            <a:pPr indent="-355600" lvl="0" marL="457200" rtl="0" algn="l">
              <a:spcBef>
                <a:spcPts val="0"/>
              </a:spcBef>
              <a:spcAft>
                <a:spcPts val="0"/>
              </a:spcAft>
              <a:buSzPts val="2000"/>
              <a:buChar char="●"/>
            </a:pPr>
            <a:r>
              <a:rPr lang="en" sz="2000"/>
              <a:t>Prim’s Algorithm</a:t>
            </a:r>
            <a:endParaRPr sz="2000"/>
          </a:p>
          <a:p>
            <a:pPr indent="-355600" lvl="0" marL="457200" rtl="0" algn="l">
              <a:spcBef>
                <a:spcPts val="0"/>
              </a:spcBef>
              <a:spcAft>
                <a:spcPts val="0"/>
              </a:spcAft>
              <a:buSzPts val="2000"/>
              <a:buChar char="●"/>
            </a:pPr>
            <a:r>
              <a:rPr lang="en" sz="2000"/>
              <a:t>Huffman Encodings</a:t>
            </a:r>
            <a:endParaRPr sz="2000"/>
          </a:p>
          <a:p>
            <a:pPr indent="-355600" lvl="0" marL="457200" rtl="0" algn="l">
              <a:spcBef>
                <a:spcPts val="0"/>
              </a:spcBef>
              <a:spcAft>
                <a:spcPts val="0"/>
              </a:spcAft>
              <a:buSzPts val="2000"/>
              <a:buChar char="●"/>
            </a:pPr>
            <a:r>
              <a:rPr lang="en" sz="2000"/>
              <a:t>Final Project Introduction</a:t>
            </a: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74" name="Google Shape;174;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about another option? Prim’s Algorithm</a:t>
            </a:r>
            <a:endParaRPr/>
          </a:p>
        </p:txBody>
      </p:sp>
      <p:sp>
        <p:nvSpPr>
          <p:cNvPr id="180" name="Google Shape;18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While commonly attributed to Robert Prim (1957), it was originally described by Vojtěch Jarník in 1930. Dijkstra also independently developed the algorithm in 1959. Instead of choosing edges regardless of location (and merging the resulting trees in the case of Kruskal’s), Prim’s grows a tree from an arbitrary starting vertex.</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Algorithm</a:t>
            </a:r>
            <a:endParaRPr/>
          </a:p>
        </p:txBody>
      </p:sp>
      <p:sp>
        <p:nvSpPr>
          <p:cNvPr id="186" name="Google Shape;186;p34"/>
          <p:cNvSpPr txBox="1"/>
          <p:nvPr>
            <p:ph idx="1" type="body"/>
          </p:nvPr>
        </p:nvSpPr>
        <p:spPr>
          <a:xfrm>
            <a:off x="311700" y="1160975"/>
            <a:ext cx="8520600" cy="3416400"/>
          </a:xfrm>
          <a:prstGeom prst="rect">
            <a:avLst/>
          </a:prstGeom>
        </p:spPr>
        <p:txBody>
          <a:bodyPr anchorCtr="0" anchor="t" bIns="91425" lIns="91425" spcFirstLastPara="1" rIns="91425" wrap="square" tIns="91425">
            <a:normAutofit fontScale="55000" lnSpcReduction="10000"/>
          </a:bodyPr>
          <a:lstStyle/>
          <a:p>
            <a:pPr indent="0" lvl="0" marL="0" rtl="0" algn="l">
              <a:spcBef>
                <a:spcPts val="0"/>
              </a:spcBef>
              <a:spcAft>
                <a:spcPts val="0"/>
              </a:spcAft>
              <a:buNone/>
            </a:pPr>
            <a:r>
              <a:rPr lang="en"/>
              <a:t>function prim(G, w):</a:t>
            </a:r>
            <a:br>
              <a:rPr lang="en"/>
            </a:br>
            <a:r>
              <a:rPr lang="en"/>
              <a:t>Input: A connected undirected graph G=(V,E) with edge weights w</a:t>
            </a:r>
            <a:br>
              <a:rPr lang="en"/>
            </a:br>
            <a:r>
              <a:rPr lang="en"/>
              <a:t>Output: A minimum spanning tree defined by the array prev</a:t>
            </a:r>
            <a:endParaRPr/>
          </a:p>
          <a:p>
            <a:pPr indent="0" lvl="0" marL="0" rtl="0" algn="l">
              <a:spcBef>
                <a:spcPts val="1200"/>
              </a:spcBef>
              <a:spcAft>
                <a:spcPts val="0"/>
              </a:spcAft>
              <a:buNone/>
            </a:pPr>
            <a:r>
              <a:rPr lang="en"/>
              <a:t>for all u in V:</a:t>
            </a:r>
            <a:br>
              <a:rPr lang="en"/>
            </a:br>
            <a:r>
              <a:rPr lang="en"/>
              <a:t>  cost(u) = inf</a:t>
            </a:r>
            <a:br>
              <a:rPr lang="en"/>
            </a:br>
            <a:r>
              <a:rPr lang="en"/>
              <a:t>  prev(u) = null</a:t>
            </a:r>
            <a:br>
              <a:rPr lang="en"/>
            </a:br>
            <a:r>
              <a:rPr lang="en"/>
              <a:t>  visited(u) = false</a:t>
            </a:r>
            <a:br>
              <a:rPr lang="en"/>
            </a:br>
            <a:br>
              <a:rPr lang="en"/>
            </a:br>
            <a:r>
              <a:rPr lang="en"/>
              <a:t>pick any initial node u0</a:t>
            </a:r>
            <a:br>
              <a:rPr lang="en"/>
            </a:br>
            <a:r>
              <a:rPr lang="en"/>
              <a:t>cost(u0) = 0</a:t>
            </a:r>
            <a:endParaRPr/>
          </a:p>
          <a:p>
            <a:pPr indent="0" lvl="0" marL="0" rtl="0" algn="l">
              <a:spcBef>
                <a:spcPts val="1200"/>
              </a:spcBef>
              <a:spcAft>
                <a:spcPts val="1200"/>
              </a:spcAft>
              <a:buNone/>
            </a:pPr>
            <a:r>
              <a:rPr lang="en"/>
              <a:t>H = makequeue(V) //priority queue, cost-values as keys</a:t>
            </a:r>
            <a:br>
              <a:rPr lang="en"/>
            </a:br>
            <a:r>
              <a:rPr lang="en"/>
              <a:t>while H is not empty:</a:t>
            </a:r>
            <a:br>
              <a:rPr lang="en"/>
            </a:br>
            <a:r>
              <a:rPr lang="en"/>
              <a:t>  v = deletemin(H)</a:t>
            </a:r>
            <a:br>
              <a:rPr lang="en"/>
            </a:br>
            <a:r>
              <a:rPr lang="en"/>
              <a:t>  visited(v) = true</a:t>
            </a:r>
            <a:br>
              <a:rPr lang="en"/>
            </a:br>
            <a:r>
              <a:rPr lang="en"/>
              <a:t>  for each {v,z} in E:</a:t>
            </a:r>
            <a:br>
              <a:rPr lang="en"/>
            </a:br>
            <a:r>
              <a:rPr lang="en"/>
              <a:t>    if cost(z) &gt; w(v,z) &amp;&amp; !visited(z):</a:t>
            </a:r>
            <a:br>
              <a:rPr lang="en"/>
            </a:br>
            <a:r>
              <a:rPr lang="en"/>
              <a:t>      cost(z) = w(v,z)</a:t>
            </a:r>
            <a:br>
              <a:rPr lang="en"/>
            </a:br>
            <a:r>
              <a:rPr lang="en"/>
              <a:t>      prev(z) = v</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Prim’s</a:t>
            </a:r>
            <a:endParaRPr/>
          </a:p>
        </p:txBody>
      </p:sp>
      <p:sp>
        <p:nvSpPr>
          <p:cNvPr id="192" name="Google Shape;192;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Basically:</a:t>
            </a:r>
            <a:endParaRPr/>
          </a:p>
          <a:p>
            <a:pPr indent="457200" lvl="0" marL="0" rtl="0" algn="l">
              <a:spcBef>
                <a:spcPts val="1200"/>
              </a:spcBef>
              <a:spcAft>
                <a:spcPts val="0"/>
              </a:spcAft>
              <a:buNone/>
            </a:pPr>
            <a:r>
              <a:rPr lang="en"/>
              <a:t>Initialize vertices with a +inf cost value.</a:t>
            </a:r>
            <a:br>
              <a:rPr lang="en"/>
            </a:br>
            <a:r>
              <a:rPr lang="en"/>
              <a:t>	Pick a starting vertex.</a:t>
            </a:r>
            <a:br>
              <a:rPr lang="en"/>
            </a:br>
            <a:r>
              <a:rPr lang="en"/>
              <a:t>	Create a priority queue with V, sorted by cost.</a:t>
            </a:r>
            <a:br>
              <a:rPr lang="en"/>
            </a:br>
            <a:r>
              <a:rPr lang="en"/>
              <a:t>	Pull the smallest cost vertex v, add that vertex to the MST.</a:t>
            </a:r>
            <a:br>
              <a:rPr lang="en"/>
            </a:br>
            <a:r>
              <a:rPr lang="en"/>
              <a:t>	For all edges vz in E, if the weight along vz is smaller than the current cost of</a:t>
            </a:r>
            <a:br>
              <a:rPr lang="en"/>
            </a:br>
            <a:r>
              <a:rPr lang="en"/>
              <a:t>		z AND z has not been already added to our MST, update cost(z)</a:t>
            </a:r>
            <a:endParaRPr/>
          </a:p>
          <a:p>
            <a:pPr indent="0" lvl="0" marL="0" rtl="0" algn="l">
              <a:spcBef>
                <a:spcPts val="1200"/>
              </a:spcBef>
              <a:spcAft>
                <a:spcPts val="1200"/>
              </a:spcAft>
              <a:buNone/>
            </a:pPr>
            <a:r>
              <a:rPr lang="en"/>
              <a:t>Complexity? O(E log V) too. Though again, depends on data structure used. Adjacency matrix is O(E*V).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198" name="Google Shape;198;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204" name="Google Shape;204;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Given the following graph, run both Kruskal’s algorithm and Prim’s algorithm.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Come back to the main room when complete!</a:t>
            </a:r>
            <a:endParaRPr/>
          </a:p>
        </p:txBody>
      </p:sp>
      <p:pic>
        <p:nvPicPr>
          <p:cNvPr id="205" name="Google Shape;205;p37"/>
          <p:cNvPicPr preferRelativeResize="0"/>
          <p:nvPr/>
        </p:nvPicPr>
        <p:blipFill>
          <a:blip r:embed="rId3">
            <a:alphaModFix/>
          </a:blip>
          <a:stretch>
            <a:fillRect/>
          </a:stretch>
        </p:blipFill>
        <p:spPr>
          <a:xfrm>
            <a:off x="2906430" y="1535200"/>
            <a:ext cx="3252050" cy="24226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Final Project Introduction</a:t>
            </a:r>
            <a:endParaRPr/>
          </a:p>
        </p:txBody>
      </p:sp>
      <p:sp>
        <p:nvSpPr>
          <p:cNvPr id="211" name="Google Shape;211;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Implementation of an algorithm from a curated list.</a:t>
            </a:r>
            <a:endParaRPr/>
          </a:p>
          <a:p>
            <a:pPr indent="-342900" lvl="0" marL="457200" rtl="0" algn="l">
              <a:spcBef>
                <a:spcPts val="0"/>
              </a:spcBef>
              <a:spcAft>
                <a:spcPts val="0"/>
              </a:spcAft>
              <a:buSzPts val="1800"/>
              <a:buChar char="●"/>
            </a:pPr>
            <a:r>
              <a:rPr lang="en"/>
              <a:t>Written report detailing the choice of approach, analysis of algorithm and data structures used, and reflection.</a:t>
            </a:r>
            <a:endParaRPr/>
          </a:p>
          <a:p>
            <a:pPr indent="-342900" lvl="0" marL="457200" rtl="0" algn="l">
              <a:spcBef>
                <a:spcPts val="0"/>
              </a:spcBef>
              <a:spcAft>
                <a:spcPts val="0"/>
              </a:spcAft>
              <a:buSzPts val="1800"/>
              <a:buChar char="●"/>
            </a:pPr>
            <a:r>
              <a:rPr lang="en"/>
              <a:t>15 minute presentation of the algorithm and code demo on the final day (December 9th).</a:t>
            </a:r>
            <a:endParaRPr/>
          </a:p>
          <a:p>
            <a:pPr indent="-342900" lvl="0" marL="457200" rtl="0" algn="l">
              <a:spcBef>
                <a:spcPts val="0"/>
              </a:spcBef>
              <a:spcAft>
                <a:spcPts val="0"/>
              </a:spcAft>
              <a:buSzPts val="1800"/>
              <a:buChar char="●"/>
            </a:pPr>
            <a:r>
              <a:rPr lang="en"/>
              <a:t>Groups of 2-3. Self-selected groups allowed until November 8th.</a:t>
            </a:r>
            <a:endParaRPr/>
          </a:p>
          <a:p>
            <a:pPr indent="-342900" lvl="1" marL="914400" rtl="0" algn="l">
              <a:spcBef>
                <a:spcPts val="0"/>
              </a:spcBef>
              <a:spcAft>
                <a:spcPts val="0"/>
              </a:spcAft>
              <a:buSzPts val="1800"/>
              <a:buChar char="○"/>
            </a:pPr>
            <a:r>
              <a:rPr lang="en" sz="1800"/>
              <a:t>Group “leader” must email me the names of group members, copying those group members on the email.</a:t>
            </a:r>
            <a:endParaRPr sz="1800"/>
          </a:p>
          <a:p>
            <a:pPr indent="-342900" lvl="0" marL="457200" rtl="0" algn="l">
              <a:spcBef>
                <a:spcPts val="0"/>
              </a:spcBef>
              <a:spcAft>
                <a:spcPts val="0"/>
              </a:spcAft>
              <a:buSzPts val="1800"/>
              <a:buChar char="●"/>
            </a:pPr>
            <a:r>
              <a:rPr lang="en"/>
              <a:t>Full specification available soon.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 your radar:</a:t>
            </a:r>
            <a:endParaRPr/>
          </a:p>
        </p:txBody>
      </p:sp>
      <p:sp>
        <p:nvSpPr>
          <p:cNvPr id="217" name="Google Shape;217;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trike="sngStrike"/>
          </a:p>
          <a:p>
            <a:pPr indent="-342900" lvl="0" marL="457200" rtl="0" algn="l">
              <a:spcBef>
                <a:spcPts val="1200"/>
              </a:spcBef>
              <a:spcAft>
                <a:spcPts val="0"/>
              </a:spcAft>
              <a:buSzPts val="1800"/>
              <a:buChar char="●"/>
            </a:pPr>
            <a:r>
              <a:rPr lang="en"/>
              <a:t>Homework #4: due tonight!</a:t>
            </a:r>
            <a:endParaRPr/>
          </a:p>
          <a:p>
            <a:pPr indent="-342900" lvl="0" marL="457200" rtl="0" algn="l">
              <a:spcBef>
                <a:spcPts val="0"/>
              </a:spcBef>
              <a:spcAft>
                <a:spcPts val="0"/>
              </a:spcAft>
              <a:buSzPts val="1800"/>
              <a:buChar char="●"/>
            </a:pPr>
            <a:r>
              <a:rPr lang="en"/>
              <a:t>Synthesis #2: due next week</a:t>
            </a:r>
            <a:endParaRPr/>
          </a:p>
          <a:p>
            <a:pPr indent="-342900" lvl="0" marL="457200" rtl="0" algn="l">
              <a:spcBef>
                <a:spcPts val="0"/>
              </a:spcBef>
              <a:spcAft>
                <a:spcPts val="0"/>
              </a:spcAft>
              <a:buSzPts val="1800"/>
              <a:buChar char="●"/>
            </a:pPr>
            <a:r>
              <a:rPr lang="en"/>
              <a:t>Reading: Goddard B.2; Dasgupta Chapter 6; Skiena Chapter 10</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One more problem: encodings</a:t>
            </a:r>
            <a:endParaRPr/>
          </a:p>
        </p:txBody>
      </p:sp>
      <p:sp>
        <p:nvSpPr>
          <p:cNvPr id="223" name="Google Shape;223;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One common task in data storage is handling the encoding of that storage in order to save space. What’s the issue?</a:t>
            </a:r>
            <a:endParaRPr sz="2000"/>
          </a:p>
          <a:p>
            <a:pPr indent="0" lvl="0" marL="0" rtl="0" algn="l">
              <a:spcBef>
                <a:spcPts val="1200"/>
              </a:spcBef>
              <a:spcAft>
                <a:spcPts val="1200"/>
              </a:spcAft>
              <a:buNone/>
            </a:pPr>
            <a:r>
              <a:rPr lang="en" sz="2000"/>
              <a:t>Consider a string of length T = 130 million, with an alphabet G = {a, b, c, d}. How do we encode this? We could use normal char values (8 bits), but that might get pretty big. Can we do better?</a:t>
            </a:r>
            <a:endParaRPr sz="20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solutions:</a:t>
            </a:r>
            <a:endParaRPr/>
          </a:p>
        </p:txBody>
      </p:sp>
      <p:sp>
        <p:nvSpPr>
          <p:cNvPr id="229" name="Google Shape;229;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 = 130 million, G = {a, b, c, d}</a:t>
            </a:r>
            <a:endParaRPr/>
          </a:p>
          <a:p>
            <a:pPr indent="0" lvl="0" marL="0" rtl="0" algn="l">
              <a:spcBef>
                <a:spcPts val="1200"/>
              </a:spcBef>
              <a:spcAft>
                <a:spcPts val="0"/>
              </a:spcAft>
              <a:buNone/>
            </a:pPr>
            <a:r>
              <a:rPr lang="en"/>
              <a:t>Correlate each alphabet character with a two bit symbol:</a:t>
            </a:r>
            <a:endParaRPr/>
          </a:p>
          <a:p>
            <a:pPr indent="0" lvl="0" marL="0" rtl="0" algn="l">
              <a:spcBef>
                <a:spcPts val="1200"/>
              </a:spcBef>
              <a:spcAft>
                <a:spcPts val="0"/>
              </a:spcAft>
              <a:buNone/>
            </a:pPr>
            <a:r>
              <a:rPr lang="en"/>
              <a:t>	a = 00</a:t>
            </a:r>
            <a:br>
              <a:rPr lang="en"/>
            </a:br>
            <a:r>
              <a:rPr lang="en"/>
              <a:t>	b = 01</a:t>
            </a:r>
            <a:br>
              <a:rPr lang="en"/>
            </a:br>
            <a:r>
              <a:rPr lang="en"/>
              <a:t>	c = 10</a:t>
            </a:r>
            <a:br>
              <a:rPr lang="en"/>
            </a:br>
            <a:r>
              <a:rPr lang="en"/>
              <a:t>	d = 11</a:t>
            </a:r>
            <a:endParaRPr/>
          </a:p>
          <a:p>
            <a:pPr indent="0" lvl="0" marL="0" rtl="0" algn="l">
              <a:spcBef>
                <a:spcPts val="1200"/>
              </a:spcBef>
              <a:spcAft>
                <a:spcPts val="1200"/>
              </a:spcAft>
              <a:buNone/>
            </a:pPr>
            <a:r>
              <a:rPr lang="en"/>
              <a:t>Gets us around 260 mb to encode. Can we do better?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Looping back to greedy: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2000"/>
              <a:t>Recap:</a:t>
            </a:r>
            <a:endParaRPr sz="2000"/>
          </a:p>
          <a:p>
            <a:pPr indent="-355600" lvl="0" marL="457200" rtl="0" algn="l">
              <a:spcBef>
                <a:spcPts val="1200"/>
              </a:spcBef>
              <a:spcAft>
                <a:spcPts val="0"/>
              </a:spcAft>
              <a:buSzPts val="2000"/>
              <a:buChar char="●"/>
            </a:pPr>
            <a:r>
              <a:rPr lang="en" sz="2000"/>
              <a:t>Build a solution piece by piece.</a:t>
            </a:r>
            <a:endParaRPr sz="2000"/>
          </a:p>
          <a:p>
            <a:pPr indent="-355600" lvl="0" marL="457200" rtl="0" algn="l">
              <a:spcBef>
                <a:spcPts val="0"/>
              </a:spcBef>
              <a:spcAft>
                <a:spcPts val="0"/>
              </a:spcAft>
              <a:buSzPts val="2000"/>
              <a:buChar char="●"/>
            </a:pPr>
            <a:r>
              <a:rPr lang="en" sz="2000"/>
              <a:t>At each “decision” point, choose the best piece (i.e. the piece that gets us closest to the solution)</a:t>
            </a:r>
            <a:endParaRPr sz="2000"/>
          </a:p>
          <a:p>
            <a:pPr indent="-355600" lvl="0" marL="457200" rtl="0" algn="l">
              <a:spcBef>
                <a:spcPts val="0"/>
              </a:spcBef>
              <a:spcAft>
                <a:spcPts val="0"/>
              </a:spcAft>
              <a:buSzPts val="2000"/>
              <a:buChar char="●"/>
            </a:pPr>
            <a:r>
              <a:rPr lang="en" sz="2000"/>
              <a:t>Do not allow for backtracking.</a:t>
            </a:r>
            <a:endParaRPr sz="2000"/>
          </a:p>
          <a:p>
            <a:pPr indent="-355600" lvl="0" marL="457200" rtl="0" algn="l">
              <a:spcBef>
                <a:spcPts val="0"/>
              </a:spcBef>
              <a:spcAft>
                <a:spcPts val="0"/>
              </a:spcAft>
              <a:buSzPts val="2000"/>
              <a:buChar char="●"/>
            </a:pPr>
            <a:r>
              <a:rPr lang="en" sz="2000"/>
              <a:t>Does not guarantee optimality, but is typically very fast.</a:t>
            </a:r>
            <a:endParaRPr sz="2000"/>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 2:</a:t>
            </a:r>
            <a:endParaRPr/>
          </a:p>
        </p:txBody>
      </p:sp>
      <p:sp>
        <p:nvSpPr>
          <p:cNvPr id="235" name="Google Shape;235;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 if we know something about the frequency?</a:t>
            </a:r>
            <a:endParaRPr/>
          </a:p>
          <a:p>
            <a:pPr indent="0" lvl="0" marL="0" rtl="0" algn="l">
              <a:spcBef>
                <a:spcPts val="1200"/>
              </a:spcBef>
              <a:spcAft>
                <a:spcPts val="0"/>
              </a:spcAft>
              <a:buNone/>
            </a:pPr>
            <a:r>
              <a:rPr lang="en"/>
              <a:t>a = 70 million; b = 3 million; c = 20 million; d = 37 million</a:t>
            </a:r>
            <a:endParaRPr/>
          </a:p>
          <a:p>
            <a:pPr indent="0" lvl="0" marL="0" rtl="0" algn="l">
              <a:spcBef>
                <a:spcPts val="1200"/>
              </a:spcBef>
              <a:spcAft>
                <a:spcPts val="1200"/>
              </a:spcAft>
              <a:buNone/>
            </a:pPr>
            <a:r>
              <a:rPr lang="en"/>
              <a:t>Then we could use a variable length encoding with one bit for the highest frequency letter, then up to three for less common symbols:</a:t>
            </a:r>
            <a:br>
              <a:rPr lang="en"/>
            </a:br>
            <a:br>
              <a:rPr lang="en"/>
            </a:br>
            <a:r>
              <a:rPr lang="en"/>
              <a:t>a = 0; c = 01; d = 11; b = 001</a:t>
            </a:r>
            <a:br>
              <a:rPr lang="en"/>
            </a:br>
            <a:br>
              <a:rPr lang="en"/>
            </a:br>
            <a:r>
              <a:rPr lang="en"/>
              <a:t>This drops us to 213 mb, a 17% improvement. Is there an issue?</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Possible solution 2:</a:t>
            </a:r>
            <a:endParaRPr/>
          </a:p>
        </p:txBody>
      </p:sp>
      <p:sp>
        <p:nvSpPr>
          <p:cNvPr id="241" name="Google Shape;241;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What if we know something about the frequency?</a:t>
            </a:r>
            <a:endParaRPr/>
          </a:p>
          <a:p>
            <a:pPr indent="0" lvl="0" marL="0" rtl="0" algn="l">
              <a:spcBef>
                <a:spcPts val="1200"/>
              </a:spcBef>
              <a:spcAft>
                <a:spcPts val="0"/>
              </a:spcAft>
              <a:buNone/>
            </a:pPr>
            <a:r>
              <a:rPr lang="en"/>
              <a:t>a = 70 million; b = 3 million; c = 20 million; d = 37 million</a:t>
            </a:r>
            <a:endParaRPr/>
          </a:p>
          <a:p>
            <a:pPr indent="0" lvl="0" marL="0" rtl="0" algn="l">
              <a:spcBef>
                <a:spcPts val="1200"/>
              </a:spcBef>
              <a:spcAft>
                <a:spcPts val="0"/>
              </a:spcAft>
              <a:buNone/>
            </a:pPr>
            <a:r>
              <a:rPr lang="en"/>
              <a:t>Then we could use a variable length encoding with one bit for the highest frequency letter, then up to three for less common symbols:</a:t>
            </a:r>
            <a:br>
              <a:rPr lang="en"/>
            </a:br>
            <a:br>
              <a:rPr lang="en"/>
            </a:br>
            <a:r>
              <a:rPr lang="en"/>
              <a:t>a = 0; d = 01; c = 11; b = 001</a:t>
            </a:r>
            <a:br>
              <a:rPr lang="en"/>
            </a:br>
            <a:br>
              <a:rPr lang="en"/>
            </a:br>
            <a:r>
              <a:rPr lang="en"/>
              <a:t>This drops us to 213 mb, a 17% improvement. Is there an issue?</a:t>
            </a:r>
            <a:endParaRPr/>
          </a:p>
          <a:p>
            <a:pPr indent="0" lvl="0" marL="0" rtl="0" algn="l">
              <a:spcBef>
                <a:spcPts val="1200"/>
              </a:spcBef>
              <a:spcAft>
                <a:spcPts val="1200"/>
              </a:spcAft>
              <a:buNone/>
            </a:pPr>
            <a:r>
              <a:rPr lang="en"/>
              <a:t>Consider 001. What is it?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Huffman Encodings</a:t>
            </a:r>
            <a:endParaRPr/>
          </a:p>
        </p:txBody>
      </p:sp>
      <p:sp>
        <p:nvSpPr>
          <p:cNvPr id="247" name="Google Shape;247;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Huffman encodings allow for a prefix-free variable-length encoding of data.</a:t>
            </a:r>
            <a:br>
              <a:rPr lang="en"/>
            </a:br>
            <a:br>
              <a:rPr lang="en"/>
            </a:br>
            <a:r>
              <a:rPr lang="en"/>
              <a:t>Prefix-free - no code string is the prefix of another code string.</a:t>
            </a:r>
            <a:br>
              <a:rPr lang="en"/>
            </a:br>
            <a:br>
              <a:rPr lang="en"/>
            </a:br>
            <a:r>
              <a:rPr lang="en"/>
              <a:t>Consider our previous example. Instead of:</a:t>
            </a:r>
            <a:endParaRPr/>
          </a:p>
          <a:p>
            <a:pPr indent="0" lvl="0" marL="0" rtl="0" algn="l">
              <a:spcBef>
                <a:spcPts val="1200"/>
              </a:spcBef>
              <a:spcAft>
                <a:spcPts val="0"/>
              </a:spcAft>
              <a:buClr>
                <a:schemeClr val="dk1"/>
              </a:buClr>
              <a:buSzPts val="1100"/>
              <a:buFont typeface="Arial"/>
              <a:buNone/>
            </a:pPr>
            <a:r>
              <a:rPr lang="en"/>
              <a:t>a = 0; d = 01; c = 11; b = 001</a:t>
            </a:r>
            <a:endParaRPr/>
          </a:p>
          <a:p>
            <a:pPr indent="0" lvl="0" marL="0" rtl="0" algn="l">
              <a:spcBef>
                <a:spcPts val="1200"/>
              </a:spcBef>
              <a:spcAft>
                <a:spcPts val="0"/>
              </a:spcAft>
              <a:buNone/>
            </a:pPr>
            <a:r>
              <a:rPr lang="en"/>
              <a:t>Do:</a:t>
            </a:r>
            <a:endParaRPr/>
          </a:p>
          <a:p>
            <a:pPr indent="0" lvl="0" marL="0" rtl="0" algn="l">
              <a:spcBef>
                <a:spcPts val="1200"/>
              </a:spcBef>
              <a:spcAft>
                <a:spcPts val="1200"/>
              </a:spcAft>
              <a:buClr>
                <a:schemeClr val="dk1"/>
              </a:buClr>
              <a:buSzPts val="1100"/>
              <a:buFont typeface="Arial"/>
              <a:buNone/>
            </a:pPr>
            <a:r>
              <a:rPr lang="en"/>
              <a:t>a = 0; d = 11; c = 101; b = 100</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a:t>
            </a:r>
            <a:endParaRPr/>
          </a:p>
        </p:txBody>
      </p:sp>
      <p:sp>
        <p:nvSpPr>
          <p:cNvPr id="253" name="Google Shape;253;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Note that a prefix-free encoding can be represented using a full binary tree where the symbols are the leaves and each encoding is generated by a path from root to leaf. </a:t>
            </a:r>
            <a:endParaRPr/>
          </a:p>
        </p:txBody>
      </p:sp>
      <p:pic>
        <p:nvPicPr>
          <p:cNvPr id="254" name="Google Shape;254;p45"/>
          <p:cNvPicPr preferRelativeResize="0"/>
          <p:nvPr/>
        </p:nvPicPr>
        <p:blipFill>
          <a:blip r:embed="rId3">
            <a:alphaModFix/>
          </a:blip>
          <a:stretch>
            <a:fillRect/>
          </a:stretch>
        </p:blipFill>
        <p:spPr>
          <a:xfrm>
            <a:off x="3090850" y="2075850"/>
            <a:ext cx="2962275" cy="27622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algorithm:</a:t>
            </a:r>
            <a:endParaRPr/>
          </a:p>
        </p:txBody>
      </p:sp>
      <p:sp>
        <p:nvSpPr>
          <p:cNvPr id="260" name="Google Shape;260;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t>function Huffman(f):</a:t>
            </a:r>
            <a:br>
              <a:rPr lang="en"/>
            </a:br>
            <a:r>
              <a:rPr lang="en"/>
              <a:t>Input: An array f[1...n] of frequencies, n = number of symbols</a:t>
            </a:r>
            <a:br>
              <a:rPr lang="en"/>
            </a:br>
            <a:r>
              <a:rPr lang="en"/>
              <a:t>Output: An encoding tree with n leaves</a:t>
            </a:r>
            <a:endParaRPr/>
          </a:p>
          <a:p>
            <a:pPr indent="0" lvl="0" marL="0" rtl="0" algn="l">
              <a:spcBef>
                <a:spcPts val="1200"/>
              </a:spcBef>
              <a:spcAft>
                <a:spcPts val="1200"/>
              </a:spcAft>
              <a:buNone/>
            </a:pPr>
            <a:r>
              <a:rPr lang="en"/>
              <a:t>let H be a priority queue of integers, ordered by f</a:t>
            </a:r>
            <a:br>
              <a:rPr lang="en"/>
            </a:br>
            <a:br>
              <a:rPr lang="en"/>
            </a:br>
            <a:r>
              <a:rPr lang="en"/>
              <a:t>for i = 1 to n: enqueue(H, i)</a:t>
            </a:r>
            <a:br>
              <a:rPr lang="en"/>
            </a:br>
            <a:br>
              <a:rPr lang="en"/>
            </a:br>
            <a:r>
              <a:rPr lang="en"/>
              <a:t>for k = n+1 to 2n-1:</a:t>
            </a:r>
            <a:br>
              <a:rPr lang="en"/>
            </a:br>
            <a:r>
              <a:rPr lang="en"/>
              <a:t>  i = deletemin(H), j = deletemin(H)</a:t>
            </a:r>
            <a:br>
              <a:rPr lang="en"/>
            </a:br>
            <a:r>
              <a:rPr lang="en"/>
              <a:t>  create a node numbered k with children i, j</a:t>
            </a:r>
            <a:br>
              <a:rPr lang="en"/>
            </a:br>
            <a:r>
              <a:rPr lang="en"/>
              <a:t>  f[k] = f[i] + f[j]</a:t>
            </a:r>
            <a:br>
              <a:rPr lang="en"/>
            </a:br>
            <a:r>
              <a:rPr lang="en"/>
              <a:t>  enqueue(H, k)</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a:t>
            </a:r>
            <a:endParaRPr/>
          </a:p>
        </p:txBody>
      </p:sp>
      <p:sp>
        <p:nvSpPr>
          <p:cNvPr id="266" name="Google Shape;266;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272" name="Google Shape;272;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(Dasgupta 5.13) A long string consists of the four characters </a:t>
            </a:r>
            <a:r>
              <a:rPr i="1" lang="en"/>
              <a:t>A, C, G, T</a:t>
            </a:r>
            <a:r>
              <a:rPr lang="en"/>
              <a:t>; they appear with frequency 31%, 20%, 9%, and 40% respectively. What is the Huffman encoding of these four characters?</a:t>
            </a:r>
            <a:endParaRPr/>
          </a:p>
          <a:p>
            <a:pPr indent="0" lvl="0" marL="0" rtl="0" algn="l">
              <a:spcBef>
                <a:spcPts val="1200"/>
              </a:spcBef>
              <a:spcAft>
                <a:spcPts val="0"/>
              </a:spcAft>
              <a:buNone/>
            </a:pPr>
            <a:r>
              <a:rPr lang="en"/>
              <a:t>(Dasgupta 5.14) Suppose the symbols </a:t>
            </a:r>
            <a:r>
              <a:rPr i="1" lang="en"/>
              <a:t>a, b, c, d, e</a:t>
            </a:r>
            <a:r>
              <a:rPr lang="en"/>
              <a:t> occur with frequencies ½, ¼, ⅛, 1/16, 1/16, respectively. What is the Huffman encoding of this alphabet?</a:t>
            </a:r>
            <a:endParaRPr/>
          </a:p>
          <a:p>
            <a:pPr indent="0" lvl="0" marL="0" rtl="0" algn="l">
              <a:spcBef>
                <a:spcPts val="1200"/>
              </a:spcBef>
              <a:spcAft>
                <a:spcPts val="1200"/>
              </a:spcAft>
              <a:buNone/>
            </a:pPr>
            <a:r>
              <a:rPr lang="en"/>
              <a:t>The usual: come back to the main room once complete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design exercise:</a:t>
            </a:r>
            <a:endParaRPr/>
          </a:p>
        </p:txBody>
      </p:sp>
      <p:sp>
        <p:nvSpPr>
          <p:cNvPr id="278" name="Google Shape;278;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(Dasgupta) Alice wants to throw a party and is deciding whom to call. She has </a:t>
            </a:r>
            <a:r>
              <a:rPr i="1" lang="en"/>
              <a:t>n</a:t>
            </a:r>
            <a:r>
              <a:rPr lang="en"/>
              <a:t> people to choose from, and she has made up a list of which pairs of these people know each other. She wants to pick as many people as possible, subject to two constraints: at the party, each person should have at least five other people whom they know </a:t>
            </a:r>
            <a:r>
              <a:rPr i="1" lang="en"/>
              <a:t>and</a:t>
            </a:r>
            <a:r>
              <a:rPr lang="en"/>
              <a:t> five other people whom they don’t know.</a:t>
            </a:r>
            <a:br>
              <a:rPr lang="en"/>
            </a:br>
            <a:br>
              <a:rPr lang="en"/>
            </a:br>
            <a:r>
              <a:rPr lang="en"/>
              <a:t>Give an efficient, greedy algorithm that takes as input the list of </a:t>
            </a:r>
            <a:r>
              <a:rPr i="1" lang="en"/>
              <a:t>n</a:t>
            </a:r>
            <a:r>
              <a:rPr lang="en"/>
              <a:t> people and the list of pairs who know each other and outputs the best choice of party invitees.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Goddard’s Definition:</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The elements of a greedy algorithm/problem are:</a:t>
            </a:r>
            <a:endParaRPr/>
          </a:p>
          <a:p>
            <a:pPr indent="0" lvl="0" marL="0" rtl="0" algn="l">
              <a:spcBef>
                <a:spcPts val="1200"/>
              </a:spcBef>
              <a:spcAft>
                <a:spcPts val="0"/>
              </a:spcAft>
              <a:buNone/>
            </a:pPr>
            <a:r>
              <a:rPr lang="en"/>
              <a:t>1. A set C of candidates</a:t>
            </a:r>
            <a:endParaRPr/>
          </a:p>
          <a:p>
            <a:pPr indent="0" lvl="0" marL="0" rtl="0" algn="l">
              <a:spcBef>
                <a:spcPts val="1200"/>
              </a:spcBef>
              <a:spcAft>
                <a:spcPts val="0"/>
              </a:spcAft>
              <a:buNone/>
            </a:pPr>
            <a:r>
              <a:rPr lang="en"/>
              <a:t>2. A set S of selected items</a:t>
            </a:r>
            <a:endParaRPr/>
          </a:p>
          <a:p>
            <a:pPr indent="0" lvl="0" marL="0" rtl="0" algn="l">
              <a:spcBef>
                <a:spcPts val="1200"/>
              </a:spcBef>
              <a:spcAft>
                <a:spcPts val="0"/>
              </a:spcAft>
              <a:buNone/>
            </a:pPr>
            <a:r>
              <a:rPr lang="en"/>
              <a:t>3. A solution check: does the set S provide a solution to the problem (ignoring questions of optimality)?</a:t>
            </a:r>
            <a:endParaRPr/>
          </a:p>
          <a:p>
            <a:pPr indent="0" lvl="0" marL="0" rtl="0" algn="l">
              <a:spcBef>
                <a:spcPts val="1200"/>
              </a:spcBef>
              <a:spcAft>
                <a:spcPts val="0"/>
              </a:spcAft>
              <a:buNone/>
            </a:pPr>
            <a:r>
              <a:rPr lang="en"/>
              <a:t>4. A feasibility check: can the set S be extended to a solution to the problem?</a:t>
            </a:r>
            <a:endParaRPr/>
          </a:p>
          <a:p>
            <a:pPr indent="0" lvl="0" marL="0" rtl="0" algn="l">
              <a:spcBef>
                <a:spcPts val="1200"/>
              </a:spcBef>
              <a:spcAft>
                <a:spcPts val="0"/>
              </a:spcAft>
              <a:buNone/>
            </a:pPr>
            <a:r>
              <a:rPr lang="en"/>
              <a:t>5. A select function which evaluates the items in C</a:t>
            </a:r>
            <a:endParaRPr/>
          </a:p>
          <a:p>
            <a:pPr indent="0" lvl="0" marL="0" rtl="0" algn="l">
              <a:spcBef>
                <a:spcPts val="1200"/>
              </a:spcBef>
              <a:spcAft>
                <a:spcPts val="1200"/>
              </a:spcAft>
              <a:buNone/>
            </a:pPr>
            <a:r>
              <a:rPr lang="en"/>
              <a:t>6. An objective function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In your groups, design an algorithm to give change with the fewest number of coins utilizing a greedy method. Does it work for all coin values? Why is the answer no?</a:t>
            </a:r>
            <a:endParaRPr sz="2000"/>
          </a:p>
          <a:p>
            <a:pPr indent="0" lvl="0" marL="0" rtl="0" algn="l">
              <a:spcBef>
                <a:spcPts val="1200"/>
              </a:spcBef>
              <a:spcAft>
                <a:spcPts val="0"/>
              </a:spcAft>
              <a:buNone/>
            </a:pPr>
            <a:r>
              <a:t/>
            </a:r>
            <a:endParaRPr sz="2000"/>
          </a:p>
          <a:p>
            <a:pPr indent="0" lvl="0" marL="0" rtl="0" algn="l">
              <a:spcBef>
                <a:spcPts val="1200"/>
              </a:spcBef>
              <a:spcAft>
                <a:spcPts val="0"/>
              </a:spcAft>
              <a:buNone/>
            </a:pPr>
            <a:r>
              <a:rPr lang="en" sz="2000"/>
              <a:t>1, 5, 10, 25</a:t>
            </a:r>
            <a:endParaRPr sz="2000"/>
          </a:p>
          <a:p>
            <a:pPr indent="0" lvl="0" marL="0" rtl="0" algn="l">
              <a:spcBef>
                <a:spcPts val="1200"/>
              </a:spcBef>
              <a:spcAft>
                <a:spcPts val="1200"/>
              </a:spcAft>
              <a:buNone/>
            </a:pPr>
            <a:r>
              <a:rPr lang="en" sz="2000"/>
              <a:t>a, b, c, d</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Coin changing problem</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How do you make change in the US with the minimum number of coins (1c, 2c, 5c, 10c, 25c, 50c)?</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Coin changing problem</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 do you make change in the US with the minimum number of coins (1c, 2c, 5c, 10c, 25c, 50c)?</a:t>
            </a:r>
            <a:endParaRPr/>
          </a:p>
          <a:p>
            <a:pPr indent="0" lvl="0" marL="0" rtl="0" algn="l">
              <a:spcBef>
                <a:spcPts val="1200"/>
              </a:spcBef>
              <a:spcAft>
                <a:spcPts val="1200"/>
              </a:spcAft>
              <a:buNone/>
            </a:pPr>
            <a:r>
              <a:rPr lang="en"/>
              <a:t>Candidates - infinite collection of coins, C</a:t>
            </a:r>
            <a:br>
              <a:rPr lang="en"/>
            </a:br>
            <a:r>
              <a:rPr lang="en"/>
              <a:t>Selection - a subset S ⊆ C of the candidate coins</a:t>
            </a:r>
            <a:br>
              <a:rPr lang="en"/>
            </a:br>
            <a:r>
              <a:rPr lang="en"/>
              <a:t>Solution check - Does S add up to our target value?</a:t>
            </a:r>
            <a:br>
              <a:rPr lang="en"/>
            </a:br>
            <a:r>
              <a:rPr lang="en"/>
              <a:t>Feasibility check - Does adding c ∈ C total to more than required?</a:t>
            </a:r>
            <a:br>
              <a:rPr lang="en"/>
            </a:br>
            <a:r>
              <a:rPr lang="en"/>
              <a:t>Select function - (maximize) value of the coin</a:t>
            </a:r>
            <a:br>
              <a:rPr lang="en"/>
            </a:br>
            <a:r>
              <a:rPr lang="en"/>
              <a:t>Objective function - (minimize) number of coins</a:t>
            </a:r>
            <a:br>
              <a:rPr lang="e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you:</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000"/>
              <a:t>Consider our two earlier problems: minimal dominating set and maximal matching. Specify these two problems using the greedy algorithm definition elements from Goddard.</a:t>
            </a:r>
            <a:endParaRPr sz="2000"/>
          </a:p>
          <a:p>
            <a:pPr indent="0" lvl="0" marL="0" rtl="0" algn="l">
              <a:spcBef>
                <a:spcPts val="1200"/>
              </a:spcBef>
              <a:spcAft>
                <a:spcPts val="1200"/>
              </a:spcAft>
              <a:buNone/>
            </a:pPr>
            <a:r>
              <a:rPr lang="en" sz="2000"/>
              <a:t>Breakout rooms: when completed, come back to the main room.</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Our next problem:</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One of the things that we get by using DFS is a spanning tree</a:t>
            </a:r>
            <a:endParaRPr sz="2000"/>
          </a:p>
          <a:p>
            <a:pPr indent="-355600" lvl="0" marL="457200" rtl="0" algn="l">
              <a:spcBef>
                <a:spcPts val="0"/>
              </a:spcBef>
              <a:spcAft>
                <a:spcPts val="0"/>
              </a:spcAft>
              <a:buSzPts val="2000"/>
              <a:buChar char="●"/>
            </a:pPr>
            <a:r>
              <a:rPr lang="en" sz="2000"/>
              <a:t>Spanning tree: subset of edges of an undirected, connected graph that, when induced, creates an acyclic graph that includes all vertices in that graph.</a:t>
            </a:r>
            <a:endParaRPr sz="2000"/>
          </a:p>
          <a:p>
            <a:pPr indent="-355600" lvl="0" marL="457200" rtl="0" algn="l">
              <a:spcBef>
                <a:spcPts val="0"/>
              </a:spcBef>
              <a:spcAft>
                <a:spcPts val="0"/>
              </a:spcAft>
              <a:buSzPts val="2000"/>
              <a:buChar char="●"/>
            </a:pPr>
            <a:r>
              <a:rPr lang="en" sz="2000"/>
              <a:t>Minimum Spanning Tree (MST): given a connected, weighted, undirected graph, what’s the smallest (by edge-weight sum) spanning tree?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