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a79a2b58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a79a2b58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VaTech’s https://opendsa-server.cs.vt.edu/embed/TSPPRO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a79a2b58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a79a2b58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From VaTech’s https://opendsa-server.cs.vt.edu/embed/TSPPRO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a79a2b58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a79a2b58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a79a2b58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a79a2b58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a79a2b58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a79a2b58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a9935a01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a9935a01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a79a2b58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a79a2b58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a9935a01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a9935a01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a9935a01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a9935a01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a9935a01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a9935a01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13180ed9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13180ed9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a79a2b58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a79a2b58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b65f860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b65f860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b65f8600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b65f860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b65f8600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b65f8600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b65f8600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b65f8600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b65f8600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b65f8600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 bipartite graph could end up with a 2n solution by choosing the maximal matching of the edges connecting across (netting 2n vertices) while the optimal solution is just choosing one side of edges in the graph.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b65f8600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b65f8600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b65f8600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b65f8600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b65f8600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b65f8600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b65f8600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b65f8600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13180ed9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13180ed9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b65f8600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3b65f8600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3b65f8600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3b65f8600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b65f8600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b65f8600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b65f8600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b65f8600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a79a2b58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a79a2b58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a79a2b58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a79a2b58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a79a2b58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a79a2b58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a79a2b58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a79a2b58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a79a2b58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a79a2b58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a79a2b58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a79a2b58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Week 10/11: NP-Completeness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CS 5800</a:t>
            </a:r>
            <a:br>
              <a:rPr lang="en"/>
            </a:br>
            <a:r>
              <a:rPr lang="en"/>
              <a:t>Dr. Alan Jamieson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2"/>
          <p:cNvPicPr preferRelativeResize="0"/>
          <p:nvPr/>
        </p:nvPicPr>
        <p:blipFill>
          <a:blip r:embed="rId3">
            <a:alphaModFix/>
          </a:blip>
          <a:stretch>
            <a:fillRect/>
          </a:stretch>
        </p:blipFill>
        <p:spPr>
          <a:xfrm>
            <a:off x="866325" y="445025"/>
            <a:ext cx="6915150" cy="4724400"/>
          </a:xfrm>
          <a:prstGeom prst="rect">
            <a:avLst/>
          </a:prstGeom>
          <a:noFill/>
          <a:ln>
            <a:noFill/>
          </a:ln>
        </p:spPr>
      </p:pic>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example: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3"/>
          <p:cNvPicPr preferRelativeResize="0"/>
          <p:nvPr/>
        </p:nvPicPr>
        <p:blipFill>
          <a:blip r:embed="rId3">
            <a:alphaModFix/>
          </a:blip>
          <a:stretch>
            <a:fillRect/>
          </a:stretch>
        </p:blipFill>
        <p:spPr>
          <a:xfrm>
            <a:off x="1686250" y="1276675"/>
            <a:ext cx="4903075" cy="3744375"/>
          </a:xfrm>
          <a:prstGeom prst="rect">
            <a:avLst/>
          </a:prstGeom>
          <a:noFill/>
          <a:ln>
            <a:noFill/>
          </a:ln>
        </p:spPr>
      </p:pic>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you:</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For the below graph, give an optimal TSP routing assuming that we start at vertex A.</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Showing something is NP-complete</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“Easy”: (Sipser)</a:t>
            </a:r>
            <a:endParaRPr/>
          </a:p>
        </p:txBody>
      </p:sp>
      <p:pic>
        <p:nvPicPr>
          <p:cNvPr id="129" name="Google Shape;129;p24"/>
          <p:cNvPicPr preferRelativeResize="0"/>
          <p:nvPr/>
        </p:nvPicPr>
        <p:blipFill>
          <a:blip r:embed="rId3">
            <a:alphaModFix/>
          </a:blip>
          <a:stretch>
            <a:fillRect/>
          </a:stretch>
        </p:blipFill>
        <p:spPr>
          <a:xfrm>
            <a:off x="128588" y="1646225"/>
            <a:ext cx="8886825" cy="242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Reductions</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Basically, create an algorithm that transforms one </a:t>
            </a:r>
            <a:r>
              <a:rPr lang="en"/>
              <a:t>problem</a:t>
            </a:r>
            <a:r>
              <a:rPr lang="en"/>
              <a:t> into another. </a:t>
            </a:r>
            <a:endParaRPr/>
          </a:p>
          <a:p>
            <a:pPr indent="0" lvl="0" marL="0" rtl="0" algn="l">
              <a:spcBef>
                <a:spcPts val="1200"/>
              </a:spcBef>
              <a:spcAft>
                <a:spcPts val="0"/>
              </a:spcAft>
              <a:buNone/>
            </a:pPr>
            <a:r>
              <a:rPr lang="en"/>
              <a:t>For NP-completeness, we want to define a poly-time algorithm that transforms an NP-complete problem that we know already into our target problem.</a:t>
            </a:r>
            <a:endParaRPr/>
          </a:p>
          <a:p>
            <a:pPr indent="0" lvl="0" marL="0" rtl="0" algn="l">
              <a:spcBef>
                <a:spcPts val="1200"/>
              </a:spcBef>
              <a:spcAft>
                <a:spcPts val="0"/>
              </a:spcAft>
              <a:buNone/>
            </a:pPr>
            <a:r>
              <a:rPr lang="en"/>
              <a:t>This sometimes require a transformation of not only the problem, but the input as well.</a:t>
            </a:r>
            <a:endParaRPr/>
          </a:p>
          <a:p>
            <a:pPr indent="0" lvl="0" marL="0" rtl="0" algn="l">
              <a:spcBef>
                <a:spcPts val="1200"/>
              </a:spcBef>
              <a:spcAft>
                <a:spcPts val="1200"/>
              </a:spcAft>
              <a:buNone/>
            </a:pPr>
            <a:r>
              <a:rPr lang="en"/>
              <a:t>Note: this appears in chapter 7, but we apply it here.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example: INDEPENDENT-SET</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INDEPENDENT-SET = {&lt;G, g&gt; | G contains an </a:t>
            </a:r>
            <a:r>
              <a:rPr lang="en"/>
              <a:t>independent</a:t>
            </a:r>
            <a:r>
              <a:rPr lang="en"/>
              <a:t> set of size g}</a:t>
            </a:r>
            <a:endParaRPr/>
          </a:p>
          <a:p>
            <a:pPr indent="0" lvl="0" marL="0" rtl="0" algn="l">
              <a:spcBef>
                <a:spcPts val="1200"/>
              </a:spcBef>
              <a:spcAft>
                <a:spcPts val="0"/>
              </a:spcAft>
              <a:buNone/>
            </a:pPr>
            <a:r>
              <a:rPr lang="en"/>
              <a:t>To prove INDEPENDENT-SET is NP-complete we’ll use 3-SAT. This seems non-obvious (we could use domination set here for a simpler version, for instance) but it’s how the original proof went.</a:t>
            </a:r>
            <a:endParaRPr/>
          </a:p>
          <a:p>
            <a:pPr indent="0" lvl="0" marL="0" rtl="0" algn="l">
              <a:spcBef>
                <a:spcPts val="1200"/>
              </a:spcBef>
              <a:spcAft>
                <a:spcPts val="0"/>
              </a:spcAft>
              <a:buNone/>
            </a:pPr>
            <a:r>
              <a:rPr lang="en"/>
              <a:t>So: 3SAT ≤</a:t>
            </a:r>
            <a:r>
              <a:rPr baseline="-25000" lang="en"/>
              <a:t>P</a:t>
            </a:r>
            <a:r>
              <a:rPr lang="en"/>
              <a:t> INDEPENDENT-SET</a:t>
            </a:r>
            <a:endParaRPr/>
          </a:p>
          <a:p>
            <a:pPr indent="0" lvl="0" marL="0" rtl="0" algn="l">
              <a:spcBef>
                <a:spcPts val="1200"/>
              </a:spcBef>
              <a:spcAft>
                <a:spcPts val="1200"/>
              </a:spcAft>
              <a:buNone/>
            </a:pPr>
            <a:r>
              <a:rPr lang="en"/>
              <a:t>Basically, create a way to convert a 3SAT equation into an equivalent independent set problem!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 How??</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Given some instance I of 3-SAT, we create an instance (G, g) of INDEPENDENT-SET:</a:t>
            </a:r>
            <a:endParaRPr/>
          </a:p>
          <a:p>
            <a:pPr indent="-342900" lvl="0" marL="457200" rtl="0" algn="l">
              <a:spcBef>
                <a:spcPts val="1200"/>
              </a:spcBef>
              <a:spcAft>
                <a:spcPts val="0"/>
              </a:spcAft>
              <a:buSzPts val="1800"/>
              <a:buAutoNum type="arabicPeriod"/>
            </a:pPr>
            <a:r>
              <a:rPr lang="en"/>
              <a:t>Graph G has a triangle for each clause, with vertices labeled by the clause’s literals, and has additional edges between any two vertices (across the clauses) that represent opposite literals.</a:t>
            </a:r>
            <a:endParaRPr/>
          </a:p>
          <a:p>
            <a:pPr indent="-342900" lvl="0" marL="457200" rtl="0" algn="l">
              <a:spcBef>
                <a:spcPts val="0"/>
              </a:spcBef>
              <a:spcAft>
                <a:spcPts val="0"/>
              </a:spcAft>
              <a:buSzPts val="1800"/>
              <a:buAutoNum type="arabicPeriod"/>
            </a:pPr>
            <a:r>
              <a:rPr lang="en"/>
              <a:t>The goal g is set to the number of clauses.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8"/>
          <p:cNvPicPr preferRelativeResize="0"/>
          <p:nvPr/>
        </p:nvPicPr>
        <p:blipFill>
          <a:blip r:embed="rId3">
            <a:alphaModFix/>
          </a:blip>
          <a:stretch>
            <a:fillRect/>
          </a:stretch>
        </p:blipFill>
        <p:spPr>
          <a:xfrm>
            <a:off x="152400" y="800138"/>
            <a:ext cx="8839201" cy="354323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“Proof”</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doing the construction, we need to show a couple of things. </a:t>
            </a:r>
            <a:endParaRPr/>
          </a:p>
          <a:p>
            <a:pPr indent="-342900" lvl="0" marL="457200" rtl="0" algn="l">
              <a:spcBef>
                <a:spcPts val="1200"/>
              </a:spcBef>
              <a:spcAft>
                <a:spcPts val="0"/>
              </a:spcAft>
              <a:buSzPts val="1800"/>
              <a:buAutoNum type="arabicPeriod"/>
            </a:pPr>
            <a:r>
              <a:rPr lang="en"/>
              <a:t>That if there exists an independent set S of size g, then that means there’s a satisfying assignment of the 3SAT equation.</a:t>
            </a:r>
            <a:endParaRPr/>
          </a:p>
          <a:p>
            <a:pPr indent="-342900" lvl="0" marL="457200" rtl="0" algn="l">
              <a:spcBef>
                <a:spcPts val="0"/>
              </a:spcBef>
              <a:spcAft>
                <a:spcPts val="0"/>
              </a:spcAft>
              <a:buSzPts val="1800"/>
              <a:buAutoNum type="arabicPeriod"/>
            </a:pPr>
            <a:r>
              <a:rPr lang="en"/>
              <a:t>That if there isn’t an independent set S of size g, then that means there’s not a satisfying assignment of the 3SAT equation. (typically, this is done as the contrapositive: if the equation is satisfiable then there exists an independent set of size 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“Proof”</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That if there exists an independent set S of size g, then that means there’s a satisfying assignment of the 3SAT equation.</a:t>
            </a:r>
            <a:endParaRPr/>
          </a:p>
          <a:p>
            <a:pPr indent="0" lvl="0" marL="0" rtl="0" algn="l">
              <a:spcBef>
                <a:spcPts val="1200"/>
              </a:spcBef>
              <a:spcAft>
                <a:spcPts val="1200"/>
              </a:spcAft>
              <a:buNone/>
            </a:pPr>
            <a:r>
              <a:rPr lang="en"/>
              <a:t>Proof sketch: note that for any variable x, our independent set S cannot contain both x and ~x due to the edge creation between opposing literals. Since S has g vertices, this forces us to have one vertex per clause (triangle) and due to the restriction above, this means that we create a satisfying assignment based on the vertices chosen.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“Proof”</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(Contrapositive) If there exists a satisfying assignment for 3SAT, then there exists an independent set of size g.</a:t>
            </a:r>
            <a:endParaRPr/>
          </a:p>
          <a:p>
            <a:pPr indent="0" lvl="0" marL="0" rtl="0" algn="l">
              <a:spcBef>
                <a:spcPts val="1200"/>
              </a:spcBef>
              <a:spcAft>
                <a:spcPts val="1200"/>
              </a:spcAft>
              <a:buNone/>
            </a:pPr>
            <a:r>
              <a:rPr lang="en"/>
              <a:t>Proof sketch: since g is </a:t>
            </a:r>
            <a:r>
              <a:rPr lang="en"/>
              <a:t>equal</a:t>
            </a:r>
            <a:r>
              <a:rPr lang="en"/>
              <a:t> to the number of clauses, choose the vertices in each triangle that are set to true as part of satisfying assignment (one vertex per clause). This means that we pick exactly one vertex per triangle, and since we cannot choose opposing vertices, then we have an independent set.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What’re we talking about?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NP-completeness?</a:t>
            </a:r>
            <a:endParaRPr/>
          </a:p>
          <a:p>
            <a:pPr indent="-342900" lvl="0" marL="457200" rtl="0" algn="l">
              <a:spcBef>
                <a:spcPts val="0"/>
              </a:spcBef>
              <a:spcAft>
                <a:spcPts val="0"/>
              </a:spcAft>
              <a:buSzPts val="1800"/>
              <a:buChar char="●"/>
            </a:pPr>
            <a:r>
              <a:rPr lang="en"/>
              <a:t>SAT &amp; 3-SAT</a:t>
            </a:r>
            <a:endParaRPr/>
          </a:p>
          <a:p>
            <a:pPr indent="-342900" lvl="0" marL="457200" rtl="0" algn="l">
              <a:spcBef>
                <a:spcPts val="0"/>
              </a:spcBef>
              <a:spcAft>
                <a:spcPts val="0"/>
              </a:spcAft>
              <a:buSzPts val="1800"/>
              <a:buChar char="●"/>
            </a:pPr>
            <a:r>
              <a:rPr lang="en"/>
              <a:t>TSP</a:t>
            </a:r>
            <a:endParaRPr/>
          </a:p>
          <a:p>
            <a:pPr indent="-342900" lvl="0" marL="457200" rtl="0" algn="l">
              <a:spcBef>
                <a:spcPts val="0"/>
              </a:spcBef>
              <a:spcAft>
                <a:spcPts val="0"/>
              </a:spcAft>
              <a:buSzPts val="1800"/>
              <a:buChar char="●"/>
            </a:pPr>
            <a:r>
              <a:rPr lang="en"/>
              <a:t>How do we show that something is NP-complete?</a:t>
            </a:r>
            <a:endParaRPr/>
          </a:p>
          <a:p>
            <a:pPr indent="-342900" lvl="0" marL="457200" rtl="0" algn="l">
              <a:spcBef>
                <a:spcPts val="0"/>
              </a:spcBef>
              <a:spcAft>
                <a:spcPts val="0"/>
              </a:spcAft>
              <a:buSzPts val="1800"/>
              <a:buChar char="●"/>
            </a:pPr>
            <a:r>
              <a:rPr lang="en"/>
              <a:t>Approximation algorithms</a:t>
            </a:r>
            <a:endParaRPr/>
          </a:p>
          <a:p>
            <a:pPr indent="-342900" lvl="0" marL="457200" rtl="0" algn="l">
              <a:spcBef>
                <a:spcPts val="0"/>
              </a:spcBef>
              <a:spcAft>
                <a:spcPts val="0"/>
              </a:spcAft>
              <a:buSzPts val="1800"/>
              <a:buChar char="●"/>
            </a:pPr>
            <a:r>
              <a:rPr lang="en"/>
              <a:t>Randomized algorithms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you:</a:t>
            </a:r>
            <a:endParaRPr/>
          </a:p>
        </p:txBody>
      </p:sp>
      <p:sp>
        <p:nvSpPr>
          <p:cNvPr id="176" name="Google Shape;17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Prove that </a:t>
            </a:r>
            <a:r>
              <a:rPr lang="en" sz="2000"/>
              <a:t>CLIQUE = {G, k | G is an undirected graph with a k-clique} is NP-complete. We already showed that it is in NP, so all you have to do is the reduction!</a:t>
            </a:r>
            <a:endParaRPr sz="2000"/>
          </a:p>
          <a:p>
            <a:pPr indent="0" lvl="0" marL="0" rtl="0" algn="l">
              <a:spcBef>
                <a:spcPts val="1200"/>
              </a:spcBef>
              <a:spcAft>
                <a:spcPts val="1200"/>
              </a:spcAft>
              <a:buNone/>
            </a:pPr>
            <a:r>
              <a:rPr lang="en" sz="2000"/>
              <a:t>HINT: try 3-SAT</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3"/>
          <p:cNvPicPr preferRelativeResize="0"/>
          <p:nvPr/>
        </p:nvPicPr>
        <p:blipFill>
          <a:blip r:embed="rId3">
            <a:alphaModFix/>
          </a:blip>
          <a:stretch>
            <a:fillRect/>
          </a:stretch>
        </p:blipFill>
        <p:spPr>
          <a:xfrm>
            <a:off x="2863775" y="2479950"/>
            <a:ext cx="3242900" cy="1075625"/>
          </a:xfrm>
          <a:prstGeom prst="rect">
            <a:avLst/>
          </a:prstGeom>
          <a:noFill/>
          <a:ln>
            <a:noFill/>
          </a:ln>
        </p:spPr>
      </p:pic>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Approximation Algorithms	</a:t>
            </a:r>
            <a:endParaRPr/>
          </a:p>
        </p:txBody>
      </p:sp>
      <p:sp>
        <p:nvSpPr>
          <p:cNvPr id="183" name="Google Shape;18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 classification of solutions for NP-hard problems that might generate an optimal solution </a:t>
            </a:r>
            <a:r>
              <a:rPr i="1" lang="en"/>
              <a:t>occasionally</a:t>
            </a:r>
            <a:r>
              <a:rPr lang="en"/>
              <a:t>, but are deemed “close enough” for an application.</a:t>
            </a:r>
            <a:endParaRPr/>
          </a:p>
          <a:p>
            <a:pPr indent="-342900" lvl="0" marL="457200" rtl="0" algn="l">
              <a:spcBef>
                <a:spcPts val="0"/>
              </a:spcBef>
              <a:spcAft>
                <a:spcPts val="0"/>
              </a:spcAft>
              <a:buSzPts val="1800"/>
              <a:buChar char="●"/>
            </a:pPr>
            <a:r>
              <a:rPr lang="en"/>
              <a:t>How do we measure “close enough”? Typically we have an </a:t>
            </a:r>
            <a:r>
              <a:rPr b="1" lang="en"/>
              <a:t>approximation ratio</a:t>
            </a:r>
            <a:r>
              <a:rPr lang="en"/>
              <a:t> formula like:</a:t>
            </a:r>
            <a:br>
              <a:rPr lang="en"/>
            </a:br>
            <a:br>
              <a:rPr lang="en"/>
            </a:br>
            <a:br>
              <a:rPr lang="en"/>
            </a:br>
            <a:br>
              <a:rPr lang="en"/>
            </a:br>
            <a:br>
              <a:rPr lang="en"/>
            </a:br>
            <a:r>
              <a:rPr lang="en"/>
              <a:t>Where A(I) represents the value out of our approximation algorithm, and OPT(I) represents the value out of the optimal solution for input I. This is also sometimes called c-approximation where c is this ratio 𝛼.</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how?</a:t>
            </a:r>
            <a:endParaRPr/>
          </a:p>
        </p:txBody>
      </p:sp>
      <p:sp>
        <p:nvSpPr>
          <p:cNvPr id="189" name="Google Shape;18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Using techniques we already know!</a:t>
            </a:r>
            <a:endParaRPr sz="2000"/>
          </a:p>
          <a:p>
            <a:pPr indent="-355600" lvl="0" marL="457200" rtl="0" algn="l">
              <a:spcBef>
                <a:spcPts val="0"/>
              </a:spcBef>
              <a:spcAft>
                <a:spcPts val="0"/>
              </a:spcAft>
              <a:buSzPts val="2000"/>
              <a:buChar char="●"/>
            </a:pPr>
            <a:r>
              <a:rPr lang="en" sz="2000"/>
              <a:t>We’ve already seen that some of the techniques we’ve talked about allow us to get a solution very quickly, but does not guarantee optimality.</a:t>
            </a:r>
            <a:endParaRPr sz="2000"/>
          </a:p>
          <a:p>
            <a:pPr indent="-355600" lvl="0" marL="457200" rtl="0" algn="l">
              <a:spcBef>
                <a:spcPts val="0"/>
              </a:spcBef>
              <a:spcAft>
                <a:spcPts val="0"/>
              </a:spcAft>
              <a:buSzPts val="2000"/>
              <a:buChar char="●"/>
            </a:pPr>
            <a:r>
              <a:rPr lang="en" sz="2000"/>
              <a:t>Which one?</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Greedy. Again.</a:t>
            </a:r>
            <a:endParaRPr/>
          </a:p>
        </p:txBody>
      </p:sp>
      <p:sp>
        <p:nvSpPr>
          <p:cNvPr id="195" name="Google Shape;19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take a look at an example:</a:t>
            </a:r>
            <a:endParaRPr/>
          </a:p>
          <a:p>
            <a:pPr indent="0" lvl="0" marL="0" rtl="0" algn="l">
              <a:spcBef>
                <a:spcPts val="1200"/>
              </a:spcBef>
              <a:spcAft>
                <a:spcPts val="1200"/>
              </a:spcAft>
              <a:buNone/>
            </a:pPr>
            <a:r>
              <a:rPr lang="en"/>
              <a:t>Vertex cover - Given an undirected graph G, choose a subset of vertices S ⊆ V s.t. each edge is incident to a vertex in S. Minimize |S|.</a:t>
            </a:r>
            <a:endParaRPr/>
          </a:p>
        </p:txBody>
      </p:sp>
      <p:pic>
        <p:nvPicPr>
          <p:cNvPr id="196" name="Google Shape;196;p35"/>
          <p:cNvPicPr preferRelativeResize="0"/>
          <p:nvPr/>
        </p:nvPicPr>
        <p:blipFill>
          <a:blip r:embed="rId3">
            <a:alphaModFix/>
          </a:blip>
          <a:stretch>
            <a:fillRect/>
          </a:stretch>
        </p:blipFill>
        <p:spPr>
          <a:xfrm>
            <a:off x="3205537" y="2462775"/>
            <a:ext cx="2732924" cy="25111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Greedy solution?</a:t>
            </a:r>
            <a:endParaRPr/>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One approach is to note that a maximal matching gives us a vertex cover if we take all of the end points to be in S. So, do greedy maximal matching!</a:t>
            </a:r>
            <a:endParaRPr/>
          </a:p>
        </p:txBody>
      </p:sp>
      <p:pic>
        <p:nvPicPr>
          <p:cNvPr id="203" name="Google Shape;203;p36"/>
          <p:cNvPicPr preferRelativeResize="0"/>
          <p:nvPr/>
        </p:nvPicPr>
        <p:blipFill>
          <a:blip r:embed="rId3">
            <a:alphaModFix/>
          </a:blip>
          <a:stretch>
            <a:fillRect/>
          </a:stretch>
        </p:blipFill>
        <p:spPr>
          <a:xfrm>
            <a:off x="472575" y="2044626"/>
            <a:ext cx="8010399" cy="27862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209" name="Google Shape;20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Clearly, this isn’t optimal. In our approximation case, we get a |S| = 12, while in an earlier example |S| = 8. This technique gets us an |S| that could be up to 2 times the size of the optimal set. So, we have a 2-approximation with just this technique!</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example?</a:t>
            </a:r>
            <a:endParaRPr/>
          </a:p>
        </p:txBody>
      </p:sp>
      <p:sp>
        <p:nvSpPr>
          <p:cNvPr id="215" name="Google Shape;21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Traveling salesperson - restated, get the salesperson around our graph and back to our starting vertex without visiting anything twice, and do it in the smallest amount of time/distance/etc.</a:t>
            </a:r>
            <a:endParaRPr/>
          </a:p>
          <a:p>
            <a:pPr indent="0" lvl="0" marL="0" rtl="0" algn="l">
              <a:spcBef>
                <a:spcPts val="1200"/>
              </a:spcBef>
              <a:spcAft>
                <a:spcPts val="1200"/>
              </a:spcAft>
              <a:buNone/>
            </a:pPr>
            <a:r>
              <a:rPr lang="en"/>
              <a:t>Approximation algorithm?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Approximation algorithm for TSP</a:t>
            </a:r>
            <a:endParaRPr/>
          </a:p>
        </p:txBody>
      </p:sp>
      <p:sp>
        <p:nvSpPr>
          <p:cNvPr id="221" name="Google Shape;22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Create a minimum spanning tree of our graph.</a:t>
            </a:r>
            <a:endParaRPr/>
          </a:p>
          <a:p>
            <a:pPr indent="-342900" lvl="0" marL="457200" rtl="0" algn="l">
              <a:spcBef>
                <a:spcPts val="0"/>
              </a:spcBef>
              <a:spcAft>
                <a:spcPts val="0"/>
              </a:spcAft>
              <a:buSzPts val="1800"/>
              <a:buAutoNum type="arabicPeriod"/>
            </a:pPr>
            <a:r>
              <a:rPr lang="en"/>
              <a:t>Create a traversal of our MST.</a:t>
            </a:r>
            <a:endParaRPr/>
          </a:p>
          <a:p>
            <a:pPr indent="-342900" lvl="0" marL="457200" rtl="0" algn="l">
              <a:spcBef>
                <a:spcPts val="0"/>
              </a:spcBef>
              <a:spcAft>
                <a:spcPts val="0"/>
              </a:spcAft>
              <a:buSzPts val="1800"/>
              <a:buAutoNum type="arabicPeriod"/>
            </a:pPr>
            <a:r>
              <a:rPr lang="en"/>
              <a:t>Trim out of the traversal any repeated vertices. This becomes our actual tour that we will attempt.</a:t>
            </a:r>
            <a:endParaRPr/>
          </a:p>
          <a:p>
            <a:pPr indent="0" lvl="0" marL="0" rtl="0" algn="l">
              <a:spcBef>
                <a:spcPts val="1200"/>
              </a:spcBef>
              <a:spcAft>
                <a:spcPts val="1200"/>
              </a:spcAft>
              <a:buNone/>
            </a:pPr>
            <a:r>
              <a:rPr lang="en"/>
              <a:t>Turns out that this yields a 2-approximation </a:t>
            </a:r>
            <a:r>
              <a:rPr i="1" lang="en"/>
              <a:t>assuming</a:t>
            </a:r>
            <a:r>
              <a:rPr lang="en"/>
              <a:t> that the graph follows the triangle inequality and can be mapped to an actual surface. If we’re allowed to cheat by creating shortcuts, this gets better.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you:</a:t>
            </a:r>
            <a:endParaRPr/>
          </a:p>
        </p:txBody>
      </p:sp>
      <p:sp>
        <p:nvSpPr>
          <p:cNvPr id="227" name="Google Shape;22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Develop an approximation algorithm to find the minimum total dominating set of a graph G. What’s the approximation ratio of your solution?</a:t>
            </a:r>
            <a:endParaRPr sz="2000"/>
          </a:p>
          <a:p>
            <a:pPr indent="0" lvl="0" marL="0" rtl="0" algn="l">
              <a:spcBef>
                <a:spcPts val="1200"/>
              </a:spcBef>
              <a:spcAft>
                <a:spcPts val="1200"/>
              </a:spcAft>
              <a:buNone/>
            </a:pPr>
            <a:r>
              <a:rPr lang="en" sz="2000"/>
              <a:t>Total domination - Given a graph G = (V, E), a total dominating set S ⊆ V is a set where ∀v ∈ V, v is adjacent to a member of S. </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Randomized Approximation Algorithms</a:t>
            </a:r>
            <a:endParaRPr/>
          </a:p>
        </p:txBody>
      </p:sp>
      <p:sp>
        <p:nvSpPr>
          <p:cNvPr id="233" name="Google Shape;23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One other way to approach this is to do a variation of approximation using randomized algorithms. </a:t>
            </a:r>
            <a:endParaRPr sz="1900"/>
          </a:p>
          <a:p>
            <a:pPr indent="-349250" lvl="0" marL="457200" rtl="0" algn="l">
              <a:spcBef>
                <a:spcPts val="0"/>
              </a:spcBef>
              <a:spcAft>
                <a:spcPts val="0"/>
              </a:spcAft>
              <a:buSzPts val="1900"/>
              <a:buChar char="●"/>
            </a:pPr>
            <a:r>
              <a:rPr lang="en" sz="1900"/>
              <a:t>Classically, this is a way to generate solutions very quickly, but really non-optimally.</a:t>
            </a:r>
            <a:endParaRPr sz="1900"/>
          </a:p>
          <a:p>
            <a:pPr indent="-349250" lvl="0" marL="457200" rtl="0" algn="l">
              <a:spcBef>
                <a:spcPts val="0"/>
              </a:spcBef>
              <a:spcAft>
                <a:spcPts val="0"/>
              </a:spcAft>
              <a:buSzPts val="1900"/>
              <a:buChar char="●"/>
            </a:pPr>
            <a:r>
              <a:rPr lang="en" sz="1900"/>
              <a:t>BUT - the algorithm can be built to preserve most of the speed, but set conditions on the random generation. </a:t>
            </a:r>
            <a:endParaRPr sz="1900"/>
          </a:p>
          <a:p>
            <a:pPr indent="-349250" lvl="0" marL="457200" rtl="0" algn="l">
              <a:spcBef>
                <a:spcPts val="0"/>
              </a:spcBef>
              <a:spcAft>
                <a:spcPts val="0"/>
              </a:spcAft>
              <a:buSzPts val="1900"/>
              <a:buChar char="●"/>
            </a:pPr>
            <a:r>
              <a:rPr lang="en" sz="1900"/>
              <a:t>What this is not: Monte Carlo or Las Vegas algorithmic simulation where we exploit probability and iteration to get a high confidence (though there are some approximation algorithms that use Monte Carlo).</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NP-Completeness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NP: classification of languages (read: problems) that can be solved via a non-deterministic Turing machine in polynomial time.</a:t>
            </a:r>
            <a:endParaRPr/>
          </a:p>
          <a:p>
            <a:pPr indent="-342900" lvl="0" marL="457200" rtl="0" algn="l">
              <a:spcBef>
                <a:spcPts val="0"/>
              </a:spcBef>
              <a:spcAft>
                <a:spcPts val="0"/>
              </a:spcAft>
              <a:buSzPts val="1800"/>
              <a:buChar char="●"/>
            </a:pPr>
            <a:r>
              <a:rPr lang="en"/>
              <a:t>This is in contrast to P - solved using a deterministic Turing machine</a:t>
            </a:r>
            <a:endParaRPr/>
          </a:p>
          <a:p>
            <a:pPr indent="-342900" lvl="0" marL="457200" rtl="0" algn="l">
              <a:spcBef>
                <a:spcPts val="0"/>
              </a:spcBef>
              <a:spcAft>
                <a:spcPts val="0"/>
              </a:spcAft>
              <a:buSzPts val="1800"/>
              <a:buChar char="●"/>
            </a:pPr>
            <a:r>
              <a:rPr lang="en"/>
              <a:t>From Sipser:</a:t>
            </a:r>
            <a:endParaRPr/>
          </a:p>
        </p:txBody>
      </p:sp>
      <p:pic>
        <p:nvPicPr>
          <p:cNvPr id="68" name="Google Shape;68;p15"/>
          <p:cNvPicPr preferRelativeResize="0"/>
          <p:nvPr/>
        </p:nvPicPr>
        <p:blipFill>
          <a:blip r:embed="rId3">
            <a:alphaModFix/>
          </a:blip>
          <a:stretch>
            <a:fillRect/>
          </a:stretch>
        </p:blipFill>
        <p:spPr>
          <a:xfrm>
            <a:off x="2746325" y="2234000"/>
            <a:ext cx="2689750" cy="2427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239" name="Google Shape;23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Maximum Independent Set - what would a randomized algorithm look like for this?</a:t>
            </a:r>
            <a:endParaRPr/>
          </a:p>
          <a:p>
            <a:pPr indent="-342900" lvl="0" marL="457200" rtl="0" algn="l">
              <a:spcBef>
                <a:spcPts val="1200"/>
              </a:spcBef>
              <a:spcAft>
                <a:spcPts val="0"/>
              </a:spcAft>
              <a:buSzPts val="1800"/>
              <a:buChar char="●"/>
            </a:pPr>
            <a:r>
              <a:rPr lang="en"/>
              <a:t>Randomly pick an vertex, check adjacency, if not adjacent, add to S.</a:t>
            </a:r>
            <a:endParaRPr/>
          </a:p>
          <a:p>
            <a:pPr indent="0" lvl="0" marL="0" rtl="0" algn="l">
              <a:spcBef>
                <a:spcPts val="1200"/>
              </a:spcBef>
              <a:spcAft>
                <a:spcPts val="0"/>
              </a:spcAft>
              <a:buNone/>
            </a:pPr>
            <a:r>
              <a:rPr lang="en"/>
              <a:t>What would the approximation ratio look like for this algorithm? Could be real bad! Consider a star graph.</a:t>
            </a:r>
            <a:endParaRPr/>
          </a:p>
          <a:p>
            <a:pPr indent="0" lvl="0" marL="0" rtl="0" algn="l">
              <a:spcBef>
                <a:spcPts val="1200"/>
              </a:spcBef>
              <a:spcAft>
                <a:spcPts val="1200"/>
              </a:spcAft>
              <a:buNone/>
            </a:pPr>
            <a:r>
              <a:rPr lang="en"/>
              <a:t>Could we do better? What kind of restrictions do we need?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you:</a:t>
            </a:r>
            <a:endParaRPr/>
          </a:p>
        </p:txBody>
      </p:sp>
      <p:sp>
        <p:nvSpPr>
          <p:cNvPr id="245" name="Google Shape;24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Using a randomized approximation approach, develop an algorithm to solve SAT. What is the approximation ratio for your algorithm?</a:t>
            </a:r>
            <a:endParaRPr sz="2000"/>
          </a:p>
          <a:p>
            <a:pPr indent="0" lvl="0" marL="0" rtl="0" algn="l">
              <a:spcBef>
                <a:spcPts val="1200"/>
              </a:spcBef>
              <a:spcAft>
                <a:spcPts val="1200"/>
              </a:spcAft>
              <a:buNone/>
            </a:pPr>
            <a:br>
              <a:rPr lang="en" sz="2000"/>
            </a:br>
            <a:r>
              <a:rPr lang="en" sz="2000"/>
              <a:t>Now, do it again, but for the vertex cover problem we discussed before. What is the approximation ratio for this algorithm?</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options</a:t>
            </a:r>
            <a:endParaRPr/>
          </a:p>
        </p:txBody>
      </p:sp>
      <p:sp>
        <p:nvSpPr>
          <p:cNvPr id="251" name="Google Shape;25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There are, of course, multiple other options here including:</a:t>
            </a:r>
            <a:endParaRPr sz="2000"/>
          </a:p>
          <a:p>
            <a:pPr indent="-355600" lvl="1" marL="914400" rtl="0" algn="l">
              <a:spcBef>
                <a:spcPts val="0"/>
              </a:spcBef>
              <a:spcAft>
                <a:spcPts val="0"/>
              </a:spcAft>
              <a:buSzPts val="2000"/>
              <a:buChar char="○"/>
            </a:pPr>
            <a:r>
              <a:rPr lang="en" sz="2000"/>
              <a:t>Randomized hill climbing, simulated annealing</a:t>
            </a:r>
            <a:endParaRPr sz="2000"/>
          </a:p>
          <a:p>
            <a:pPr indent="-355600" lvl="1" marL="914400" rtl="0" algn="l">
              <a:spcBef>
                <a:spcPts val="0"/>
              </a:spcBef>
              <a:spcAft>
                <a:spcPts val="0"/>
              </a:spcAft>
              <a:buSzPts val="2000"/>
              <a:buChar char="○"/>
            </a:pPr>
            <a:r>
              <a:rPr lang="en" sz="2000"/>
              <a:t>Branch-and-bound</a:t>
            </a:r>
            <a:endParaRPr sz="2000"/>
          </a:p>
          <a:p>
            <a:pPr indent="-355600" lvl="1" marL="914400" rtl="0" algn="l">
              <a:spcBef>
                <a:spcPts val="0"/>
              </a:spcBef>
              <a:spcAft>
                <a:spcPts val="0"/>
              </a:spcAft>
              <a:buSzPts val="2000"/>
              <a:buChar char="○"/>
            </a:pPr>
            <a:r>
              <a:rPr lang="en" sz="2000"/>
              <a:t>Quantum algorithms</a:t>
            </a:r>
            <a:endParaRPr sz="2000"/>
          </a:p>
          <a:p>
            <a:pPr indent="-355600" lvl="1" marL="914400" rtl="0" algn="l">
              <a:spcBef>
                <a:spcPts val="0"/>
              </a:spcBef>
              <a:spcAft>
                <a:spcPts val="0"/>
              </a:spcAft>
              <a:buSzPts val="2000"/>
              <a:buChar char="○"/>
            </a:pPr>
            <a:r>
              <a:rPr lang="en" sz="2000"/>
              <a:t>Genetic algorithms with a cutoff</a:t>
            </a:r>
            <a:endParaRPr sz="2000"/>
          </a:p>
          <a:p>
            <a:pPr indent="-355600" lvl="1" marL="914400" rtl="0" algn="l">
              <a:spcBef>
                <a:spcPts val="0"/>
              </a:spcBef>
              <a:spcAft>
                <a:spcPts val="0"/>
              </a:spcAft>
              <a:buSzPts val="2000"/>
              <a:buChar char="○"/>
            </a:pPr>
            <a:r>
              <a:rPr lang="en" sz="2000"/>
              <a:t>Reducing the input size and solving it exhaustively</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 your radar:</a:t>
            </a:r>
            <a:endParaRPr/>
          </a:p>
        </p:txBody>
      </p:sp>
      <p:sp>
        <p:nvSpPr>
          <p:cNvPr id="257" name="Google Shape;257;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Synthesis #3: due December 6th</a:t>
            </a:r>
            <a:endParaRPr/>
          </a:p>
          <a:p>
            <a:pPr indent="-342900" lvl="0" marL="457200" rtl="0" algn="l">
              <a:spcBef>
                <a:spcPts val="0"/>
              </a:spcBef>
              <a:spcAft>
                <a:spcPts val="0"/>
              </a:spcAft>
              <a:buSzPts val="1800"/>
              <a:buChar char="●"/>
            </a:pPr>
            <a:r>
              <a:rPr lang="en"/>
              <a:t>Final project stuff: due December 9th, 1pm eastern</a:t>
            </a:r>
            <a:endParaRPr/>
          </a:p>
          <a:p>
            <a:pPr indent="-342900" lvl="0" marL="457200" rtl="0" algn="l">
              <a:spcBef>
                <a:spcPts val="0"/>
              </a:spcBef>
              <a:spcAft>
                <a:spcPts val="0"/>
              </a:spcAft>
              <a:buSzPts val="1800"/>
              <a:buChar char="●"/>
            </a:pPr>
            <a:r>
              <a:rPr lang="en"/>
              <a:t>Final presentations (mandatory attendance): December 9th, 1pm</a:t>
            </a:r>
            <a:endParaRPr/>
          </a:p>
          <a:p>
            <a:pPr indent="0" lvl="0" marL="0" rtl="0" algn="l">
              <a:spcBef>
                <a:spcPts val="1200"/>
              </a:spcBef>
              <a:spcAft>
                <a:spcPts val="0"/>
              </a:spcAft>
              <a:buNone/>
            </a:pPr>
            <a:r>
              <a:rPr lang="en"/>
              <a:t>Stuff to talk about:</a:t>
            </a:r>
            <a:endParaRPr/>
          </a:p>
          <a:p>
            <a:pPr indent="-342900" lvl="0" marL="457200" rtl="0" algn="l">
              <a:spcBef>
                <a:spcPts val="1200"/>
              </a:spcBef>
              <a:spcAft>
                <a:spcPts val="0"/>
              </a:spcAft>
              <a:buSzPts val="1800"/>
              <a:buChar char="●"/>
            </a:pPr>
            <a:r>
              <a:rPr lang="en"/>
              <a:t>TRACE</a:t>
            </a:r>
            <a:endParaRPr/>
          </a:p>
          <a:p>
            <a:pPr indent="-342900" lvl="0" marL="457200" rtl="0" algn="l">
              <a:spcBef>
                <a:spcPts val="0"/>
              </a:spcBef>
              <a:spcAft>
                <a:spcPts val="0"/>
              </a:spcAft>
              <a:buSzPts val="1800"/>
              <a:buChar char="●"/>
            </a:pPr>
            <a:r>
              <a:rPr lang="en"/>
              <a:t>The final session itself</a:t>
            </a:r>
            <a:endParaRPr/>
          </a:p>
          <a:p>
            <a:pPr indent="-342900" lvl="0" marL="457200" rtl="0" algn="l">
              <a:spcBef>
                <a:spcPts val="0"/>
              </a:spcBef>
              <a:spcAft>
                <a:spcPts val="0"/>
              </a:spcAft>
              <a:buSzPts val="1800"/>
              <a:buChar char="●"/>
            </a:pPr>
            <a:r>
              <a:rPr lang="en"/>
              <a:t>Next two weeks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NP-completeness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Introduced by Stephen Cook and Leonid Levin (the Cook-Levin Theorem), NP-completeness is a subset of NP problems where the problem is in NP and every problem in NP is poly-time reducible to B (more on this later).</a:t>
            </a:r>
            <a:endParaRPr/>
          </a:p>
          <a:p>
            <a:pPr indent="-342900" lvl="0" marL="457200" rtl="0" algn="l">
              <a:spcBef>
                <a:spcPts val="0"/>
              </a:spcBef>
              <a:spcAft>
                <a:spcPts val="0"/>
              </a:spcAft>
              <a:buSzPts val="1800"/>
              <a:buChar char="●"/>
            </a:pPr>
            <a:r>
              <a:rPr lang="en"/>
              <a:t>Showing a problem is NP is straightforward - show a poly-time verifier for the problem.</a:t>
            </a:r>
            <a:endParaRPr/>
          </a:p>
          <a:p>
            <a:pPr indent="-342900" lvl="0" marL="457200" rtl="0" algn="l">
              <a:spcBef>
                <a:spcPts val="0"/>
              </a:spcBef>
              <a:spcAft>
                <a:spcPts val="0"/>
              </a:spcAft>
              <a:buSzPts val="1800"/>
              <a:buChar char="●"/>
            </a:pPr>
            <a:r>
              <a:rPr lang="en"/>
              <a:t>Basically, give a poly-time algorithm that checks if a potential solution is an actual solution. NOTE: this is not something that generates a solution, just checks one.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instance:</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CLIQUE = {&lt;G, k&gt; | G is an undirected graph with a k-clique}</a:t>
            </a:r>
            <a:endParaRPr/>
          </a:p>
          <a:p>
            <a:pPr indent="0" lvl="0" marL="0" rtl="0" algn="l">
              <a:spcBef>
                <a:spcPts val="1200"/>
              </a:spcBef>
              <a:spcAft>
                <a:spcPts val="0"/>
              </a:spcAft>
              <a:buNone/>
            </a:pPr>
            <a:r>
              <a:rPr lang="en"/>
              <a:t>A clique is a subgraph where every vertex in the subgraph is adjacent to every other vertex in the subgraph.</a:t>
            </a:r>
            <a:endParaRPr/>
          </a:p>
          <a:p>
            <a:pPr indent="0" lvl="0" marL="0" rtl="0" algn="l">
              <a:spcBef>
                <a:spcPts val="1200"/>
              </a:spcBef>
              <a:spcAft>
                <a:spcPts val="0"/>
              </a:spcAft>
              <a:buNone/>
            </a:pPr>
            <a:r>
              <a:rPr lang="en"/>
              <a:t>Solution (a.k.a. certificate): The proposed clique CP = (CV, CE).</a:t>
            </a:r>
            <a:br>
              <a:rPr lang="en"/>
            </a:br>
            <a:r>
              <a:rPr lang="en"/>
              <a:t>Verifier: 	Check that |CV| = k.</a:t>
            </a:r>
            <a:br>
              <a:rPr lang="en"/>
            </a:br>
            <a:r>
              <a:rPr lang="en"/>
              <a:t>		Check that for all v ∈ CV there exists an edge vw ∈ CE for all </a:t>
            </a:r>
            <a:br>
              <a:rPr lang="en"/>
            </a:br>
            <a:r>
              <a:rPr lang="en"/>
              <a:t>			w ∈ CV - {v}.</a:t>
            </a:r>
            <a:endParaRPr/>
          </a:p>
          <a:p>
            <a:pPr indent="0" lvl="0" marL="0" rtl="0" algn="l">
              <a:spcBef>
                <a:spcPts val="1200"/>
              </a:spcBef>
              <a:spcAft>
                <a:spcPts val="1200"/>
              </a:spcAft>
              <a:buNone/>
            </a:pPr>
            <a:r>
              <a:rPr lang="en"/>
              <a:t>How long does each step take?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&amp; 3-SAT</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In order to use the definition of NP-completeness to show a problem is NP-complete, we need a starting, origin problem to work from.</a:t>
            </a:r>
            <a:endParaRPr sz="2000"/>
          </a:p>
          <a:p>
            <a:pPr indent="-355600" lvl="0" marL="457200" rtl="0" algn="l">
              <a:spcBef>
                <a:spcPts val="0"/>
              </a:spcBef>
              <a:spcAft>
                <a:spcPts val="0"/>
              </a:spcAft>
              <a:buSzPts val="2000"/>
              <a:buChar char="●"/>
            </a:pPr>
            <a:r>
              <a:rPr lang="en" sz="2000"/>
              <a:t>Enter SAT - satisfiability.</a:t>
            </a:r>
            <a:endParaRPr sz="2000"/>
          </a:p>
          <a:p>
            <a:pPr indent="-355600" lvl="0" marL="457200" rtl="0" algn="l">
              <a:spcBef>
                <a:spcPts val="0"/>
              </a:spcBef>
              <a:spcAft>
                <a:spcPts val="0"/>
              </a:spcAft>
              <a:buSzPts val="2000"/>
              <a:buChar char="●"/>
            </a:pPr>
            <a:r>
              <a:rPr lang="en" sz="2000"/>
              <a:t>SAT = { &lt;ɸ&gt; | ɸ is a satisfiable Boolean formula}</a:t>
            </a:r>
            <a:endParaRPr sz="2000"/>
          </a:p>
          <a:p>
            <a:pPr indent="-355600" lvl="0" marL="457200" rtl="0" algn="l">
              <a:spcBef>
                <a:spcPts val="0"/>
              </a:spcBef>
              <a:spcAft>
                <a:spcPts val="0"/>
              </a:spcAft>
              <a:buSzPts val="2000"/>
              <a:buChar char="●"/>
            </a:pPr>
            <a:r>
              <a:rPr lang="en" sz="2000"/>
              <a:t>SAT is NP-complete and proven to be as part of the Cook-Levin Theorem. </a:t>
            </a:r>
            <a:endParaRPr sz="2000"/>
          </a:p>
          <a:p>
            <a:pPr indent="-355600" lvl="0" marL="457200" rtl="0" algn="l">
              <a:spcBef>
                <a:spcPts val="0"/>
              </a:spcBef>
              <a:spcAft>
                <a:spcPts val="0"/>
              </a:spcAft>
              <a:buSzPts val="2000"/>
              <a:buChar char="●"/>
            </a:pPr>
            <a:r>
              <a:rPr lang="en" sz="2000"/>
              <a:t>3-SAT is the same problem but where ɸ is formatted in 3-CNF.</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instance:</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733925" y="2258050"/>
            <a:ext cx="7676150" cy="507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you:</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Take a look at these Boolean equations. Are they satisfiable or not? If they are, provide the satisfiable assignment. (Sipser)</a:t>
            </a:r>
            <a:endParaRPr/>
          </a:p>
          <a:p>
            <a:pPr indent="0" lvl="0" marL="0" rtl="0" algn="l">
              <a:spcBef>
                <a:spcPts val="120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2120513" y="1965475"/>
            <a:ext cx="4902975" cy="422225"/>
          </a:xfrm>
          <a:prstGeom prst="rect">
            <a:avLst/>
          </a:prstGeom>
          <a:noFill/>
          <a:ln>
            <a:noFill/>
          </a:ln>
        </p:spPr>
      </p:pic>
      <p:pic>
        <p:nvPicPr>
          <p:cNvPr id="101" name="Google Shape;101;p20"/>
          <p:cNvPicPr preferRelativeResize="0"/>
          <p:nvPr/>
        </p:nvPicPr>
        <p:blipFill>
          <a:blip r:embed="rId4">
            <a:alphaModFix/>
          </a:blip>
          <a:stretch>
            <a:fillRect/>
          </a:stretch>
        </p:blipFill>
        <p:spPr>
          <a:xfrm>
            <a:off x="1293200" y="2571750"/>
            <a:ext cx="6557592" cy="422225"/>
          </a:xfrm>
          <a:prstGeom prst="rect">
            <a:avLst/>
          </a:prstGeom>
          <a:noFill/>
          <a:ln>
            <a:noFill/>
          </a:ln>
        </p:spPr>
      </p:pic>
      <p:pic>
        <p:nvPicPr>
          <p:cNvPr id="102" name="Google Shape;102;p20"/>
          <p:cNvPicPr preferRelativeResize="0"/>
          <p:nvPr/>
        </p:nvPicPr>
        <p:blipFill>
          <a:blip r:embed="rId5">
            <a:alphaModFix/>
          </a:blip>
          <a:stretch>
            <a:fillRect/>
          </a:stretch>
        </p:blipFill>
        <p:spPr>
          <a:xfrm>
            <a:off x="2749550" y="3178025"/>
            <a:ext cx="3734099" cy="46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classic NP-complete problem</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Traveling salesperson problem - given a connected, weighted graph, find a cycle (tour) that passes through every vertex exactly once, with minimum cost.</a:t>
            </a:r>
            <a:endParaRPr sz="2000"/>
          </a:p>
          <a:p>
            <a:pPr indent="0" lvl="0" marL="0" rtl="0" algn="l">
              <a:spcBef>
                <a:spcPts val="1200"/>
              </a:spcBef>
              <a:spcAft>
                <a:spcPts val="0"/>
              </a:spcAft>
              <a:buNone/>
            </a:pPr>
            <a:r>
              <a:rPr lang="en" sz="2000"/>
              <a:t>Some variations include a source vertex (thus the only vertex to be visited twice), or a cost bound (the tour must cost &lt; x).</a:t>
            </a:r>
            <a:endParaRPr sz="2000"/>
          </a:p>
          <a:p>
            <a:pPr indent="0" lvl="0" marL="0" rtl="0" algn="l">
              <a:spcBef>
                <a:spcPts val="1200"/>
              </a:spcBef>
              <a:spcAft>
                <a:spcPts val="1200"/>
              </a:spcAft>
              <a:buNone/>
            </a:pPr>
            <a:r>
              <a:rPr lang="en" sz="2000"/>
              <a:t>Another easy problem to state, but harder to solve optimally.</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