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73A0BE-96AC-486E-8336-924104A23C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microsoft.com/office/2007/relationships/media" Target="file:///D:\DEEPLEARNING\project\yolov2\yolov2-tensorflow-master\videos\demo1%20(linux).mp4" TargetMode="External"/><Relationship Id="rId1" Type="http://schemas.openxmlformats.org/officeDocument/2006/relationships/video" Target="file:///D:\DEEPLEARNING\project\yolov2\yolov2-tensorflow-master\videos\demo1%20(linux)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0" y="0"/>
            <a:ext cx="12192000" cy="3008209"/>
          </a:xfrm>
          <a:custGeom>
            <a:avLst/>
            <a:gdLst>
              <a:gd name="connsiteX0" fmla="*/ 0 w 12192000"/>
              <a:gd name="connsiteY0" fmla="*/ 0 h 3368675"/>
              <a:gd name="connsiteX1" fmla="*/ 12192000 w 12192000"/>
              <a:gd name="connsiteY1" fmla="*/ 0 h 3368675"/>
              <a:gd name="connsiteX2" fmla="*/ 12192000 w 12192000"/>
              <a:gd name="connsiteY2" fmla="*/ 3368675 h 3368675"/>
              <a:gd name="connsiteX3" fmla="*/ 0 w 12192000"/>
              <a:gd name="connsiteY3" fmla="*/ 3368675 h 3368675"/>
              <a:gd name="connsiteX4" fmla="*/ 0 w 12192000"/>
              <a:gd name="connsiteY4" fmla="*/ 0 h 3368675"/>
              <a:gd name="connsiteX0-1" fmla="*/ 0 w 12192000"/>
              <a:gd name="connsiteY0-2" fmla="*/ 0 h 4903963"/>
              <a:gd name="connsiteX1-3" fmla="*/ 12192000 w 12192000"/>
              <a:gd name="connsiteY1-4" fmla="*/ 0 h 4903963"/>
              <a:gd name="connsiteX2-5" fmla="*/ 12192000 w 12192000"/>
              <a:gd name="connsiteY2-6" fmla="*/ 3368675 h 4903963"/>
              <a:gd name="connsiteX3-7" fmla="*/ 0 w 12192000"/>
              <a:gd name="connsiteY3-8" fmla="*/ 3368675 h 4903963"/>
              <a:gd name="connsiteX4-9" fmla="*/ 0 w 12192000"/>
              <a:gd name="connsiteY4-10" fmla="*/ 0 h 4903963"/>
              <a:gd name="connsiteX0-11" fmla="*/ 0 w 12192000"/>
              <a:gd name="connsiteY0-12" fmla="*/ 0 h 5964239"/>
              <a:gd name="connsiteX1-13" fmla="*/ 12192000 w 12192000"/>
              <a:gd name="connsiteY1-14" fmla="*/ 0 h 5964239"/>
              <a:gd name="connsiteX2-15" fmla="*/ 12192000 w 12192000"/>
              <a:gd name="connsiteY2-16" fmla="*/ 3368675 h 5964239"/>
              <a:gd name="connsiteX3-17" fmla="*/ 0 w 12192000"/>
              <a:gd name="connsiteY3-18" fmla="*/ 3368675 h 5964239"/>
              <a:gd name="connsiteX4-19" fmla="*/ 0 w 12192000"/>
              <a:gd name="connsiteY4-20" fmla="*/ 0 h 59642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5964239">
                <a:moveTo>
                  <a:pt x="0" y="0"/>
                </a:moveTo>
                <a:lnTo>
                  <a:pt x="12192000" y="0"/>
                </a:lnTo>
                <a:lnTo>
                  <a:pt x="12192000" y="3368675"/>
                </a:lnTo>
                <a:cubicBezTo>
                  <a:pt x="6070600" y="6835775"/>
                  <a:pt x="6134100" y="6823075"/>
                  <a:pt x="0" y="336867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36000">
                <a:srgbClr val="5D7088"/>
              </a:gs>
              <a:gs pos="0">
                <a:srgbClr val="768BA6"/>
              </a:gs>
              <a:gs pos="100000">
                <a:srgbClr val="44546A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6400" dist="38100" dir="5400000" algn="t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9" name="文本框 12"/>
          <p:cNvSpPr>
            <a:spLocks noChangeArrowheads="1"/>
          </p:cNvSpPr>
          <p:nvPr/>
        </p:nvSpPr>
        <p:spPr bwMode="auto">
          <a:xfrm>
            <a:off x="3577590" y="3282950"/>
            <a:ext cx="503745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yolo</a:t>
            </a:r>
            <a:r>
              <a:rPr lang="zh-CN" altLang="en-US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实现视频识别</a:t>
            </a:r>
            <a:endParaRPr lang="zh-CN" altLang="en-US" sz="4000" spc="3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3450393" y="4301480"/>
            <a:ext cx="5289944" cy="337185"/>
          </a:xfrm>
          <a:prstGeom prst="rect">
            <a:avLst/>
          </a:prstGeom>
          <a:solidFill>
            <a:srgbClr val="4B5C72"/>
          </a:solidFill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lt"/>
              </a:rPr>
              <a:t>报告人：程文卓             </a:t>
            </a:r>
            <a:endParaRPr lang="zh-CN" altLang="en-US" sz="1600" dirty="0">
              <a:solidFill>
                <a:schemeClr val="bg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  <p:bldP spid="8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 bwMode="auto">
          <a:xfrm>
            <a:off x="4809040" y="951667"/>
            <a:ext cx="7598825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495A7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平行四边形 14"/>
          <p:cNvSpPr/>
          <p:nvPr/>
        </p:nvSpPr>
        <p:spPr bwMode="auto">
          <a:xfrm>
            <a:off x="-275978" y="363237"/>
            <a:ext cx="5410170" cy="601130"/>
          </a:xfrm>
          <a:prstGeom prst="parallelogram">
            <a:avLst>
              <a:gd name="adj" fmla="val 41624"/>
            </a:avLst>
          </a:prstGeom>
          <a:gradFill>
            <a:gsLst>
              <a:gs pos="54000">
                <a:srgbClr val="5D7088"/>
              </a:gs>
              <a:gs pos="0">
                <a:srgbClr val="768BA6"/>
              </a:gs>
              <a:gs pos="100000">
                <a:srgbClr val="44546A"/>
              </a:gs>
            </a:gsLst>
            <a:lin ang="108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文本框 1"/>
          <p:cNvSpPr txBox="1">
            <a:spLocks noChangeArrowheads="1"/>
          </p:cNvSpPr>
          <p:nvPr/>
        </p:nvSpPr>
        <p:spPr bwMode="auto">
          <a:xfrm>
            <a:off x="1888090" y="423350"/>
            <a:ext cx="31258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lt"/>
              </a:rPr>
              <a:t>目前进度 </a:t>
            </a:r>
            <a:endParaRPr lang="zh-CN" altLang="en-US" sz="2400" dirty="0">
              <a:solidFill>
                <a:schemeClr val="bg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1257133" y="2076458"/>
            <a:ext cx="3065763" cy="3065763"/>
          </a:xfrm>
          <a:prstGeom prst="ellipse">
            <a:avLst/>
          </a:prstGeom>
          <a:noFill/>
          <a:ln w="28575">
            <a:gradFill flip="none" rotWithShape="1">
              <a:gsLst>
                <a:gs pos="45000">
                  <a:srgbClr val="516073"/>
                </a:gs>
                <a:gs pos="0">
                  <a:srgbClr val="768BA6">
                    <a:alpha val="48000"/>
                  </a:srgbClr>
                </a:gs>
                <a:gs pos="100000">
                  <a:srgbClr val="2C3540"/>
                </a:gs>
              </a:gsLst>
              <a:lin ang="2700000" scaled="1"/>
              <a:tileRect/>
            </a:gra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4608165" y="2106514"/>
            <a:ext cx="3005650" cy="3005650"/>
          </a:xfrm>
          <a:prstGeom prst="ellipse">
            <a:avLst/>
          </a:prstGeom>
          <a:noFill/>
          <a:ln w="28575">
            <a:gradFill flip="none" rotWithShape="1">
              <a:gsLst>
                <a:gs pos="45000">
                  <a:srgbClr val="516073"/>
                </a:gs>
                <a:gs pos="0">
                  <a:srgbClr val="768BA6">
                    <a:alpha val="48000"/>
                  </a:srgbClr>
                </a:gs>
                <a:gs pos="100000">
                  <a:srgbClr val="2C3540"/>
                </a:gs>
              </a:gsLst>
              <a:lin ang="2700000" scaled="1"/>
              <a:tileRect/>
            </a:gra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7959197" y="2106514"/>
            <a:ext cx="3005650" cy="3005650"/>
          </a:xfrm>
          <a:prstGeom prst="ellipse">
            <a:avLst/>
          </a:prstGeom>
          <a:noFill/>
          <a:ln w="28575">
            <a:gradFill flip="none" rotWithShape="1">
              <a:gsLst>
                <a:gs pos="45000">
                  <a:srgbClr val="516073"/>
                </a:gs>
                <a:gs pos="0">
                  <a:srgbClr val="768BA6">
                    <a:alpha val="48000"/>
                  </a:srgbClr>
                </a:gs>
                <a:gs pos="100000">
                  <a:srgbClr val="2C3540"/>
                </a:gs>
              </a:gsLst>
              <a:lin ang="2700000" scaled="1"/>
              <a:tileRect/>
            </a:gra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7493436" y="3308774"/>
            <a:ext cx="601130" cy="601130"/>
            <a:chOff x="7403496" y="3308774"/>
            <a:chExt cx="601130" cy="601130"/>
          </a:xfrm>
        </p:grpSpPr>
        <p:sp>
          <p:nvSpPr>
            <p:cNvPr id="28" name="椭圆 27"/>
            <p:cNvSpPr/>
            <p:nvPr/>
          </p:nvSpPr>
          <p:spPr bwMode="auto">
            <a:xfrm>
              <a:off x="7403496" y="3308774"/>
              <a:ext cx="601130" cy="601130"/>
            </a:xfrm>
            <a:prstGeom prst="ellipse">
              <a:avLst/>
            </a:prstGeom>
            <a:solidFill>
              <a:srgbClr val="495A70">
                <a:alpha val="9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29" name="Freeform 14"/>
            <p:cNvSpPr>
              <a:spLocks noEditPoints="1"/>
            </p:cNvSpPr>
            <p:nvPr/>
          </p:nvSpPr>
          <p:spPr bwMode="auto">
            <a:xfrm>
              <a:off x="7535530" y="3415413"/>
              <a:ext cx="337062" cy="387852"/>
            </a:xfrm>
            <a:custGeom>
              <a:avLst/>
              <a:gdLst>
                <a:gd name="T0" fmla="*/ 2147483646 w 131"/>
                <a:gd name="T1" fmla="*/ 2147483646 h 151"/>
                <a:gd name="T2" fmla="*/ 2147483646 w 131"/>
                <a:gd name="T3" fmla="*/ 2147483646 h 151"/>
                <a:gd name="T4" fmla="*/ 2147483646 w 131"/>
                <a:gd name="T5" fmla="*/ 2147483646 h 151"/>
                <a:gd name="T6" fmla="*/ 2147483646 w 131"/>
                <a:gd name="T7" fmla="*/ 2147483646 h 151"/>
                <a:gd name="T8" fmla="*/ 2147483646 w 131"/>
                <a:gd name="T9" fmla="*/ 2147483646 h 151"/>
                <a:gd name="T10" fmla="*/ 2147483646 w 131"/>
                <a:gd name="T11" fmla="*/ 2147483646 h 151"/>
                <a:gd name="T12" fmla="*/ 2147483646 w 131"/>
                <a:gd name="T13" fmla="*/ 2147483646 h 151"/>
                <a:gd name="T14" fmla="*/ 2147483646 w 131"/>
                <a:gd name="T15" fmla="*/ 2147483646 h 151"/>
                <a:gd name="T16" fmla="*/ 2147483646 w 131"/>
                <a:gd name="T17" fmla="*/ 2147483646 h 151"/>
                <a:gd name="T18" fmla="*/ 2147483646 w 131"/>
                <a:gd name="T19" fmla="*/ 2147483646 h 151"/>
                <a:gd name="T20" fmla="*/ 2147483646 w 131"/>
                <a:gd name="T21" fmla="*/ 2147483646 h 151"/>
                <a:gd name="T22" fmla="*/ 2147483646 w 131"/>
                <a:gd name="T23" fmla="*/ 2147483646 h 151"/>
                <a:gd name="T24" fmla="*/ 2147483646 w 131"/>
                <a:gd name="T25" fmla="*/ 2147483646 h 151"/>
                <a:gd name="T26" fmla="*/ 2147483646 w 131"/>
                <a:gd name="T27" fmla="*/ 2147483646 h 151"/>
                <a:gd name="T28" fmla="*/ 2147483646 w 131"/>
                <a:gd name="T29" fmla="*/ 2147483646 h 151"/>
                <a:gd name="T30" fmla="*/ 2147483646 w 131"/>
                <a:gd name="T31" fmla="*/ 2147483646 h 151"/>
                <a:gd name="T32" fmla="*/ 2147483646 w 131"/>
                <a:gd name="T33" fmla="*/ 2147483646 h 151"/>
                <a:gd name="T34" fmla="*/ 2147483646 w 131"/>
                <a:gd name="T35" fmla="*/ 2147483646 h 151"/>
                <a:gd name="T36" fmla="*/ 2147483646 w 131"/>
                <a:gd name="T37" fmla="*/ 2147483646 h 151"/>
                <a:gd name="T38" fmla="*/ 2147483646 w 131"/>
                <a:gd name="T39" fmla="*/ 2147483646 h 151"/>
                <a:gd name="T40" fmla="*/ 2147483646 w 131"/>
                <a:gd name="T41" fmla="*/ 2147483646 h 151"/>
                <a:gd name="T42" fmla="*/ 2147483646 w 131"/>
                <a:gd name="T43" fmla="*/ 2147483646 h 151"/>
                <a:gd name="T44" fmla="*/ 2147483646 w 131"/>
                <a:gd name="T45" fmla="*/ 2147483646 h 151"/>
                <a:gd name="T46" fmla="*/ 2147483646 w 131"/>
                <a:gd name="T47" fmla="*/ 0 h 151"/>
                <a:gd name="T48" fmla="*/ 2147483646 w 131"/>
                <a:gd name="T49" fmla="*/ 2147483646 h 151"/>
                <a:gd name="T50" fmla="*/ 2147483646 w 131"/>
                <a:gd name="T51" fmla="*/ 0 h 151"/>
                <a:gd name="T52" fmla="*/ 2147483646 w 131"/>
                <a:gd name="T53" fmla="*/ 2147483646 h 151"/>
                <a:gd name="T54" fmla="*/ 2147483646 w 131"/>
                <a:gd name="T55" fmla="*/ 2147483646 h 151"/>
                <a:gd name="T56" fmla="*/ 2147483646 w 131"/>
                <a:gd name="T57" fmla="*/ 2147483646 h 151"/>
                <a:gd name="T58" fmla="*/ 2147483646 w 131"/>
                <a:gd name="T59" fmla="*/ 2147483646 h 151"/>
                <a:gd name="T60" fmla="*/ 2147483646 w 131"/>
                <a:gd name="T61" fmla="*/ 2147483646 h 151"/>
                <a:gd name="T62" fmla="*/ 2147483646 w 131"/>
                <a:gd name="T63" fmla="*/ 2147483646 h 151"/>
                <a:gd name="T64" fmla="*/ 2147483646 w 131"/>
                <a:gd name="T65" fmla="*/ 2147483646 h 151"/>
                <a:gd name="T66" fmla="*/ 2147483646 w 131"/>
                <a:gd name="T67" fmla="*/ 2147483646 h 151"/>
                <a:gd name="T68" fmla="*/ 2147483646 w 131"/>
                <a:gd name="T69" fmla="*/ 2147483646 h 151"/>
                <a:gd name="T70" fmla="*/ 2147483646 w 131"/>
                <a:gd name="T71" fmla="*/ 2147483646 h 151"/>
                <a:gd name="T72" fmla="*/ 2147483646 w 131"/>
                <a:gd name="T73" fmla="*/ 2147483646 h 151"/>
                <a:gd name="T74" fmla="*/ 2147483646 w 131"/>
                <a:gd name="T75" fmla="*/ 2147483646 h 151"/>
                <a:gd name="T76" fmla="*/ 2147483646 w 131"/>
                <a:gd name="T77" fmla="*/ 2147483646 h 151"/>
                <a:gd name="T78" fmla="*/ 2147483646 w 131"/>
                <a:gd name="T79" fmla="*/ 2147483646 h 151"/>
                <a:gd name="T80" fmla="*/ 0 w 131"/>
                <a:gd name="T81" fmla="*/ 2147483646 h 151"/>
                <a:gd name="T82" fmla="*/ 2147483646 w 131"/>
                <a:gd name="T83" fmla="*/ 2147483646 h 151"/>
                <a:gd name="T84" fmla="*/ 2147483646 w 131"/>
                <a:gd name="T85" fmla="*/ 2147483646 h 15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1" h="151">
                  <a:moveTo>
                    <a:pt x="48" y="130"/>
                  </a:moveTo>
                  <a:cubicBezTo>
                    <a:pt x="83" y="130"/>
                    <a:pt x="83" y="130"/>
                    <a:pt x="83" y="130"/>
                  </a:cubicBezTo>
                  <a:cubicBezTo>
                    <a:pt x="84" y="130"/>
                    <a:pt x="86" y="131"/>
                    <a:pt x="86" y="132"/>
                  </a:cubicBezTo>
                  <a:cubicBezTo>
                    <a:pt x="86" y="136"/>
                    <a:pt x="86" y="136"/>
                    <a:pt x="86" y="136"/>
                  </a:cubicBezTo>
                  <a:cubicBezTo>
                    <a:pt x="86" y="137"/>
                    <a:pt x="84" y="138"/>
                    <a:pt x="83" y="138"/>
                  </a:cubicBezTo>
                  <a:cubicBezTo>
                    <a:pt x="48" y="138"/>
                    <a:pt x="48" y="138"/>
                    <a:pt x="48" y="138"/>
                  </a:cubicBezTo>
                  <a:cubicBezTo>
                    <a:pt x="46" y="138"/>
                    <a:pt x="45" y="137"/>
                    <a:pt x="45" y="136"/>
                  </a:cubicBezTo>
                  <a:cubicBezTo>
                    <a:pt x="45" y="132"/>
                    <a:pt x="45" y="132"/>
                    <a:pt x="45" y="132"/>
                  </a:cubicBezTo>
                  <a:cubicBezTo>
                    <a:pt x="45" y="131"/>
                    <a:pt x="46" y="130"/>
                    <a:pt x="48" y="130"/>
                  </a:cubicBezTo>
                  <a:cubicBezTo>
                    <a:pt x="48" y="130"/>
                    <a:pt x="48" y="130"/>
                    <a:pt x="48" y="130"/>
                  </a:cubicBezTo>
                  <a:close/>
                  <a:moveTo>
                    <a:pt x="78" y="143"/>
                  </a:moveTo>
                  <a:cubicBezTo>
                    <a:pt x="78" y="147"/>
                    <a:pt x="78" y="147"/>
                    <a:pt x="78" y="147"/>
                  </a:cubicBezTo>
                  <a:cubicBezTo>
                    <a:pt x="78" y="149"/>
                    <a:pt x="76" y="151"/>
                    <a:pt x="74" y="151"/>
                  </a:cubicBezTo>
                  <a:cubicBezTo>
                    <a:pt x="57" y="151"/>
                    <a:pt x="57" y="151"/>
                    <a:pt x="57" y="151"/>
                  </a:cubicBezTo>
                  <a:cubicBezTo>
                    <a:pt x="54" y="151"/>
                    <a:pt x="52" y="149"/>
                    <a:pt x="52" y="147"/>
                  </a:cubicBezTo>
                  <a:cubicBezTo>
                    <a:pt x="52" y="143"/>
                    <a:pt x="52" y="143"/>
                    <a:pt x="52" y="143"/>
                  </a:cubicBezTo>
                  <a:cubicBezTo>
                    <a:pt x="78" y="143"/>
                    <a:pt x="78" y="143"/>
                    <a:pt x="78" y="143"/>
                  </a:cubicBezTo>
                  <a:close/>
                  <a:moveTo>
                    <a:pt x="65" y="34"/>
                  </a:moveTo>
                  <a:cubicBezTo>
                    <a:pt x="84" y="34"/>
                    <a:pt x="99" y="49"/>
                    <a:pt x="99" y="68"/>
                  </a:cubicBezTo>
                  <a:cubicBezTo>
                    <a:pt x="99" y="89"/>
                    <a:pt x="82" y="94"/>
                    <a:pt x="82" y="125"/>
                  </a:cubicBezTo>
                  <a:cubicBezTo>
                    <a:pt x="49" y="125"/>
                    <a:pt x="49" y="125"/>
                    <a:pt x="49" y="125"/>
                  </a:cubicBezTo>
                  <a:cubicBezTo>
                    <a:pt x="49" y="94"/>
                    <a:pt x="31" y="89"/>
                    <a:pt x="31" y="68"/>
                  </a:cubicBezTo>
                  <a:cubicBezTo>
                    <a:pt x="31" y="49"/>
                    <a:pt x="47" y="34"/>
                    <a:pt x="65" y="34"/>
                  </a:cubicBezTo>
                  <a:cubicBezTo>
                    <a:pt x="65" y="34"/>
                    <a:pt x="65" y="34"/>
                    <a:pt x="65" y="34"/>
                  </a:cubicBezTo>
                  <a:close/>
                  <a:moveTo>
                    <a:pt x="70" y="40"/>
                  </a:moveTo>
                  <a:cubicBezTo>
                    <a:pt x="72" y="41"/>
                    <a:pt x="72" y="41"/>
                    <a:pt x="72" y="41"/>
                  </a:cubicBezTo>
                  <a:cubicBezTo>
                    <a:pt x="76" y="42"/>
                    <a:pt x="80" y="44"/>
                    <a:pt x="83" y="46"/>
                  </a:cubicBezTo>
                  <a:cubicBezTo>
                    <a:pt x="82" y="46"/>
                    <a:pt x="80" y="45"/>
                    <a:pt x="79" y="45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4" y="44"/>
                    <a:pt x="73" y="44"/>
                    <a:pt x="71" y="43"/>
                  </a:cubicBezTo>
                  <a:cubicBezTo>
                    <a:pt x="69" y="44"/>
                    <a:pt x="66" y="44"/>
                    <a:pt x="64" y="45"/>
                  </a:cubicBezTo>
                  <a:cubicBezTo>
                    <a:pt x="59" y="46"/>
                    <a:pt x="54" y="49"/>
                    <a:pt x="50" y="53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5" y="59"/>
                    <a:pt x="43" y="63"/>
                    <a:pt x="42" y="68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0" y="75"/>
                    <a:pt x="40" y="78"/>
                    <a:pt x="40" y="81"/>
                  </a:cubicBezTo>
                  <a:cubicBezTo>
                    <a:pt x="40" y="80"/>
                    <a:pt x="39" y="78"/>
                    <a:pt x="38" y="77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7" y="70"/>
                    <a:pt x="37" y="66"/>
                    <a:pt x="38" y="62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40" y="56"/>
                    <a:pt x="42" y="53"/>
                    <a:pt x="45" y="49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0" y="44"/>
                    <a:pt x="54" y="42"/>
                    <a:pt x="58" y="41"/>
                  </a:cubicBezTo>
                  <a:cubicBezTo>
                    <a:pt x="61" y="40"/>
                    <a:pt x="63" y="40"/>
                    <a:pt x="65" y="40"/>
                  </a:cubicBezTo>
                  <a:cubicBezTo>
                    <a:pt x="67" y="40"/>
                    <a:pt x="68" y="40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lose/>
                  <a:moveTo>
                    <a:pt x="62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68" y="23"/>
                    <a:pt x="67" y="23"/>
                    <a:pt x="66" y="23"/>
                  </a:cubicBezTo>
                  <a:cubicBezTo>
                    <a:pt x="64" y="23"/>
                    <a:pt x="63" y="23"/>
                    <a:pt x="62" y="23"/>
                  </a:cubicBezTo>
                  <a:cubicBezTo>
                    <a:pt x="62" y="0"/>
                    <a:pt x="62" y="0"/>
                    <a:pt x="62" y="0"/>
                  </a:cubicBezTo>
                  <a:close/>
                  <a:moveTo>
                    <a:pt x="109" y="16"/>
                  </a:moveTo>
                  <a:cubicBezTo>
                    <a:pt x="115" y="22"/>
                    <a:pt x="115" y="22"/>
                    <a:pt x="115" y="22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97" y="35"/>
                    <a:pt x="95" y="33"/>
                    <a:pt x="93" y="32"/>
                  </a:cubicBezTo>
                  <a:cubicBezTo>
                    <a:pt x="109" y="16"/>
                    <a:pt x="109" y="16"/>
                    <a:pt x="109" y="16"/>
                  </a:cubicBezTo>
                  <a:close/>
                  <a:moveTo>
                    <a:pt x="34" y="102"/>
                  </a:moveTo>
                  <a:cubicBezTo>
                    <a:pt x="22" y="114"/>
                    <a:pt x="22" y="114"/>
                    <a:pt x="22" y="114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31" y="98"/>
                    <a:pt x="32" y="100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lose/>
                  <a:moveTo>
                    <a:pt x="22" y="16"/>
                  </a:moveTo>
                  <a:cubicBezTo>
                    <a:pt x="17" y="22"/>
                    <a:pt x="17" y="22"/>
                    <a:pt x="17" y="22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4" y="35"/>
                    <a:pt x="36" y="33"/>
                    <a:pt x="38" y="32"/>
                  </a:cubicBezTo>
                  <a:cubicBezTo>
                    <a:pt x="22" y="16"/>
                    <a:pt x="22" y="16"/>
                    <a:pt x="22" y="16"/>
                  </a:cubicBezTo>
                  <a:close/>
                  <a:moveTo>
                    <a:pt x="97" y="102"/>
                  </a:moveTo>
                  <a:cubicBezTo>
                    <a:pt x="109" y="114"/>
                    <a:pt x="109" y="114"/>
                    <a:pt x="109" y="114"/>
                  </a:cubicBezTo>
                  <a:cubicBezTo>
                    <a:pt x="115" y="108"/>
                    <a:pt x="115" y="108"/>
                    <a:pt x="115" y="108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101" y="98"/>
                    <a:pt x="99" y="100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lose/>
                  <a:moveTo>
                    <a:pt x="131" y="61"/>
                  </a:moveTo>
                  <a:cubicBezTo>
                    <a:pt x="131" y="69"/>
                    <a:pt x="131" y="69"/>
                    <a:pt x="131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9"/>
                    <a:pt x="112" y="68"/>
                    <a:pt x="112" y="68"/>
                  </a:cubicBezTo>
                  <a:cubicBezTo>
                    <a:pt x="112" y="66"/>
                    <a:pt x="111" y="63"/>
                    <a:pt x="111" y="61"/>
                  </a:cubicBezTo>
                  <a:cubicBezTo>
                    <a:pt x="131" y="61"/>
                    <a:pt x="131" y="61"/>
                    <a:pt x="131" y="61"/>
                  </a:cubicBezTo>
                  <a:close/>
                  <a:moveTo>
                    <a:pt x="20" y="69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0" y="63"/>
                    <a:pt x="20" y="66"/>
                    <a:pt x="20" y="68"/>
                  </a:cubicBezTo>
                  <a:cubicBezTo>
                    <a:pt x="20" y="68"/>
                    <a:pt x="20" y="69"/>
                    <a:pt x="20" y="69"/>
                  </a:cubicBezTo>
                  <a:cubicBezTo>
                    <a:pt x="20" y="69"/>
                    <a:pt x="20" y="69"/>
                    <a:pt x="20" y="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527810" y="2825750"/>
            <a:ext cx="2524760" cy="1198881"/>
            <a:chOff x="1602591" y="2546354"/>
            <a:chExt cx="2524746" cy="1129257"/>
          </a:xfrm>
        </p:grpSpPr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1843043" y="2546354"/>
              <a:ext cx="2043842" cy="1129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pPr marL="0" indent="0">
                <a:buClr>
                  <a:srgbClr val="607084"/>
                </a:buClr>
              </a:pPr>
              <a:r>
                <a:rPr lang="zh-CN" altLang="en-US" sz="2400" dirty="0">
                  <a:solidFill>
                    <a:srgbClr val="768BA6"/>
                  </a:solidFill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学习完</a:t>
              </a:r>
              <a:r>
                <a:rPr lang="en-US" altLang="zh-CN" sz="2400" dirty="0">
                  <a:solidFill>
                    <a:srgbClr val="768BA6"/>
                  </a:solidFill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yolov1</a:t>
              </a:r>
              <a:r>
                <a:rPr lang="zh-CN" altLang="en-US" sz="2400" dirty="0">
                  <a:solidFill>
                    <a:srgbClr val="768BA6"/>
                  </a:solidFill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并用其实现图片的目标识别</a:t>
              </a:r>
              <a:endParaRPr lang="zh-CN" altLang="en-US" sz="2400" dirty="0">
                <a:solidFill>
                  <a:srgbClr val="768BA6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602591" y="3248661"/>
              <a:ext cx="2524746" cy="4203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buClr>
                  <a:srgbClr val="607084"/>
                </a:buClr>
              </a:pP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833377" y="2544449"/>
            <a:ext cx="2524746" cy="1938020"/>
            <a:chOff x="4848617" y="2951484"/>
            <a:chExt cx="2524746" cy="1938020"/>
          </a:xfrm>
        </p:grpSpPr>
        <p:sp>
          <p:nvSpPr>
            <p:cNvPr id="34" name="矩形 33"/>
            <p:cNvSpPr>
              <a:spLocks noChangeArrowheads="1"/>
            </p:cNvSpPr>
            <p:nvPr/>
          </p:nvSpPr>
          <p:spPr bwMode="auto">
            <a:xfrm>
              <a:off x="5104309" y="2951484"/>
              <a:ext cx="2043842" cy="1938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pPr marL="0" indent="0">
                <a:buClr>
                  <a:srgbClr val="607084"/>
                </a:buClr>
              </a:pPr>
              <a:r>
                <a:rPr lang="zh-CN" altLang="en-US" sz="2400" dirty="0">
                  <a:solidFill>
                    <a:srgbClr val="768BA6"/>
                  </a:solidFill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学习完</a:t>
              </a:r>
              <a:r>
                <a:rPr lang="en-US" altLang="zh-CN" sz="2400" dirty="0">
                  <a:solidFill>
                    <a:srgbClr val="768BA6"/>
                  </a:solidFill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yolov2</a:t>
              </a:r>
              <a:r>
                <a:rPr lang="zh-CN" altLang="en-US" sz="2400" dirty="0">
                  <a:solidFill>
                    <a:srgbClr val="768BA6"/>
                  </a:solidFill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并用其实现图片和视频的识别（展示的</a:t>
              </a:r>
              <a:r>
                <a:rPr lang="en-US" altLang="zh-CN" sz="2400" dirty="0">
                  <a:solidFill>
                    <a:srgbClr val="768BA6"/>
                  </a:solidFill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demo</a:t>
              </a:r>
              <a:r>
                <a:rPr lang="zh-CN" altLang="en-US" sz="2400" dirty="0">
                  <a:solidFill>
                    <a:srgbClr val="768BA6"/>
                  </a:solidFill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）</a:t>
              </a:r>
              <a:endParaRPr lang="zh-CN" altLang="en-US" sz="2400" dirty="0">
                <a:solidFill>
                  <a:srgbClr val="768BA6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848617" y="3248661"/>
              <a:ext cx="2524746" cy="4203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buClr>
                  <a:srgbClr val="607084"/>
                </a:buClr>
              </a:pP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199014" y="2544449"/>
            <a:ext cx="2524746" cy="2306955"/>
            <a:chOff x="8064739" y="3047369"/>
            <a:chExt cx="2524746" cy="2306955"/>
          </a:xfrm>
        </p:grpSpPr>
        <p:sp>
          <p:nvSpPr>
            <p:cNvPr id="37" name="矩形 36"/>
            <p:cNvSpPr>
              <a:spLocks noChangeArrowheads="1"/>
            </p:cNvSpPr>
            <p:nvPr/>
          </p:nvSpPr>
          <p:spPr bwMode="auto">
            <a:xfrm>
              <a:off x="8305826" y="3047369"/>
              <a:ext cx="2043842" cy="230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PMingLiU" panose="02020500000000000000" pitchFamily="18" charset="-120"/>
                </a:defRPr>
              </a:lvl9pPr>
            </a:lstStyle>
            <a:p>
              <a:pPr marL="0" indent="0">
                <a:buClr>
                  <a:srgbClr val="607084"/>
                </a:buClr>
              </a:pPr>
              <a:r>
                <a:rPr lang="en-US" altLang="zh-CN" sz="2400" dirty="0">
                  <a:solidFill>
                    <a:srgbClr val="768BA6"/>
                  </a:solidFill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yolov3</a:t>
              </a:r>
              <a:r>
                <a:rPr lang="zh-CN" altLang="en-US" sz="2400" dirty="0">
                  <a:solidFill>
                    <a:srgbClr val="768BA6"/>
                  </a:solidFill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还在</a:t>
              </a:r>
              <a:r>
                <a:rPr lang="zh-CN" altLang="en-US" sz="2400" dirty="0">
                  <a:solidFill>
                    <a:srgbClr val="768BA6"/>
                  </a:solidFill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学习中，目前使用已有的项目进行了模型训练和视频识别的操作</a:t>
              </a:r>
              <a:endParaRPr lang="zh-CN" altLang="en-US" sz="2400" dirty="0">
                <a:solidFill>
                  <a:srgbClr val="768BA6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064739" y="3248661"/>
              <a:ext cx="2524746" cy="3835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buClr>
                  <a:srgbClr val="607084"/>
                </a:buClr>
              </a:pP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172537" y="3308774"/>
            <a:ext cx="601130" cy="601130"/>
            <a:chOff x="4217507" y="3308774"/>
            <a:chExt cx="601130" cy="601130"/>
          </a:xfrm>
        </p:grpSpPr>
        <p:sp>
          <p:nvSpPr>
            <p:cNvPr id="40" name="椭圆 39"/>
            <p:cNvSpPr/>
            <p:nvPr/>
          </p:nvSpPr>
          <p:spPr bwMode="auto">
            <a:xfrm>
              <a:off x="4217507" y="3308774"/>
              <a:ext cx="601130" cy="601130"/>
            </a:xfrm>
            <a:prstGeom prst="ellipse">
              <a:avLst/>
            </a:prstGeom>
            <a:solidFill>
              <a:srgbClr val="495A70">
                <a:alpha val="9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41" name="MH_Other_6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>
              <a:off x="4337733" y="3429000"/>
              <a:ext cx="360678" cy="357793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42" name="直接连接符 41"/>
          <p:cNvCxnSpPr>
            <a:cxnSpLocks noChangeAspect="1"/>
          </p:cNvCxnSpPr>
          <p:nvPr/>
        </p:nvCxnSpPr>
        <p:spPr bwMode="auto">
          <a:xfrm>
            <a:off x="5013968" y="363237"/>
            <a:ext cx="244345" cy="583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495A7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Freeform 5"/>
          <p:cNvSpPr>
            <a:spLocks noEditPoints="1"/>
          </p:cNvSpPr>
          <p:nvPr/>
        </p:nvSpPr>
        <p:spPr bwMode="auto">
          <a:xfrm>
            <a:off x="986790" y="363220"/>
            <a:ext cx="641985" cy="654050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2" grpId="0" bldLvl="0" animBg="1"/>
      <p:bldP spid="2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 bwMode="auto">
          <a:xfrm>
            <a:off x="4809040" y="951667"/>
            <a:ext cx="7598825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495A7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平行四边形 3"/>
          <p:cNvSpPr/>
          <p:nvPr/>
        </p:nvSpPr>
        <p:spPr bwMode="auto">
          <a:xfrm>
            <a:off x="-302260" y="363220"/>
            <a:ext cx="6186170" cy="601345"/>
          </a:xfrm>
          <a:prstGeom prst="parallelogram">
            <a:avLst>
              <a:gd name="adj" fmla="val 41624"/>
            </a:avLst>
          </a:prstGeom>
          <a:gradFill>
            <a:gsLst>
              <a:gs pos="54000">
                <a:srgbClr val="5D7088"/>
              </a:gs>
              <a:gs pos="0">
                <a:srgbClr val="768BA6"/>
              </a:gs>
              <a:gs pos="100000">
                <a:srgbClr val="44546A"/>
              </a:gs>
            </a:gsLst>
            <a:lin ang="108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9" name="文本框 1"/>
          <p:cNvSpPr txBox="1">
            <a:spLocks noChangeArrowheads="1"/>
          </p:cNvSpPr>
          <p:nvPr/>
        </p:nvSpPr>
        <p:spPr bwMode="auto">
          <a:xfrm>
            <a:off x="1887855" y="423545"/>
            <a:ext cx="410083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lt"/>
              </a:rPr>
              <a:t>三种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lt"/>
              </a:rPr>
              <a:t>yolo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lt"/>
              </a:rPr>
              <a:t>在图片识别的比较</a:t>
            </a:r>
            <a:endParaRPr lang="zh-CN" altLang="en-US" sz="2400" dirty="0">
              <a:solidFill>
                <a:schemeClr val="bg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cxnSp>
        <p:nvCxnSpPr>
          <p:cNvPr id="42" name="直接连接符 41"/>
          <p:cNvCxnSpPr>
            <a:cxnSpLocks noChangeAspect="1"/>
          </p:cNvCxnSpPr>
          <p:nvPr/>
        </p:nvCxnSpPr>
        <p:spPr bwMode="auto">
          <a:xfrm>
            <a:off x="5639443" y="363237"/>
            <a:ext cx="244345" cy="583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495A7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986790" y="363220"/>
            <a:ext cx="641985" cy="654050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6" name="TextBox 8"/>
          <p:cNvSpPr txBox="1"/>
          <p:nvPr/>
        </p:nvSpPr>
        <p:spPr>
          <a:xfrm>
            <a:off x="5258435" y="2823210"/>
            <a:ext cx="1779905" cy="1407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实习中！！！</a:t>
            </a:r>
            <a:endParaRPr lang="zh-CN" altLang="en-US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015" y="1108710"/>
            <a:ext cx="4573905" cy="30378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930" y="1108710"/>
            <a:ext cx="4591050" cy="30251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985" y="3953510"/>
            <a:ext cx="4321175" cy="2883535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 bwMode="auto">
          <a:xfrm>
            <a:off x="4809040" y="951667"/>
            <a:ext cx="7598825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495A7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平行四边形 3"/>
          <p:cNvSpPr/>
          <p:nvPr/>
        </p:nvSpPr>
        <p:spPr bwMode="auto">
          <a:xfrm>
            <a:off x="-275978" y="363237"/>
            <a:ext cx="5410170" cy="601130"/>
          </a:xfrm>
          <a:prstGeom prst="parallelogram">
            <a:avLst>
              <a:gd name="adj" fmla="val 41624"/>
            </a:avLst>
          </a:prstGeom>
          <a:gradFill>
            <a:gsLst>
              <a:gs pos="54000">
                <a:srgbClr val="5D7088"/>
              </a:gs>
              <a:gs pos="0">
                <a:srgbClr val="768BA6"/>
              </a:gs>
              <a:gs pos="100000">
                <a:srgbClr val="44546A"/>
              </a:gs>
            </a:gsLst>
            <a:lin ang="108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9" name="文本框 1"/>
          <p:cNvSpPr txBox="1">
            <a:spLocks noChangeArrowheads="1"/>
          </p:cNvSpPr>
          <p:nvPr/>
        </p:nvSpPr>
        <p:spPr bwMode="auto">
          <a:xfrm>
            <a:off x="1888090" y="448115"/>
            <a:ext cx="31258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lt"/>
              </a:rPr>
              <a:t>yolov2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lt"/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lt"/>
              </a:rPr>
              <a:t>demo</a:t>
            </a:r>
            <a:endParaRPr lang="en-US" altLang="zh-CN" sz="2400" dirty="0">
              <a:solidFill>
                <a:schemeClr val="bg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cxnSp>
        <p:nvCxnSpPr>
          <p:cNvPr id="42" name="直接连接符 41"/>
          <p:cNvCxnSpPr>
            <a:cxnSpLocks noChangeAspect="1"/>
          </p:cNvCxnSpPr>
          <p:nvPr/>
        </p:nvCxnSpPr>
        <p:spPr bwMode="auto">
          <a:xfrm>
            <a:off x="5013968" y="363237"/>
            <a:ext cx="244345" cy="583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495A7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986790" y="363220"/>
            <a:ext cx="641985" cy="654050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43000" y="1763395"/>
            <a:ext cx="3790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基于单帧的识别方法：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84250" y="1170940"/>
            <a:ext cx="3817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目前的视频识别技术</a:t>
            </a:r>
            <a:endParaRPr lang="zh-CN" altLang="en-US" sz="2400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" y="2618740"/>
            <a:ext cx="4775200" cy="31222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80735" y="1170940"/>
            <a:ext cx="4304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后期改造的视频识别技术</a:t>
            </a:r>
            <a:endParaRPr lang="zh-CN" altLang="en-US" sz="2400" b="1"/>
          </a:p>
        </p:txBody>
      </p:sp>
      <p:sp>
        <p:nvSpPr>
          <p:cNvPr id="10" name="文本框 9"/>
          <p:cNvSpPr txBox="1"/>
          <p:nvPr/>
        </p:nvSpPr>
        <p:spPr>
          <a:xfrm>
            <a:off x="5696585" y="1816100"/>
            <a:ext cx="49891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基于</a:t>
            </a:r>
            <a:r>
              <a:rPr lang="en-US" altLang="zh-CN"/>
              <a:t>LSTM</a:t>
            </a:r>
            <a:r>
              <a:rPr lang="zh-CN" altLang="en-US"/>
              <a:t>的识别方法：它的基本思想是用LSTM对帧的CNN最后一层的激活（上图中红色是卷积网络，灰色是LSTM单元，黄色是softmax分类器。在时间轴上进行整合）。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430" y="3181350"/>
            <a:ext cx="4705350" cy="3339465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 bwMode="auto">
          <a:xfrm>
            <a:off x="4809040" y="951667"/>
            <a:ext cx="7598825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495A7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平行四边形 3"/>
          <p:cNvSpPr/>
          <p:nvPr/>
        </p:nvSpPr>
        <p:spPr bwMode="auto">
          <a:xfrm>
            <a:off x="-275978" y="363237"/>
            <a:ext cx="5410170" cy="601130"/>
          </a:xfrm>
          <a:prstGeom prst="parallelogram">
            <a:avLst>
              <a:gd name="adj" fmla="val 41624"/>
            </a:avLst>
          </a:prstGeom>
          <a:gradFill>
            <a:gsLst>
              <a:gs pos="54000">
                <a:srgbClr val="5D7088"/>
              </a:gs>
              <a:gs pos="0">
                <a:srgbClr val="768BA6"/>
              </a:gs>
              <a:gs pos="100000">
                <a:srgbClr val="44546A"/>
              </a:gs>
            </a:gsLst>
            <a:lin ang="108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9" name="文本框 1"/>
          <p:cNvSpPr txBox="1">
            <a:spLocks noChangeArrowheads="1"/>
          </p:cNvSpPr>
          <p:nvPr/>
        </p:nvSpPr>
        <p:spPr bwMode="auto">
          <a:xfrm>
            <a:off x="1888090" y="423350"/>
            <a:ext cx="31258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lt"/>
              </a:rPr>
              <a:t>demo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lt"/>
              </a:rPr>
              <a:t>视频识别效果</a:t>
            </a:r>
            <a:endParaRPr lang="zh-CN" altLang="en-US" sz="2400" dirty="0">
              <a:solidFill>
                <a:schemeClr val="bg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cxnSp>
        <p:nvCxnSpPr>
          <p:cNvPr id="42" name="直接连接符 41"/>
          <p:cNvCxnSpPr>
            <a:cxnSpLocks noChangeAspect="1"/>
          </p:cNvCxnSpPr>
          <p:nvPr/>
        </p:nvCxnSpPr>
        <p:spPr bwMode="auto">
          <a:xfrm>
            <a:off x="5013968" y="363237"/>
            <a:ext cx="244345" cy="583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495A7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986790" y="363220"/>
            <a:ext cx="641985" cy="654050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6" name="TextBox 8"/>
          <p:cNvSpPr txBox="1"/>
          <p:nvPr/>
        </p:nvSpPr>
        <p:spPr>
          <a:xfrm>
            <a:off x="5258435" y="2823210"/>
            <a:ext cx="1779905" cy="1407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实习中！！！</a:t>
            </a:r>
            <a:endParaRPr lang="zh-CN" altLang="en-US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demo1 (linux)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890270" y="1134110"/>
            <a:ext cx="10412095" cy="5340985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0">
              <p:cMediaNode>
                <p:cTn id="8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3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p="http://schemas.openxmlformats.org/presentationml/2006/main">
  <p:tag name="MH" val="20160508113210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WPS 演示</Application>
  <PresentationFormat>宽屏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Arial Unicode MS</vt:lpstr>
      <vt:lpstr>Calibri</vt:lpstr>
      <vt:lpstr>方正正大黑简体</vt:lpstr>
      <vt:lpstr>黑体</vt:lpstr>
      <vt:lpstr>微软雅黑</vt:lpstr>
      <vt:lpstr>Calibri Light</vt:lpstr>
      <vt:lpstr>苹方 常规</vt:lpstr>
      <vt:lpstr>PMingLiU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7</cp:revision>
  <dcterms:created xsi:type="dcterms:W3CDTF">2018-05-16T02:32:00Z</dcterms:created>
  <dcterms:modified xsi:type="dcterms:W3CDTF">2018-05-16T03:22:57Z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