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2" r:id="rId7"/>
    <p:sldId id="263" r:id="rId8"/>
    <p:sldId id="260" r:id="rId9"/>
    <p:sldId id="265" r:id="rId10"/>
    <p:sldId id="266" r:id="rId11"/>
    <p:sldId id="261" r:id="rId12"/>
    <p:sldId id="270" r:id="rId13"/>
    <p:sldId id="268" r:id="rId14"/>
    <p:sldId id="269" r:id="rId15"/>
    <p:sldId id="267" r:id="rId16"/>
    <p:sldId id="271" r:id="rId17"/>
    <p:sldId id="272" r:id="rId18"/>
    <p:sldId id="273" r:id="rId19"/>
    <p:sldId id="27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158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进度报告</a:t>
            </a:r>
            <a:endParaRPr lang="zh-CN" altLang="en-US" dirty="0"/>
          </a:p>
        </p:txBody>
      </p:sp>
      <p:sp>
        <p:nvSpPr>
          <p:cNvPr id="3" name="副标题 2"/>
          <p:cNvSpPr>
            <a:spLocks noGrp="1"/>
          </p:cNvSpPr>
          <p:nvPr>
            <p:ph type="subTitle" idx="1"/>
          </p:nvPr>
        </p:nvSpPr>
        <p:spPr>
          <a:xfrm>
            <a:off x="971600" y="3886200"/>
            <a:ext cx="8064896" cy="1752600"/>
          </a:xfrm>
        </p:spPr>
        <p:txBody>
          <a:bodyPr>
            <a:normAutofit/>
          </a:bodyPr>
          <a:lstStyle/>
          <a:p>
            <a:pPr algn="l"/>
            <a:r>
              <a:rPr lang="zh-CN" altLang="en-US" sz="2000" dirty="0" smtClean="0">
                <a:solidFill>
                  <a:schemeClr val="tx1"/>
                </a:solidFill>
              </a:rPr>
              <a:t>文献</a:t>
            </a:r>
            <a:r>
              <a:rPr lang="en-US" altLang="zh-CN" sz="2000" dirty="0" smtClean="0">
                <a:solidFill>
                  <a:schemeClr val="tx1"/>
                </a:solidFill>
              </a:rPr>
              <a:t>《Image forgery detection using analysis of CFA artifacts》</a:t>
            </a:r>
          </a:p>
          <a:p>
            <a:pPr algn="l"/>
            <a:r>
              <a:rPr lang="zh-CN" altLang="en-US" sz="2000" dirty="0" smtClean="0">
                <a:solidFill>
                  <a:schemeClr val="tx1"/>
                </a:solidFill>
              </a:rPr>
              <a:t>文献</a:t>
            </a:r>
            <a:r>
              <a:rPr lang="en-US" altLang="zh-CN" sz="2000" dirty="0" smtClean="0">
                <a:solidFill>
                  <a:schemeClr val="tx1"/>
                </a:solidFill>
              </a:rPr>
              <a:t>《Exposing Digital Forgeries in Color Filter Array Interpolated Images》</a:t>
            </a:r>
          </a:p>
          <a:p>
            <a:pPr algn="l"/>
            <a:r>
              <a:rPr lang="zh-CN" altLang="en-US" sz="2000" dirty="0" smtClean="0">
                <a:solidFill>
                  <a:schemeClr val="tx1"/>
                </a:solidFill>
              </a:rPr>
              <a:t>文献</a:t>
            </a:r>
            <a:r>
              <a:rPr lang="en-US" altLang="zh-CN" sz="2000" dirty="0">
                <a:solidFill>
                  <a:schemeClr val="tx1"/>
                </a:solidFill>
              </a:rPr>
              <a:t>《CFA Interpolation Detection》</a:t>
            </a:r>
            <a:endParaRPr lang="zh-CN" altLang="en-US" sz="2000" dirty="0">
              <a:solidFill>
                <a:schemeClr val="tx1"/>
              </a:solidFill>
            </a:endParaRPr>
          </a:p>
          <a:p>
            <a:endParaRPr lang="zh-CN" altLang="en-US" sz="2000" dirty="0" smtClean="0">
              <a:solidFill>
                <a:schemeClr val="tx1"/>
              </a:solidFill>
            </a:endParaRPr>
          </a:p>
          <a:p>
            <a:endParaRPr lang="zh-CN" altLang="en-US" sz="2000" dirty="0">
              <a:solidFill>
                <a:schemeClr val="tx1"/>
              </a:solidFill>
            </a:endParaRPr>
          </a:p>
        </p:txBody>
      </p:sp>
    </p:spTree>
    <p:extLst>
      <p:ext uri="{BB962C8B-B14F-4D97-AF65-F5344CB8AC3E}">
        <p14:creationId xmlns:p14="http://schemas.microsoft.com/office/powerpoint/2010/main" val="28691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988840"/>
            <a:ext cx="8363272" cy="4137323"/>
          </a:xfrm>
        </p:spPr>
        <p:txBody>
          <a:bodyPr/>
          <a:lstStyle/>
          <a:p>
            <a:r>
              <a:rPr lang="en-US" altLang="zh-CN" dirty="0" smtClean="0"/>
              <a:t>Bilinear and </a:t>
            </a:r>
            <a:r>
              <a:rPr lang="en-US" altLang="zh-CN" dirty="0" err="1" smtClean="0"/>
              <a:t>Bicubic</a:t>
            </a:r>
            <a:endParaRPr lang="en-US" altLang="zh-CN" dirty="0" smtClean="0"/>
          </a:p>
          <a:p>
            <a:r>
              <a:rPr lang="en-US" altLang="zh-CN" dirty="0" smtClean="0"/>
              <a:t>Smooth Hue Transition</a:t>
            </a:r>
          </a:p>
          <a:p>
            <a:r>
              <a:rPr lang="en-US" altLang="zh-CN" dirty="0" smtClean="0"/>
              <a:t>Median Filter</a:t>
            </a:r>
          </a:p>
          <a:p>
            <a:r>
              <a:rPr lang="en-US" altLang="zh-CN" dirty="0" smtClean="0"/>
              <a:t>Adaptive Color Plane</a:t>
            </a:r>
          </a:p>
          <a:p>
            <a:r>
              <a:rPr lang="en-US" altLang="zh-CN" dirty="0" smtClean="0"/>
              <a:t>Gradient-Based</a:t>
            </a:r>
          </a:p>
          <a:p>
            <a:r>
              <a:rPr lang="en-US" altLang="zh-CN" dirty="0" smtClean="0"/>
              <a:t>Threshold-Based Variable Number of Gradients</a:t>
            </a:r>
          </a:p>
        </p:txBody>
      </p:sp>
      <p:sp>
        <p:nvSpPr>
          <p:cNvPr id="6" name="标题 1"/>
          <p:cNvSpPr>
            <a:spLocks noGrp="1"/>
          </p:cNvSpPr>
          <p:nvPr>
            <p:ph type="title"/>
          </p:nvPr>
        </p:nvSpPr>
        <p:spPr>
          <a:xfrm>
            <a:off x="457200" y="274638"/>
            <a:ext cx="8229600" cy="1143000"/>
          </a:xfrm>
        </p:spPr>
        <p:txBody>
          <a:bodyPr/>
          <a:lstStyle/>
          <a:p>
            <a:r>
              <a:rPr lang="en-US" altLang="zh-CN" dirty="0" smtClean="0"/>
              <a:t>Some Interpolation Methods</a:t>
            </a:r>
            <a:endParaRPr lang="zh-CN" altLang="en-US" dirty="0"/>
          </a:p>
        </p:txBody>
      </p:sp>
    </p:spTree>
    <p:extLst>
      <p:ext uri="{BB962C8B-B14F-4D97-AF65-F5344CB8AC3E}">
        <p14:creationId xmlns:p14="http://schemas.microsoft.com/office/powerpoint/2010/main" val="575840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Interpolation Detection</a:t>
            </a:r>
            <a:endParaRPr lang="zh-CN" altLang="en-US" dirty="0"/>
          </a:p>
        </p:txBody>
      </p:sp>
      <p:sp>
        <p:nvSpPr>
          <p:cNvPr id="3" name="内容占位符 2"/>
          <p:cNvSpPr>
            <a:spLocks noGrp="1"/>
          </p:cNvSpPr>
          <p:nvPr>
            <p:ph idx="1"/>
          </p:nvPr>
        </p:nvSpPr>
        <p:spPr/>
        <p:txBody>
          <a:bodyPr>
            <a:normAutofit/>
          </a:bodyPr>
          <a:lstStyle/>
          <a:p>
            <a:r>
              <a:rPr lang="zh-CN" altLang="en-US" sz="2000" dirty="0"/>
              <a:t>不同的相机可能采用不同的插值方式</a:t>
            </a:r>
            <a:endParaRPr lang="en-US" altLang="zh-CN" sz="2000" dirty="0"/>
          </a:p>
          <a:p>
            <a:endParaRPr lang="en-US" altLang="zh-CN" sz="2000" dirty="0" smtClean="0"/>
          </a:p>
          <a:p>
            <a:r>
              <a:rPr lang="zh-CN" altLang="en-US" sz="2000" dirty="0" smtClean="0"/>
              <a:t>插值检测的原理是插值会使像素之间产生相关性，而大部分的</a:t>
            </a:r>
            <a:r>
              <a:rPr lang="en-US" altLang="zh-CN" sz="2000" dirty="0" smtClean="0"/>
              <a:t>CFA</a:t>
            </a:r>
            <a:r>
              <a:rPr lang="zh-CN" altLang="en-US" sz="2000" dirty="0" smtClean="0"/>
              <a:t>插值算法都是规则的且近似线性的。</a:t>
            </a:r>
            <a:endParaRPr lang="en-US" altLang="zh-CN" sz="2000" dirty="0" smtClean="0"/>
          </a:p>
          <a:p>
            <a:endParaRPr lang="en-US" altLang="zh-CN" sz="2000" dirty="0"/>
          </a:p>
          <a:p>
            <a:r>
              <a:rPr lang="zh-CN" altLang="en-US" sz="2000" dirty="0"/>
              <a:t>篡改可能会破坏</a:t>
            </a:r>
            <a:r>
              <a:rPr lang="en-US" altLang="zh-CN" sz="2000" dirty="0"/>
              <a:t>CFA</a:t>
            </a:r>
            <a:r>
              <a:rPr lang="zh-CN" altLang="en-US" sz="2000" dirty="0"/>
              <a:t>相关性的</a:t>
            </a:r>
            <a:r>
              <a:rPr lang="zh-CN" altLang="en-US" sz="2000" dirty="0" smtClean="0"/>
              <a:t>周期性</a:t>
            </a:r>
            <a:endParaRPr lang="en-US" altLang="zh-CN" sz="2000" dirty="0" smtClean="0"/>
          </a:p>
          <a:p>
            <a:endParaRPr lang="en-US" altLang="zh-CN" sz="2000" dirty="0" smtClean="0"/>
          </a:p>
          <a:p>
            <a:r>
              <a:rPr lang="zh-CN" altLang="en-US" sz="2000" dirty="0" smtClean="0"/>
              <a:t>来自数字相机没有经过修改的图像存在</a:t>
            </a:r>
            <a:r>
              <a:rPr lang="en-US" altLang="zh-CN" sz="2000" dirty="0" smtClean="0"/>
              <a:t>CFA</a:t>
            </a:r>
            <a:r>
              <a:rPr lang="zh-CN" altLang="en-US" sz="2000" dirty="0" smtClean="0"/>
              <a:t>去马赛克伪影的特征，在</a:t>
            </a:r>
            <a:r>
              <a:rPr lang="en-US" altLang="zh-CN" sz="2000" dirty="0" smtClean="0"/>
              <a:t>2x2</a:t>
            </a:r>
            <a:r>
              <a:rPr lang="zh-CN" altLang="en-US" sz="2000" dirty="0" smtClean="0"/>
              <a:t>的区块上检测这种伪影是否存在。</a:t>
            </a:r>
            <a:endParaRPr lang="en-US" altLang="zh-CN" sz="2000" dirty="0" smtClean="0"/>
          </a:p>
          <a:p>
            <a:pPr marL="0" indent="0">
              <a:buNone/>
            </a:pPr>
            <a:endParaRPr lang="en-US" altLang="zh-CN" sz="2000" dirty="0"/>
          </a:p>
          <a:p>
            <a:r>
              <a:rPr lang="en-US" altLang="zh-CN" sz="2000" dirty="0" smtClean="0"/>
              <a:t>CFA</a:t>
            </a:r>
            <a:r>
              <a:rPr lang="zh-CN" altLang="en-US" sz="2000" dirty="0" smtClean="0"/>
              <a:t>插值的相关性会导致方差减小，如上图，非插值的绿色像素的方差是插值绿色像素方差的</a:t>
            </a:r>
            <a:r>
              <a:rPr lang="en-US" altLang="zh-CN" sz="2000" dirty="0" smtClean="0"/>
              <a:t>4</a:t>
            </a:r>
            <a:r>
              <a:rPr lang="zh-CN" altLang="en-US" sz="2000" dirty="0" smtClean="0"/>
              <a:t>倍。</a:t>
            </a:r>
            <a:endParaRPr lang="en-US" altLang="zh-CN" sz="2000" dirty="0" smtClean="0"/>
          </a:p>
        </p:txBody>
      </p:sp>
    </p:spTree>
    <p:extLst>
      <p:ext uri="{BB962C8B-B14F-4D97-AF65-F5344CB8AC3E}">
        <p14:creationId xmlns:p14="http://schemas.microsoft.com/office/powerpoint/2010/main" val="1290906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332656"/>
            <a:ext cx="4609965" cy="6165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5298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8229600" cy="3863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709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332656"/>
            <a:ext cx="3744416" cy="6155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9273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Prediction Error</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在处理实际的篡改图像时，处理的图像是已经经过</a:t>
            </a:r>
            <a:r>
              <a:rPr lang="en-US" altLang="zh-CN" sz="2000" dirty="0" smtClean="0"/>
              <a:t>CFA</a:t>
            </a:r>
            <a:r>
              <a:rPr lang="zh-CN" altLang="en-US" sz="2000" dirty="0" smtClean="0"/>
              <a:t>插值生成的图像，为什么还要在这一步进行双线性插值？</a:t>
            </a:r>
            <a:endParaRPr lang="zh-CN" altLang="en-US" sz="2000" dirty="0"/>
          </a:p>
        </p:txBody>
      </p:sp>
    </p:spTree>
    <p:extLst>
      <p:ext uri="{BB962C8B-B14F-4D97-AF65-F5344CB8AC3E}">
        <p14:creationId xmlns:p14="http://schemas.microsoft.com/office/powerpoint/2010/main" val="37558288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Green Channel</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2060848"/>
            <a:ext cx="611505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209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Bilinear Filter</a:t>
            </a:r>
            <a:endParaRPr lang="zh-CN"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4950" y="2282031"/>
            <a:ext cx="613410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88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VarianceMap</a:t>
            </a:r>
            <a:endParaRPr lang="zh-CN"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9712" y="2277269"/>
            <a:ext cx="612457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6828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a:t>
            </a:r>
            <a:endParaRPr lang="zh-CN"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9712" y="2277269"/>
            <a:ext cx="612457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884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628800"/>
            <a:ext cx="8229600" cy="4525963"/>
          </a:xfrm>
        </p:spPr>
        <p:txBody>
          <a:bodyPr>
            <a:normAutofit/>
          </a:bodyPr>
          <a:lstStyle/>
          <a:p>
            <a:r>
              <a:rPr lang="zh-CN" altLang="en-US" sz="2000" dirty="0" smtClean="0"/>
              <a:t>大多数的数码相机都采用单个带有颜色滤波阵列的传感器（</a:t>
            </a:r>
            <a:r>
              <a:rPr lang="en-US" altLang="zh-CN" sz="2000" dirty="0" smtClean="0"/>
              <a:t>CCD or CMOS</a:t>
            </a:r>
            <a:r>
              <a:rPr lang="zh-CN" altLang="en-US" sz="2000" dirty="0" smtClean="0"/>
              <a:t>），相机只能获取彩色图像三分之一的颜色像素，而其它像素则通过插值的方式来补充，这种插值方式会在像素之间引入一种特定的相关性，而篡改这些图像时，这种相关性就会被破坏或修改。</a:t>
            </a:r>
            <a:endParaRPr lang="zh-CN" altLang="en-US" sz="2000" dirty="0"/>
          </a:p>
        </p:txBody>
      </p:sp>
      <p:grpSp>
        <p:nvGrpSpPr>
          <p:cNvPr id="23" name="组合 22"/>
          <p:cNvGrpSpPr/>
          <p:nvPr/>
        </p:nvGrpSpPr>
        <p:grpSpPr>
          <a:xfrm>
            <a:off x="1115616" y="4081612"/>
            <a:ext cx="7158938" cy="288858"/>
            <a:chOff x="791899" y="4077072"/>
            <a:chExt cx="7158938" cy="288858"/>
          </a:xfrm>
        </p:grpSpPr>
        <p:sp>
          <p:nvSpPr>
            <p:cNvPr id="4" name="圆角矩形 3"/>
            <p:cNvSpPr/>
            <p:nvPr/>
          </p:nvSpPr>
          <p:spPr>
            <a:xfrm>
              <a:off x="791899" y="4077072"/>
              <a:ext cx="598221" cy="288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事物</a:t>
              </a:r>
            </a:p>
          </p:txBody>
        </p:sp>
        <p:sp>
          <p:nvSpPr>
            <p:cNvPr id="5" name="椭圆 4"/>
            <p:cNvSpPr/>
            <p:nvPr/>
          </p:nvSpPr>
          <p:spPr>
            <a:xfrm>
              <a:off x="1763688" y="4077485"/>
              <a:ext cx="720080" cy="288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镜头</a:t>
              </a:r>
              <a:endParaRPr lang="zh-CN" altLang="en-US" sz="1100" dirty="0"/>
            </a:p>
          </p:txBody>
        </p:sp>
        <p:sp>
          <p:nvSpPr>
            <p:cNvPr id="6" name="圆角矩形 5"/>
            <p:cNvSpPr/>
            <p:nvPr/>
          </p:nvSpPr>
          <p:spPr>
            <a:xfrm>
              <a:off x="2843808" y="4098206"/>
              <a:ext cx="498517" cy="247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CFA</a:t>
              </a:r>
              <a:endParaRPr lang="zh-CN" altLang="en-US" sz="1100" dirty="0"/>
            </a:p>
          </p:txBody>
        </p:sp>
        <p:sp>
          <p:nvSpPr>
            <p:cNvPr id="7" name="圆角矩形 6"/>
            <p:cNvSpPr/>
            <p:nvPr/>
          </p:nvSpPr>
          <p:spPr>
            <a:xfrm>
              <a:off x="3823208" y="4097793"/>
              <a:ext cx="697924" cy="247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感光器</a:t>
              </a:r>
              <a:endParaRPr lang="zh-CN" altLang="en-US" sz="1100" dirty="0"/>
            </a:p>
          </p:txBody>
        </p:sp>
        <p:sp>
          <p:nvSpPr>
            <p:cNvPr id="8" name="圆角矩形 7"/>
            <p:cNvSpPr/>
            <p:nvPr/>
          </p:nvSpPr>
          <p:spPr>
            <a:xfrm>
              <a:off x="4871109" y="4098206"/>
              <a:ext cx="797628" cy="247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颜色插值</a:t>
              </a:r>
              <a:endParaRPr lang="zh-CN" altLang="en-US" sz="1100" dirty="0"/>
            </a:p>
          </p:txBody>
        </p:sp>
        <p:sp>
          <p:nvSpPr>
            <p:cNvPr id="9" name="圆角矩形 8"/>
            <p:cNvSpPr/>
            <p:nvPr/>
          </p:nvSpPr>
          <p:spPr>
            <a:xfrm>
              <a:off x="6084168" y="4098206"/>
              <a:ext cx="847479" cy="247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后期处理</a:t>
              </a:r>
              <a:endParaRPr lang="zh-CN" altLang="en-US" sz="1100" dirty="0"/>
            </a:p>
          </p:txBody>
        </p:sp>
        <p:sp>
          <p:nvSpPr>
            <p:cNvPr id="10" name="圆角矩形 9"/>
            <p:cNvSpPr/>
            <p:nvPr/>
          </p:nvSpPr>
          <p:spPr>
            <a:xfrm>
              <a:off x="7452320" y="4098206"/>
              <a:ext cx="498517" cy="247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图像</a:t>
              </a:r>
              <a:endParaRPr lang="zh-CN" altLang="en-US" sz="1100" dirty="0"/>
            </a:p>
          </p:txBody>
        </p:sp>
        <p:cxnSp>
          <p:nvCxnSpPr>
            <p:cNvPr id="12" name="直接箭头连接符 11"/>
            <p:cNvCxnSpPr>
              <a:stCxn id="4" idx="3"/>
              <a:endCxn id="5" idx="2"/>
            </p:cNvCxnSpPr>
            <p:nvPr/>
          </p:nvCxnSpPr>
          <p:spPr>
            <a:xfrm>
              <a:off x="1390120" y="4221295"/>
              <a:ext cx="373568" cy="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6"/>
              <a:endCxn id="6" idx="1"/>
            </p:cNvCxnSpPr>
            <p:nvPr/>
          </p:nvCxnSpPr>
          <p:spPr>
            <a:xfrm flipV="1">
              <a:off x="2483768" y="4221707"/>
              <a:ext cx="36004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7" idx="1"/>
            </p:cNvCxnSpPr>
            <p:nvPr/>
          </p:nvCxnSpPr>
          <p:spPr>
            <a:xfrm flipV="1">
              <a:off x="3342325" y="4221294"/>
              <a:ext cx="480883" cy="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3"/>
              <a:endCxn id="8" idx="1"/>
            </p:cNvCxnSpPr>
            <p:nvPr/>
          </p:nvCxnSpPr>
          <p:spPr>
            <a:xfrm>
              <a:off x="4521132" y="4221294"/>
              <a:ext cx="349977" cy="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3"/>
              <a:endCxn id="9" idx="1"/>
            </p:cNvCxnSpPr>
            <p:nvPr/>
          </p:nvCxnSpPr>
          <p:spPr>
            <a:xfrm>
              <a:off x="5668737" y="4221707"/>
              <a:ext cx="415431" cy="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3"/>
              <a:endCxn id="10" idx="1"/>
            </p:cNvCxnSpPr>
            <p:nvPr/>
          </p:nvCxnSpPr>
          <p:spPr>
            <a:xfrm>
              <a:off x="6931647" y="4221826"/>
              <a:ext cx="5206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6962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拜耳阵列</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采用三个滤镜和感光元件去合成彩色图像成本太大，因此大部分的数字相机都只有一个带有颜色滤波阵列的光传感器（</a:t>
            </a:r>
            <a:r>
              <a:rPr lang="en-US" altLang="zh-CN" sz="2000" dirty="0" smtClean="0"/>
              <a:t>CCD or CMOS</a:t>
            </a:r>
            <a:r>
              <a:rPr lang="zh-CN" altLang="en-US" sz="2000" dirty="0" smtClean="0"/>
              <a:t>），最早并且最广泛使用的就是拜耳阵列，如下图所示：</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924944"/>
            <a:ext cx="476250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4512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sz="2000" dirty="0" smtClean="0"/>
              <a:t>拜耳阵列使得每个像素只能获取一种颜色成分：红、绿、蓝、或者什么都没有（黑），由传感器记录下每个点的光强度数值，再将这些数据转换成图像：</a:t>
            </a:r>
            <a:endParaRPr lang="zh-CN" altLang="en-US" sz="2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992" y="2871767"/>
            <a:ext cx="4248472" cy="291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4011203" y="5867980"/>
                <a:ext cx="1586845" cy="391261"/>
              </a:xfrm>
              <a:prstGeom prst="rect">
                <a:avLst/>
              </a:prstGeom>
              <a:noFill/>
            </p:spPr>
            <p:txBody>
              <a:bodyPr wrap="none" rtlCol="0">
                <a:spAutoFit/>
              </a:bodyPr>
              <a:lstStyle/>
              <a:p>
                <a:r>
                  <a:rPr lang="en-US" altLang="zh-CN" dirty="0" smtClean="0"/>
                  <a:t>CFA Image </a:t>
                </a:r>
                <a14:m>
                  <m:oMath xmlns:m="http://schemas.openxmlformats.org/officeDocument/2006/math">
                    <m:sSub>
                      <m:sSubPr>
                        <m:ctrlPr>
                          <a:rPr lang="en-US" altLang="zh-CN" i="1" smtClean="0">
                            <a:latin typeface="Cambria Math"/>
                          </a:rPr>
                        </m:ctrlPr>
                      </m:sSubPr>
                      <m:e>
                        <m:r>
                          <a:rPr lang="en-US" altLang="zh-CN" b="0" i="1" smtClean="0">
                            <a:latin typeface="Cambria Math"/>
                          </a:rPr>
                          <m:t>𝑆</m:t>
                        </m:r>
                      </m:e>
                      <m:sub>
                        <m:r>
                          <a:rPr lang="en-US" altLang="zh-CN" b="0" i="1" smtClean="0">
                            <a:latin typeface="Cambria Math"/>
                          </a:rPr>
                          <m:t>𝑥</m:t>
                        </m:r>
                        <m:r>
                          <a:rPr lang="en-US" altLang="zh-CN" b="0" i="1" smtClean="0">
                            <a:latin typeface="Cambria Math"/>
                          </a:rPr>
                          <m:t>,</m:t>
                        </m:r>
                        <m:r>
                          <a:rPr lang="en-US" altLang="zh-CN" b="0" i="1" smtClean="0">
                            <a:latin typeface="Cambria Math"/>
                          </a:rPr>
                          <m:t>𝑦</m:t>
                        </m:r>
                      </m:sub>
                    </m:sSub>
                  </m:oMath>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011203" y="5867980"/>
                <a:ext cx="1586845" cy="391261"/>
              </a:xfrm>
              <a:prstGeom prst="rect">
                <a:avLst/>
              </a:prstGeom>
              <a:blipFill rotWithShape="1">
                <a:blip r:embed="rId3"/>
                <a:stretch>
                  <a:fillRect l="-3077" t="-6250" b="-20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2182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5141168"/>
          </a:xfrm>
        </p:spPr>
        <p:txBody>
          <a:bodyPr>
            <a:normAutofit/>
          </a:bodyPr>
          <a:lstStyle/>
          <a:p>
            <a:r>
              <a:rPr lang="zh-CN" altLang="en-US" sz="2000" dirty="0" smtClean="0"/>
              <a:t>为了获得全色图像，可以使用各种去马赛克算法（</a:t>
            </a:r>
            <a:r>
              <a:rPr lang="en-US" altLang="zh-CN" sz="2000" dirty="0" smtClean="0"/>
              <a:t>CFA interpolation</a:t>
            </a:r>
            <a:r>
              <a:rPr lang="zh-CN" altLang="en-US" sz="2000" dirty="0" smtClean="0"/>
              <a:t>）来为每个像素内插一组完整的色彩值，这些算法都是利用相应颜色周围像素来估计特定像素的值。</a:t>
            </a:r>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marL="0" indent="0">
              <a:buNone/>
            </a:pPr>
            <a:endParaRPr lang="zh-CN" altLang="en-US" sz="2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138" y="3016871"/>
            <a:ext cx="4608512" cy="3058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1214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Nearest-</a:t>
            </a:r>
            <a:r>
              <a:rPr lang="en-US" altLang="zh-CN" dirty="0" err="1" smtClean="0"/>
              <a:t>Neighbour</a:t>
            </a:r>
            <a:r>
              <a:rPr lang="en-US" altLang="zh-CN" dirty="0" smtClean="0"/>
              <a:t> Interpolation</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2132856"/>
            <a:ext cx="366712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27584" y="4869160"/>
            <a:ext cx="7632848" cy="646331"/>
          </a:xfrm>
          <a:prstGeom prst="rect">
            <a:avLst/>
          </a:prstGeom>
          <a:noFill/>
        </p:spPr>
        <p:txBody>
          <a:bodyPr wrap="square" rtlCol="0">
            <a:spAutoFit/>
          </a:bodyPr>
          <a:lstStyle/>
          <a:p>
            <a:r>
              <a:rPr lang="zh-CN" altLang="en-US" dirty="0"/>
              <a:t>这样的插值会</a:t>
            </a:r>
            <a:r>
              <a:rPr lang="zh-CN" altLang="en-US" dirty="0" smtClean="0"/>
              <a:t>引起</a:t>
            </a:r>
            <a:r>
              <a:rPr lang="zh-CN" altLang="en-US" dirty="0"/>
              <a:t>不舒服</a:t>
            </a:r>
            <a:r>
              <a:rPr lang="zh-CN" altLang="en-US" dirty="0" smtClean="0"/>
              <a:t>的</a:t>
            </a:r>
            <a:r>
              <a:rPr lang="zh-CN" altLang="en-US" dirty="0"/>
              <a:t>块状伪影，除非需要非常高速的实现，否则通常不会使用。</a:t>
            </a:r>
          </a:p>
        </p:txBody>
      </p:sp>
    </p:spTree>
    <p:extLst>
      <p:ext uri="{BB962C8B-B14F-4D97-AF65-F5344CB8AC3E}">
        <p14:creationId xmlns:p14="http://schemas.microsoft.com/office/powerpoint/2010/main" val="2273243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Bilinear Interpolation</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双线性插值通过估计非空像素相邻的像素值的平均值来作为空像素的值，每个通道的矩阵和双线性核做卷积操作：</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634086"/>
            <a:ext cx="26098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2802176"/>
            <a:ext cx="406717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3444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smtClean="0"/>
              <a:t>在更复杂的线性算法中，通过考虑多个颜色通道的局部像素值来执行插值。例如：可以先找到所有缺失的绿色像素值，然后通过插入红色减绿色差分找到丢失的红色像素值。</a:t>
            </a:r>
            <a:endParaRPr lang="en-US" altLang="zh-CN" sz="2000" dirty="0" smtClean="0"/>
          </a:p>
          <a:p>
            <a:r>
              <a:rPr lang="zh-CN" altLang="en-US" sz="2000" dirty="0"/>
              <a:t>如</a:t>
            </a:r>
            <a:r>
              <a:rPr lang="zh-CN" altLang="en-US" sz="2000" dirty="0" smtClean="0"/>
              <a:t>图所示的拜耳模式的绿色像素值，可以使用双线性插值从其四个最近邻内插每个绿色像素值。</a:t>
            </a:r>
            <a:endParaRPr lang="zh-CN"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284984"/>
            <a:ext cx="3131459" cy="3091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8209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Examples</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302706"/>
            <a:ext cx="3085703" cy="322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2420888"/>
            <a:ext cx="4693518" cy="2986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6396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1718</TotalTime>
  <Words>555</Words>
  <Application>Microsoft Office PowerPoint</Application>
  <PresentationFormat>全屏显示(4:3)</PresentationFormat>
  <Paragraphs>53</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进度报告</vt:lpstr>
      <vt:lpstr>PowerPoint 演示文稿</vt:lpstr>
      <vt:lpstr>拜耳阵列</vt:lpstr>
      <vt:lpstr>PowerPoint 演示文稿</vt:lpstr>
      <vt:lpstr>PowerPoint 演示文稿</vt:lpstr>
      <vt:lpstr>Nearest-Neighbour Interpolation</vt:lpstr>
      <vt:lpstr>Bilinear Interpolation</vt:lpstr>
      <vt:lpstr>PowerPoint 演示文稿</vt:lpstr>
      <vt:lpstr>Some Examples</vt:lpstr>
      <vt:lpstr>Some Interpolation Methods</vt:lpstr>
      <vt:lpstr>Interpolation Detection</vt:lpstr>
      <vt:lpstr>PowerPoint 演示文稿</vt:lpstr>
      <vt:lpstr>PowerPoint 演示文稿</vt:lpstr>
      <vt:lpstr>PowerPoint 演示文稿</vt:lpstr>
      <vt:lpstr>Prediction Error</vt:lpstr>
      <vt:lpstr>Green Channel</vt:lpstr>
      <vt:lpstr>Bilinear Filter</vt:lpstr>
      <vt:lpstr>VarianceMap</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进度报告</dc:title>
  <dc:creator>Jack</dc:creator>
  <cp:lastModifiedBy>Jack</cp:lastModifiedBy>
  <cp:revision>48</cp:revision>
  <dcterms:created xsi:type="dcterms:W3CDTF">2018-05-30T02:40:45Z</dcterms:created>
  <dcterms:modified xsi:type="dcterms:W3CDTF">2018-06-04T14:10:45Z</dcterms:modified>
</cp:coreProperties>
</file>