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72" r:id="rId6"/>
    <p:sldId id="260" r:id="rId7"/>
    <p:sldId id="261" r:id="rId8"/>
    <p:sldId id="262" r:id="rId9"/>
    <p:sldId id="263" r:id="rId10"/>
    <p:sldId id="264" r:id="rId11"/>
    <p:sldId id="265" r:id="rId12"/>
    <p:sldId id="270" r:id="rId13"/>
    <p:sldId id="269" r:id="rId14"/>
    <p:sldId id="271"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4615"/>
  </p:normalViewPr>
  <p:slideViewPr>
    <p:cSldViewPr snapToGrid="0" snapToObjects="1">
      <p:cViewPr varScale="1">
        <p:scale>
          <a:sx n="89" d="100"/>
          <a:sy n="89"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50835-3937-9046-8246-D91D8831C1CC}" type="datetimeFigureOut">
              <a:rPr kumimoji="1" lang="zh-CN" altLang="en-US" smtClean="0"/>
              <a:t>2019/7/1</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92337-801D-464E-9DCA-B11F6A1DB6E2}" type="slidenum">
              <a:rPr kumimoji="1" lang="zh-CN" altLang="en-US" smtClean="0"/>
              <a:t>‹#›</a:t>
            </a:fld>
            <a:endParaRPr kumimoji="1" lang="zh-CN" altLang="en-US"/>
          </a:p>
        </p:txBody>
      </p:sp>
    </p:spTree>
    <p:extLst>
      <p:ext uri="{BB962C8B-B14F-4D97-AF65-F5344CB8AC3E}">
        <p14:creationId xmlns:p14="http://schemas.microsoft.com/office/powerpoint/2010/main" val="263181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effectLst/>
              </a:rPr>
              <a:t>强化学习方法，从一个</a:t>
            </a:r>
            <a:r>
              <a:rPr lang="en-US" dirty="0">
                <a:effectLst/>
              </a:rPr>
              <a:t>larger high-performing model (teacher)</a:t>
            </a:r>
            <a:r>
              <a:rPr lang="zh-CN" altLang="en-US" dirty="0">
                <a:effectLst/>
              </a:rPr>
              <a:t>中知识蒸馏出一个</a:t>
            </a:r>
            <a:r>
              <a:rPr lang="en-US" dirty="0">
                <a:effectLst/>
              </a:rPr>
              <a:t>compressed high-performance architecture (student)。</a:t>
            </a:r>
          </a:p>
          <a:p>
            <a:r>
              <a:rPr lang="zh-CN" altLang="en-US" dirty="0">
                <a:effectLst/>
              </a:rPr>
              <a:t>使用的决策是</a:t>
            </a:r>
            <a:r>
              <a:rPr lang="en-US" dirty="0">
                <a:effectLst/>
              </a:rPr>
              <a:t>MDP，</a:t>
            </a:r>
            <a:r>
              <a:rPr lang="zh-CN" altLang="en-US" dirty="0">
                <a:effectLst/>
              </a:rPr>
              <a:t>马尔科夫决策</a:t>
            </a:r>
          </a:p>
          <a:p>
            <a:r>
              <a:rPr lang="zh-CN" altLang="en-US" dirty="0">
                <a:effectLst/>
              </a:rPr>
              <a:t>在这个模型中，使用状态</a:t>
            </a:r>
            <a:r>
              <a:rPr lang="en-US" dirty="0">
                <a:effectLst/>
              </a:rPr>
              <a:t>S</a:t>
            </a:r>
            <a:r>
              <a:rPr lang="zh-CN" altLang="en-US" dirty="0">
                <a:effectLst/>
              </a:rPr>
              <a:t>来表述一个网络架构。显然，状态</a:t>
            </a:r>
            <a:r>
              <a:rPr lang="en-US" dirty="0">
                <a:effectLst/>
              </a:rPr>
              <a:t>S</a:t>
            </a:r>
            <a:r>
              <a:rPr lang="zh-CN" altLang="en-US" dirty="0">
                <a:effectLst/>
              </a:rPr>
              <a:t>的域非常大，因为它包含了</a:t>
            </a:r>
            <a:r>
              <a:rPr lang="en-US" dirty="0">
                <a:effectLst/>
              </a:rPr>
              <a:t>teacher</a:t>
            </a:r>
            <a:r>
              <a:rPr lang="zh-CN" altLang="en-US" dirty="0">
                <a:effectLst/>
              </a:rPr>
              <a:t>网络的每一个可能的简化体系结构。在状态空间</a:t>
            </a:r>
            <a:r>
              <a:rPr lang="en-US" dirty="0">
                <a:effectLst/>
              </a:rPr>
              <a:t>T(</a:t>
            </a:r>
            <a:r>
              <a:rPr lang="en-US" dirty="0" err="1">
                <a:effectLst/>
              </a:rPr>
              <a:t>s’|s</a:t>
            </a:r>
            <a:r>
              <a:rPr lang="en-US" dirty="0">
                <a:effectLst/>
              </a:rPr>
              <a:t>, a)</a:t>
            </a:r>
            <a:r>
              <a:rPr lang="zh-CN" altLang="en-US" dirty="0">
                <a:effectLst/>
              </a:rPr>
              <a:t>中，每一个</a:t>
            </a:r>
            <a:r>
              <a:rPr lang="en-US" dirty="0">
                <a:effectLst/>
              </a:rPr>
              <a:t>deterministic transition</a:t>
            </a:r>
            <a:r>
              <a:rPr lang="zh-CN" altLang="en-US" dirty="0">
                <a:effectLst/>
              </a:rPr>
              <a:t>都是通过选择一个</a:t>
            </a:r>
            <a:r>
              <a:rPr lang="en-US" dirty="0">
                <a:effectLst/>
              </a:rPr>
              <a:t>action a</a:t>
            </a:r>
            <a:r>
              <a:rPr lang="zh-CN" altLang="en-US" dirty="0">
                <a:effectLst/>
              </a:rPr>
              <a:t>来决定的，比如移除一个卷积过滤器或者减小全连接层的大小。每个</a:t>
            </a:r>
            <a:r>
              <a:rPr lang="en-US" dirty="0">
                <a:effectLst/>
              </a:rPr>
              <a:t>action</a:t>
            </a:r>
            <a:r>
              <a:rPr lang="zh-CN" altLang="en-US" dirty="0">
                <a:effectLst/>
              </a:rPr>
              <a:t>会将一个架构</a:t>
            </a:r>
            <a:r>
              <a:rPr lang="en-US" dirty="0">
                <a:effectLst/>
              </a:rPr>
              <a:t>s</a:t>
            </a:r>
            <a:r>
              <a:rPr lang="zh-CN" altLang="en-US" dirty="0">
                <a:effectLst/>
              </a:rPr>
              <a:t>转换成另一个架构</a:t>
            </a:r>
            <a:r>
              <a:rPr lang="en-US" dirty="0">
                <a:effectLst/>
              </a:rPr>
              <a:t>s‘。</a:t>
            </a:r>
            <a:r>
              <a:rPr lang="zh-CN" altLang="en-US" dirty="0">
                <a:effectLst/>
              </a:rPr>
              <a:t>在</a:t>
            </a:r>
            <a:r>
              <a:rPr lang="en-US" dirty="0">
                <a:effectLst/>
              </a:rPr>
              <a:t>MDP</a:t>
            </a:r>
            <a:r>
              <a:rPr lang="zh-CN" altLang="en-US" dirty="0">
                <a:effectLst/>
              </a:rPr>
              <a:t>中，给定特定状态选择</a:t>
            </a:r>
            <a:r>
              <a:rPr lang="en-US" dirty="0">
                <a:effectLst/>
              </a:rPr>
              <a:t>action</a:t>
            </a:r>
            <a:r>
              <a:rPr lang="zh-CN" altLang="en-US" dirty="0">
                <a:effectLst/>
              </a:rPr>
              <a:t>的策略被表述为概率</a:t>
            </a:r>
            <a:r>
              <a:rPr lang="el-GR" dirty="0">
                <a:effectLst/>
              </a:rPr>
              <a:t>π(</a:t>
            </a:r>
            <a:r>
              <a:rPr lang="en-US" dirty="0" err="1">
                <a:effectLst/>
              </a:rPr>
              <a:t>a|s</a:t>
            </a:r>
            <a:r>
              <a:rPr lang="en-US" dirty="0">
                <a:effectLst/>
              </a:rPr>
              <a:t>)，</a:t>
            </a:r>
            <a:r>
              <a:rPr lang="zh-CN" altLang="en-US" dirty="0">
                <a:effectLst/>
              </a:rPr>
              <a:t>这个概率随机的将一个</a:t>
            </a:r>
            <a:r>
              <a:rPr lang="en-US" dirty="0">
                <a:effectLst/>
              </a:rPr>
              <a:t>state</a:t>
            </a:r>
            <a:r>
              <a:rPr lang="zh-CN" altLang="en-US" dirty="0">
                <a:effectLst/>
              </a:rPr>
              <a:t>与一个</a:t>
            </a:r>
            <a:r>
              <a:rPr lang="en-US" dirty="0">
                <a:effectLst/>
              </a:rPr>
              <a:t>action</a:t>
            </a:r>
            <a:r>
              <a:rPr lang="zh-CN" altLang="en-US" dirty="0">
                <a:effectLst/>
              </a:rPr>
              <a:t>相对应。强化学习的过程就是采用一种基于</a:t>
            </a:r>
            <a:r>
              <a:rPr lang="en-US" dirty="0">
                <a:effectLst/>
              </a:rPr>
              <a:t>reward</a:t>
            </a:r>
            <a:r>
              <a:rPr lang="zh-CN" altLang="en-US" dirty="0">
                <a:effectLst/>
              </a:rPr>
              <a:t>函数</a:t>
            </a:r>
            <a:r>
              <a:rPr lang="en-US" dirty="0">
                <a:effectLst/>
              </a:rPr>
              <a:t>r(s)</a:t>
            </a:r>
            <a:r>
              <a:rPr lang="zh-CN" altLang="en-US" dirty="0">
                <a:effectLst/>
              </a:rPr>
              <a:t>的优化策略，这个</a:t>
            </a:r>
            <a:r>
              <a:rPr lang="en-US" dirty="0">
                <a:effectLst/>
              </a:rPr>
              <a:t>r(s)</a:t>
            </a:r>
            <a:r>
              <a:rPr lang="zh-CN" altLang="en-US" dirty="0">
                <a:effectLst/>
              </a:rPr>
              <a:t>是在状态空间里定义的。本作中，激励函数是基于</a:t>
            </a:r>
            <a:r>
              <a:rPr lang="en-US" dirty="0">
                <a:effectLst/>
              </a:rPr>
              <a:t>accuracy</a:t>
            </a:r>
            <a:r>
              <a:rPr lang="zh-CN" altLang="en-US" dirty="0">
                <a:effectLst/>
              </a:rPr>
              <a:t>和特定网络</a:t>
            </a:r>
            <a:r>
              <a:rPr lang="en-US" dirty="0">
                <a:effectLst/>
              </a:rPr>
              <a:t>s</a:t>
            </a:r>
            <a:r>
              <a:rPr lang="zh-CN" altLang="en-US" dirty="0">
                <a:effectLst/>
              </a:rPr>
              <a:t>的压缩率的。</a:t>
            </a:r>
          </a:p>
          <a:p>
            <a:br>
              <a:rPr lang="zh-CN" altLang="en-US" dirty="0">
                <a:effectLst/>
              </a:rPr>
            </a:br>
            <a:endParaRPr lang="zh-CN" altLang="en-US" dirty="0">
              <a:effectLst/>
            </a:endParaRPr>
          </a:p>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3</a:t>
            </a:fld>
            <a:endParaRPr kumimoji="1" lang="zh-CN" altLang="en-US"/>
          </a:p>
        </p:txBody>
      </p:sp>
    </p:spTree>
    <p:extLst>
      <p:ext uri="{BB962C8B-B14F-4D97-AF65-F5344CB8AC3E}">
        <p14:creationId xmlns:p14="http://schemas.microsoft.com/office/powerpoint/2010/main" val="681348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13</a:t>
            </a:fld>
            <a:endParaRPr kumimoji="1" lang="zh-CN" altLang="en-US"/>
          </a:p>
        </p:txBody>
      </p:sp>
    </p:spTree>
    <p:extLst>
      <p:ext uri="{BB962C8B-B14F-4D97-AF65-F5344CB8AC3E}">
        <p14:creationId xmlns:p14="http://schemas.microsoft.com/office/powerpoint/2010/main" val="411620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14</a:t>
            </a:fld>
            <a:endParaRPr kumimoji="1" lang="zh-CN" altLang="en-US"/>
          </a:p>
        </p:txBody>
      </p:sp>
    </p:spTree>
    <p:extLst>
      <p:ext uri="{BB962C8B-B14F-4D97-AF65-F5344CB8AC3E}">
        <p14:creationId xmlns:p14="http://schemas.microsoft.com/office/powerpoint/2010/main" val="250192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15</a:t>
            </a:fld>
            <a:endParaRPr kumimoji="1" lang="zh-CN" altLang="en-US"/>
          </a:p>
        </p:txBody>
      </p:sp>
    </p:spTree>
    <p:extLst>
      <p:ext uri="{BB962C8B-B14F-4D97-AF65-F5344CB8AC3E}">
        <p14:creationId xmlns:p14="http://schemas.microsoft.com/office/powerpoint/2010/main" val="73842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effectLst/>
              </a:rPr>
              <a:t>强化学习方法，从一个</a:t>
            </a:r>
            <a:r>
              <a:rPr lang="en-US" dirty="0">
                <a:effectLst/>
              </a:rPr>
              <a:t>larger high-performing model (teacher)</a:t>
            </a:r>
            <a:r>
              <a:rPr lang="zh-CN" altLang="en-US" dirty="0">
                <a:effectLst/>
              </a:rPr>
              <a:t>中知识蒸馏出一个</a:t>
            </a:r>
            <a:r>
              <a:rPr lang="en-US" dirty="0">
                <a:effectLst/>
              </a:rPr>
              <a:t>compressed high-performance architecture (student)。</a:t>
            </a:r>
          </a:p>
          <a:p>
            <a:r>
              <a:rPr lang="zh-CN" altLang="en-US" dirty="0">
                <a:effectLst/>
              </a:rPr>
              <a:t>使用的决策是</a:t>
            </a:r>
            <a:r>
              <a:rPr lang="en-US" dirty="0">
                <a:effectLst/>
              </a:rPr>
              <a:t>MDP，</a:t>
            </a:r>
            <a:r>
              <a:rPr lang="zh-CN" altLang="en-US" dirty="0">
                <a:effectLst/>
              </a:rPr>
              <a:t>马尔科夫决策</a:t>
            </a:r>
          </a:p>
          <a:p>
            <a:r>
              <a:rPr lang="zh-CN" altLang="en-US" dirty="0">
                <a:effectLst/>
              </a:rPr>
              <a:t>在这个模型中，使用状态</a:t>
            </a:r>
            <a:r>
              <a:rPr lang="en-US" dirty="0">
                <a:effectLst/>
              </a:rPr>
              <a:t>S</a:t>
            </a:r>
            <a:r>
              <a:rPr lang="zh-CN" altLang="en-US" dirty="0">
                <a:effectLst/>
              </a:rPr>
              <a:t>来表述一个网络架构。显然，状态</a:t>
            </a:r>
            <a:r>
              <a:rPr lang="en-US" dirty="0">
                <a:effectLst/>
              </a:rPr>
              <a:t>S</a:t>
            </a:r>
            <a:r>
              <a:rPr lang="zh-CN" altLang="en-US" dirty="0">
                <a:effectLst/>
              </a:rPr>
              <a:t>的域非常大，因为它包含了</a:t>
            </a:r>
            <a:r>
              <a:rPr lang="en-US" dirty="0">
                <a:effectLst/>
              </a:rPr>
              <a:t>teacher</a:t>
            </a:r>
            <a:r>
              <a:rPr lang="zh-CN" altLang="en-US" dirty="0">
                <a:effectLst/>
              </a:rPr>
              <a:t>网络的每一个可能的简化体系结构。在状态空间</a:t>
            </a:r>
            <a:r>
              <a:rPr lang="en-US" dirty="0">
                <a:effectLst/>
              </a:rPr>
              <a:t>T(</a:t>
            </a:r>
            <a:r>
              <a:rPr lang="en-US" dirty="0" err="1">
                <a:effectLst/>
              </a:rPr>
              <a:t>s’|s</a:t>
            </a:r>
            <a:r>
              <a:rPr lang="en-US" dirty="0">
                <a:effectLst/>
              </a:rPr>
              <a:t>, a)</a:t>
            </a:r>
            <a:r>
              <a:rPr lang="zh-CN" altLang="en-US" dirty="0">
                <a:effectLst/>
              </a:rPr>
              <a:t>中，每一个</a:t>
            </a:r>
            <a:r>
              <a:rPr lang="en-US" dirty="0">
                <a:effectLst/>
              </a:rPr>
              <a:t>deterministic transition</a:t>
            </a:r>
            <a:r>
              <a:rPr lang="zh-CN" altLang="en-US" dirty="0">
                <a:effectLst/>
              </a:rPr>
              <a:t>都是通过选择一个</a:t>
            </a:r>
            <a:r>
              <a:rPr lang="en-US" dirty="0">
                <a:effectLst/>
              </a:rPr>
              <a:t>action a</a:t>
            </a:r>
            <a:r>
              <a:rPr lang="zh-CN" altLang="en-US" dirty="0">
                <a:effectLst/>
              </a:rPr>
              <a:t>来决定的，比如移除一个卷积过滤器或者减小全连接层的大小。每个</a:t>
            </a:r>
            <a:r>
              <a:rPr lang="en-US" dirty="0">
                <a:effectLst/>
              </a:rPr>
              <a:t>action</a:t>
            </a:r>
            <a:r>
              <a:rPr lang="zh-CN" altLang="en-US" dirty="0">
                <a:effectLst/>
              </a:rPr>
              <a:t>会将一个架构</a:t>
            </a:r>
            <a:r>
              <a:rPr lang="en-US" dirty="0">
                <a:effectLst/>
              </a:rPr>
              <a:t>s</a:t>
            </a:r>
            <a:r>
              <a:rPr lang="zh-CN" altLang="en-US" dirty="0">
                <a:effectLst/>
              </a:rPr>
              <a:t>转换成另一个架构</a:t>
            </a:r>
            <a:r>
              <a:rPr lang="en-US" dirty="0">
                <a:effectLst/>
              </a:rPr>
              <a:t>s‘。</a:t>
            </a:r>
            <a:r>
              <a:rPr lang="zh-CN" altLang="en-US" dirty="0">
                <a:effectLst/>
              </a:rPr>
              <a:t>在</a:t>
            </a:r>
            <a:r>
              <a:rPr lang="en-US" dirty="0">
                <a:effectLst/>
              </a:rPr>
              <a:t>MDP</a:t>
            </a:r>
            <a:r>
              <a:rPr lang="zh-CN" altLang="en-US" dirty="0">
                <a:effectLst/>
              </a:rPr>
              <a:t>中，给定特定状态选择</a:t>
            </a:r>
            <a:r>
              <a:rPr lang="en-US" dirty="0">
                <a:effectLst/>
              </a:rPr>
              <a:t>action</a:t>
            </a:r>
            <a:r>
              <a:rPr lang="zh-CN" altLang="en-US" dirty="0">
                <a:effectLst/>
              </a:rPr>
              <a:t>的策略被表述为概率</a:t>
            </a:r>
            <a:r>
              <a:rPr lang="el-GR" dirty="0">
                <a:effectLst/>
              </a:rPr>
              <a:t>π(</a:t>
            </a:r>
            <a:r>
              <a:rPr lang="en-US" dirty="0" err="1">
                <a:effectLst/>
              </a:rPr>
              <a:t>a|s</a:t>
            </a:r>
            <a:r>
              <a:rPr lang="en-US" dirty="0">
                <a:effectLst/>
              </a:rPr>
              <a:t>)，</a:t>
            </a:r>
            <a:r>
              <a:rPr lang="zh-CN" altLang="en-US" dirty="0">
                <a:effectLst/>
              </a:rPr>
              <a:t>这个概率随机的将一个</a:t>
            </a:r>
            <a:r>
              <a:rPr lang="en-US" dirty="0">
                <a:effectLst/>
              </a:rPr>
              <a:t>state</a:t>
            </a:r>
            <a:r>
              <a:rPr lang="zh-CN" altLang="en-US" dirty="0">
                <a:effectLst/>
              </a:rPr>
              <a:t>与一个</a:t>
            </a:r>
            <a:r>
              <a:rPr lang="en-US" dirty="0">
                <a:effectLst/>
              </a:rPr>
              <a:t>action</a:t>
            </a:r>
            <a:r>
              <a:rPr lang="zh-CN" altLang="en-US" dirty="0">
                <a:effectLst/>
              </a:rPr>
              <a:t>相对应。强化学习的过程就是采用一种基于</a:t>
            </a:r>
            <a:r>
              <a:rPr lang="en-US" dirty="0">
                <a:effectLst/>
              </a:rPr>
              <a:t>reward</a:t>
            </a:r>
            <a:r>
              <a:rPr lang="zh-CN" altLang="en-US" dirty="0">
                <a:effectLst/>
              </a:rPr>
              <a:t>函数</a:t>
            </a:r>
            <a:r>
              <a:rPr lang="en-US" dirty="0">
                <a:effectLst/>
              </a:rPr>
              <a:t>r(s)</a:t>
            </a:r>
            <a:r>
              <a:rPr lang="zh-CN" altLang="en-US" dirty="0">
                <a:effectLst/>
              </a:rPr>
              <a:t>的优化策略，这个</a:t>
            </a:r>
            <a:r>
              <a:rPr lang="en-US" dirty="0">
                <a:effectLst/>
              </a:rPr>
              <a:t>r(s)</a:t>
            </a:r>
            <a:r>
              <a:rPr lang="zh-CN" altLang="en-US" dirty="0">
                <a:effectLst/>
              </a:rPr>
              <a:t>是在状态空间里定义的。本作中，激励函数是基于</a:t>
            </a:r>
            <a:r>
              <a:rPr lang="en-US" dirty="0">
                <a:effectLst/>
              </a:rPr>
              <a:t>accuracy</a:t>
            </a:r>
            <a:r>
              <a:rPr lang="zh-CN" altLang="en-US" dirty="0">
                <a:effectLst/>
              </a:rPr>
              <a:t>和特定网络</a:t>
            </a:r>
            <a:r>
              <a:rPr lang="en-US" dirty="0">
                <a:effectLst/>
              </a:rPr>
              <a:t>s</a:t>
            </a:r>
            <a:r>
              <a:rPr lang="zh-CN" altLang="en-US" dirty="0">
                <a:effectLst/>
              </a:rPr>
              <a:t>的压缩率的。</a:t>
            </a:r>
          </a:p>
          <a:p>
            <a:endParaRPr lang="en-US" dirty="0">
              <a:effectLst/>
            </a:endParaRPr>
          </a:p>
          <a:p>
            <a:endParaRPr lang="en-US" dirty="0">
              <a:effectLst/>
            </a:endParaRPr>
          </a:p>
          <a:p>
            <a:r>
              <a:rPr lang="en-US" dirty="0">
                <a:effectLst/>
              </a:rPr>
              <a:t>S: state </a:t>
            </a:r>
            <a:r>
              <a:rPr lang="zh-CN" altLang="en-US" dirty="0">
                <a:effectLst/>
              </a:rPr>
              <a:t>状态空间，一个有限的集合，由所有可能减少的网络结构组成，可以从教师模型中得到。比如，一个</a:t>
            </a:r>
            <a:r>
              <a:rPr lang="en-US" dirty="0">
                <a:effectLst/>
              </a:rPr>
              <a:t>VGG</a:t>
            </a:r>
            <a:r>
              <a:rPr lang="zh-CN" altLang="en-US" dirty="0">
                <a:effectLst/>
              </a:rPr>
              <a:t>代表一个状态</a:t>
            </a:r>
            <a:r>
              <a:rPr lang="en-US" dirty="0">
                <a:effectLst/>
              </a:rPr>
              <a:t>s ∈ S（</a:t>
            </a:r>
            <a:r>
              <a:rPr lang="zh-CN" altLang="en-US" dirty="0">
                <a:effectLst/>
              </a:rPr>
              <a:t>初始状态），通过移除第一层一个</a:t>
            </a:r>
            <a:r>
              <a:rPr lang="en-US" dirty="0">
                <a:effectLst/>
              </a:rPr>
              <a:t>conv filter </a:t>
            </a:r>
            <a:r>
              <a:rPr lang="zh-CN" altLang="en-US" dirty="0">
                <a:effectLst/>
              </a:rPr>
              <a:t>可以得到习网络结构</a:t>
            </a:r>
            <a:r>
              <a:rPr lang="en-US" dirty="0">
                <a:effectLst/>
              </a:rPr>
              <a:t>s’。</a:t>
            </a:r>
          </a:p>
          <a:p>
            <a:br>
              <a:rPr lang="en-US" dirty="0">
                <a:effectLst/>
              </a:rPr>
            </a:br>
            <a:endParaRPr lang="en-US" dirty="0">
              <a:effectLst/>
            </a:endParaRPr>
          </a:p>
          <a:p>
            <a:r>
              <a:rPr lang="en-US" dirty="0" err="1">
                <a:effectLst/>
              </a:rPr>
              <a:t>A：actions</a:t>
            </a:r>
            <a:r>
              <a:rPr lang="zh-CN" altLang="en-US" dirty="0">
                <a:effectLst/>
              </a:rPr>
              <a:t>是可以将一个网络体系结构转换为另一个网络体系结构的有限操作集。在我们的方法中有两类操作类型</a:t>
            </a:r>
            <a:r>
              <a:rPr lang="en-US" altLang="zh-CN" dirty="0">
                <a:effectLst/>
              </a:rPr>
              <a:t>:</a:t>
            </a:r>
            <a:r>
              <a:rPr lang="zh-CN" altLang="en-US" dirty="0">
                <a:effectLst/>
              </a:rPr>
              <a:t>层删除操作和层参数减少操作。这些操作的定义将在第</a:t>
            </a:r>
            <a:r>
              <a:rPr lang="en-US" altLang="zh-CN" dirty="0">
                <a:effectLst/>
              </a:rPr>
              <a:t>3.2.1</a:t>
            </a:r>
            <a:r>
              <a:rPr lang="zh-CN" altLang="en-US" dirty="0">
                <a:effectLst/>
              </a:rPr>
              <a:t>和</a:t>
            </a:r>
            <a:r>
              <a:rPr lang="en-US" altLang="zh-CN" dirty="0">
                <a:effectLst/>
              </a:rPr>
              <a:t>3.2.2</a:t>
            </a:r>
            <a:r>
              <a:rPr lang="zh-CN" altLang="en-US" dirty="0">
                <a:effectLst/>
              </a:rPr>
              <a:t>节中进一步描述。</a:t>
            </a:r>
          </a:p>
          <a:p>
            <a:r>
              <a:rPr lang="en-US" dirty="0" err="1">
                <a:effectLst/>
              </a:rPr>
              <a:t>T:Transition</a:t>
            </a:r>
            <a:r>
              <a:rPr lang="en-US" dirty="0">
                <a:effectLst/>
              </a:rPr>
              <a:t> Function </a:t>
            </a:r>
            <a:r>
              <a:rPr lang="zh-CN" altLang="en-US" dirty="0">
                <a:effectLst/>
              </a:rPr>
              <a:t>状态转移方程</a:t>
            </a:r>
            <a:r>
              <a:rPr lang="en-US" dirty="0">
                <a:effectLst/>
              </a:rPr>
              <a:t>T : S×A → S。</a:t>
            </a:r>
            <a:r>
              <a:rPr lang="zh-CN" altLang="en-US" dirty="0">
                <a:effectLst/>
              </a:rPr>
              <a:t>这里，</a:t>
            </a:r>
            <a:r>
              <a:rPr lang="en-US" dirty="0">
                <a:effectLst/>
              </a:rPr>
              <a:t>T</a:t>
            </a:r>
            <a:r>
              <a:rPr lang="zh-CN" altLang="en-US" dirty="0">
                <a:effectLst/>
              </a:rPr>
              <a:t>是确定的，因为一个动作</a:t>
            </a:r>
            <a:r>
              <a:rPr lang="en-US" dirty="0">
                <a:effectLst/>
              </a:rPr>
              <a:t>a</a:t>
            </a:r>
            <a:r>
              <a:rPr lang="zh-CN" altLang="en-US" dirty="0">
                <a:effectLst/>
              </a:rPr>
              <a:t>总是将网络体系结构</a:t>
            </a:r>
            <a:r>
              <a:rPr lang="en-US" dirty="0">
                <a:effectLst/>
              </a:rPr>
              <a:t>s</a:t>
            </a:r>
            <a:r>
              <a:rPr lang="zh-CN" altLang="en-US" dirty="0">
                <a:effectLst/>
              </a:rPr>
              <a:t>转换成最终的网络体系结构</a:t>
            </a:r>
            <a:r>
              <a:rPr lang="en-US" dirty="0">
                <a:effectLst/>
              </a:rPr>
              <a:t>s‘</a:t>
            </a:r>
            <a:r>
              <a:rPr lang="zh-CN" altLang="en-US" dirty="0">
                <a:effectLst/>
              </a:rPr>
              <a:t>的同一概率。</a:t>
            </a:r>
          </a:p>
          <a:p>
            <a:br>
              <a:rPr lang="zh-CN" altLang="en-US" dirty="0">
                <a:effectLst/>
              </a:rPr>
            </a:br>
            <a:endParaRPr lang="zh-CN" altLang="en-US" dirty="0">
              <a:effectLst/>
            </a:endParaRPr>
          </a:p>
          <a:p>
            <a:r>
              <a:rPr lang="el-GR" dirty="0">
                <a:effectLst/>
              </a:rPr>
              <a:t>γ</a:t>
            </a:r>
            <a:r>
              <a:rPr lang="zh-CN" altLang="en-US" dirty="0">
                <a:effectLst/>
              </a:rPr>
              <a:t>是折扣的因素。我们使用</a:t>
            </a:r>
            <a:r>
              <a:rPr lang="el-GR" dirty="0">
                <a:effectLst/>
              </a:rPr>
              <a:t>γ= 1,</a:t>
            </a:r>
            <a:r>
              <a:rPr lang="zh-CN" altLang="en-US" dirty="0">
                <a:effectLst/>
              </a:rPr>
              <a:t>这样所有奖励同样有助于最终的回报。</a:t>
            </a:r>
          </a:p>
          <a:p>
            <a:br>
              <a:rPr lang="zh-CN" altLang="en-US" dirty="0">
                <a:effectLst/>
              </a:rPr>
            </a:br>
            <a:endParaRPr lang="zh-CN" altLang="en-US" dirty="0">
              <a:effectLst/>
            </a:endParaRPr>
          </a:p>
          <a:p>
            <a:r>
              <a:rPr lang="zh-CN" altLang="en-US" dirty="0">
                <a:effectLst/>
              </a:rPr>
              <a:t>奖励</a:t>
            </a:r>
            <a:r>
              <a:rPr lang="en-US" altLang="zh-CN" dirty="0">
                <a:effectLst/>
              </a:rPr>
              <a:t>:</a:t>
            </a:r>
            <a:r>
              <a:rPr lang="en-US" dirty="0">
                <a:effectLst/>
              </a:rPr>
              <a:t>r: </a:t>
            </a:r>
            <a:r>
              <a:rPr lang="en-US" dirty="0" err="1">
                <a:effectLst/>
              </a:rPr>
              <a:t>S→r</a:t>
            </a:r>
            <a:r>
              <a:rPr lang="zh-CN" altLang="en-US" dirty="0">
                <a:effectLst/>
              </a:rPr>
              <a:t>为奖励函数。网络架构</a:t>
            </a:r>
            <a:r>
              <a:rPr lang="en-US" dirty="0">
                <a:effectLst/>
              </a:rPr>
              <a:t>r(s)</a:t>
            </a:r>
            <a:r>
              <a:rPr lang="zh-CN" altLang="en-US" dirty="0">
                <a:effectLst/>
              </a:rPr>
              <a:t>的奖励可以解释为与给定的网络架构</a:t>
            </a:r>
            <a:r>
              <a:rPr lang="en-US" dirty="0">
                <a:effectLst/>
              </a:rPr>
              <a:t>s</a:t>
            </a:r>
            <a:r>
              <a:rPr lang="zh-CN" altLang="en-US" dirty="0">
                <a:effectLst/>
              </a:rPr>
              <a:t>相关联的得分。注意，我们将表示“不完整”网络的中间状态的奖励定义为</a:t>
            </a:r>
            <a:r>
              <a:rPr lang="en-US" altLang="zh-CN" dirty="0">
                <a:effectLst/>
              </a:rPr>
              <a:t>0</a:t>
            </a:r>
            <a:r>
              <a:rPr lang="zh-CN" altLang="en-US" dirty="0">
                <a:effectLst/>
              </a:rPr>
              <a:t>，并且仅为最终状态计算一个非平凡的奖励。奖励函数将在第</a:t>
            </a:r>
            <a:r>
              <a:rPr lang="en-US" altLang="zh-CN" dirty="0">
                <a:effectLst/>
              </a:rPr>
              <a:t>3.4</a:t>
            </a:r>
            <a:r>
              <a:rPr lang="zh-CN" altLang="en-US" dirty="0">
                <a:effectLst/>
              </a:rPr>
              <a:t>节中详细描述。</a:t>
            </a:r>
          </a:p>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4</a:t>
            </a:fld>
            <a:endParaRPr kumimoji="1" lang="zh-CN" altLang="en-US"/>
          </a:p>
        </p:txBody>
      </p:sp>
    </p:spTree>
    <p:extLst>
      <p:ext uri="{BB962C8B-B14F-4D97-AF65-F5344CB8AC3E}">
        <p14:creationId xmlns:p14="http://schemas.microsoft.com/office/powerpoint/2010/main" val="197284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 state </a:t>
            </a:r>
            <a:r>
              <a:rPr lang="zh-CN" altLang="en-US" dirty="0">
                <a:effectLst/>
              </a:rPr>
              <a:t>状态空间，一个有限的集合，由所有可能减少的网络结构组成，可以从教师模型中得到。比如，一个</a:t>
            </a:r>
            <a:r>
              <a:rPr lang="en-US" dirty="0">
                <a:effectLst/>
              </a:rPr>
              <a:t>VGG</a:t>
            </a:r>
            <a:r>
              <a:rPr lang="zh-CN" altLang="en-US" dirty="0">
                <a:effectLst/>
              </a:rPr>
              <a:t>代表一个状态</a:t>
            </a:r>
            <a:r>
              <a:rPr lang="en-US" dirty="0">
                <a:effectLst/>
              </a:rPr>
              <a:t>s ∈ S（</a:t>
            </a:r>
            <a:r>
              <a:rPr lang="zh-CN" altLang="en-US" dirty="0">
                <a:effectLst/>
              </a:rPr>
              <a:t>初始状态），通过移除第一层一个</a:t>
            </a:r>
            <a:r>
              <a:rPr lang="en-US" dirty="0">
                <a:effectLst/>
              </a:rPr>
              <a:t>conv filter </a:t>
            </a:r>
            <a:r>
              <a:rPr lang="zh-CN" altLang="en-US" dirty="0">
                <a:effectLst/>
              </a:rPr>
              <a:t>可以得到习网络结构</a:t>
            </a:r>
            <a:r>
              <a:rPr lang="en-US" dirty="0">
                <a:effectLst/>
              </a:rPr>
              <a:t>s’。</a:t>
            </a:r>
          </a:p>
          <a:p>
            <a:br>
              <a:rPr lang="en-US" dirty="0">
                <a:effectLst/>
              </a:rPr>
            </a:br>
            <a:endParaRPr lang="en-US" dirty="0">
              <a:effectLst/>
            </a:endParaRPr>
          </a:p>
          <a:p>
            <a:r>
              <a:rPr lang="en-US" dirty="0" err="1">
                <a:effectLst/>
              </a:rPr>
              <a:t>A：actions</a:t>
            </a:r>
            <a:r>
              <a:rPr lang="zh-CN" altLang="en-US" dirty="0">
                <a:effectLst/>
              </a:rPr>
              <a:t>是可以将一个网络体系结构转换为另一个网络体系结构的有限操作集。在我们的方法中有两类操作类型</a:t>
            </a:r>
            <a:r>
              <a:rPr lang="en-US" altLang="zh-CN" dirty="0">
                <a:effectLst/>
              </a:rPr>
              <a:t>:</a:t>
            </a:r>
            <a:r>
              <a:rPr lang="zh-CN" altLang="en-US" dirty="0">
                <a:effectLst/>
              </a:rPr>
              <a:t>层删除操作和层参数减少操作。这些操作的定义将在第</a:t>
            </a:r>
            <a:r>
              <a:rPr lang="en-US" altLang="zh-CN" dirty="0">
                <a:effectLst/>
              </a:rPr>
              <a:t>3.2.1</a:t>
            </a:r>
            <a:r>
              <a:rPr lang="zh-CN" altLang="en-US" dirty="0">
                <a:effectLst/>
              </a:rPr>
              <a:t>和</a:t>
            </a:r>
            <a:r>
              <a:rPr lang="en-US" altLang="zh-CN" dirty="0">
                <a:effectLst/>
              </a:rPr>
              <a:t>3.2.2</a:t>
            </a:r>
            <a:r>
              <a:rPr lang="zh-CN" altLang="en-US" dirty="0">
                <a:effectLst/>
              </a:rPr>
              <a:t>节中进一步描述。</a:t>
            </a:r>
          </a:p>
          <a:p>
            <a:r>
              <a:rPr lang="en-US" dirty="0" err="1">
                <a:effectLst/>
              </a:rPr>
              <a:t>T:Transition</a:t>
            </a:r>
            <a:r>
              <a:rPr lang="en-US" dirty="0">
                <a:effectLst/>
              </a:rPr>
              <a:t> Function </a:t>
            </a:r>
            <a:r>
              <a:rPr lang="zh-CN" altLang="en-US" dirty="0">
                <a:effectLst/>
              </a:rPr>
              <a:t>状态转移方程</a:t>
            </a:r>
            <a:r>
              <a:rPr lang="en-US" dirty="0">
                <a:effectLst/>
              </a:rPr>
              <a:t>T : S×A → S。</a:t>
            </a:r>
            <a:r>
              <a:rPr lang="zh-CN" altLang="en-US" dirty="0">
                <a:effectLst/>
              </a:rPr>
              <a:t>这里，</a:t>
            </a:r>
            <a:r>
              <a:rPr lang="en-US" dirty="0">
                <a:effectLst/>
              </a:rPr>
              <a:t>T</a:t>
            </a:r>
            <a:r>
              <a:rPr lang="zh-CN" altLang="en-US" dirty="0">
                <a:effectLst/>
              </a:rPr>
              <a:t>是确定的，因为一个动作</a:t>
            </a:r>
            <a:r>
              <a:rPr lang="en-US" dirty="0">
                <a:effectLst/>
              </a:rPr>
              <a:t>a</a:t>
            </a:r>
            <a:r>
              <a:rPr lang="zh-CN" altLang="en-US" dirty="0">
                <a:effectLst/>
              </a:rPr>
              <a:t>总是将网络体系结构</a:t>
            </a:r>
            <a:r>
              <a:rPr lang="en-US" dirty="0">
                <a:effectLst/>
              </a:rPr>
              <a:t>s</a:t>
            </a:r>
            <a:r>
              <a:rPr lang="zh-CN" altLang="en-US" dirty="0">
                <a:effectLst/>
              </a:rPr>
              <a:t>转换成最终的网络体系结构</a:t>
            </a:r>
            <a:r>
              <a:rPr lang="en-US" dirty="0">
                <a:effectLst/>
              </a:rPr>
              <a:t>s‘</a:t>
            </a:r>
            <a:r>
              <a:rPr lang="zh-CN" altLang="en-US" dirty="0">
                <a:effectLst/>
              </a:rPr>
              <a:t>的同一概率。</a:t>
            </a:r>
          </a:p>
          <a:p>
            <a:br>
              <a:rPr lang="zh-CN" altLang="en-US" dirty="0">
                <a:effectLst/>
              </a:rPr>
            </a:br>
            <a:endParaRPr lang="zh-CN" altLang="en-US" dirty="0">
              <a:effectLst/>
            </a:endParaRPr>
          </a:p>
          <a:p>
            <a:r>
              <a:rPr lang="el-GR" dirty="0">
                <a:effectLst/>
              </a:rPr>
              <a:t>γ</a:t>
            </a:r>
            <a:r>
              <a:rPr lang="zh-CN" altLang="en-US" dirty="0">
                <a:effectLst/>
              </a:rPr>
              <a:t>是折扣的因素。我们使用</a:t>
            </a:r>
            <a:r>
              <a:rPr lang="el-GR" dirty="0">
                <a:effectLst/>
              </a:rPr>
              <a:t>γ= 1,</a:t>
            </a:r>
            <a:r>
              <a:rPr lang="zh-CN" altLang="en-US" dirty="0">
                <a:effectLst/>
              </a:rPr>
              <a:t>这样所有奖励同样有助于最终的回报。</a:t>
            </a:r>
          </a:p>
          <a:p>
            <a:br>
              <a:rPr lang="zh-CN" altLang="en-US" dirty="0">
                <a:effectLst/>
              </a:rPr>
            </a:br>
            <a:endParaRPr lang="zh-CN" altLang="en-US" dirty="0">
              <a:effectLst/>
            </a:endParaRPr>
          </a:p>
          <a:p>
            <a:r>
              <a:rPr lang="zh-CN" altLang="en-US" dirty="0">
                <a:effectLst/>
              </a:rPr>
              <a:t>奖励</a:t>
            </a:r>
            <a:r>
              <a:rPr lang="en-US" altLang="zh-CN" dirty="0">
                <a:effectLst/>
              </a:rPr>
              <a:t>:</a:t>
            </a:r>
            <a:r>
              <a:rPr lang="en-US" dirty="0">
                <a:effectLst/>
              </a:rPr>
              <a:t>r: </a:t>
            </a:r>
            <a:r>
              <a:rPr lang="en-US" dirty="0" err="1">
                <a:effectLst/>
              </a:rPr>
              <a:t>S→r</a:t>
            </a:r>
            <a:r>
              <a:rPr lang="zh-CN" altLang="en-US" dirty="0">
                <a:effectLst/>
              </a:rPr>
              <a:t>为奖励函数。网络架构</a:t>
            </a:r>
            <a:r>
              <a:rPr lang="en-US" dirty="0">
                <a:effectLst/>
              </a:rPr>
              <a:t>r(s)</a:t>
            </a:r>
            <a:r>
              <a:rPr lang="zh-CN" altLang="en-US" dirty="0">
                <a:effectLst/>
              </a:rPr>
              <a:t>的奖励可以解释为与给定的网络架构</a:t>
            </a:r>
            <a:r>
              <a:rPr lang="en-US" dirty="0">
                <a:effectLst/>
              </a:rPr>
              <a:t>s</a:t>
            </a:r>
            <a:r>
              <a:rPr lang="zh-CN" altLang="en-US" dirty="0">
                <a:effectLst/>
              </a:rPr>
              <a:t>相关联的得分。注意，我们将表示“不完整”网络的中间状态的奖励定义为</a:t>
            </a:r>
            <a:r>
              <a:rPr lang="en-US" altLang="zh-CN" dirty="0">
                <a:effectLst/>
              </a:rPr>
              <a:t>0</a:t>
            </a:r>
            <a:r>
              <a:rPr lang="zh-CN" altLang="en-US" dirty="0">
                <a:effectLst/>
              </a:rPr>
              <a:t>，并且仅为最终状态计算一个非平凡的奖励。奖励函数将在第</a:t>
            </a:r>
            <a:r>
              <a:rPr lang="en-US" altLang="zh-CN" dirty="0">
                <a:effectLst/>
              </a:rPr>
              <a:t>3.4</a:t>
            </a:r>
            <a:r>
              <a:rPr lang="zh-CN" altLang="en-US" dirty="0">
                <a:effectLst/>
              </a:rPr>
              <a:t>节中详细描述。</a:t>
            </a:r>
          </a:p>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5</a:t>
            </a:fld>
            <a:endParaRPr kumimoji="1" lang="zh-CN" altLang="en-US"/>
          </a:p>
        </p:txBody>
      </p:sp>
    </p:spTree>
    <p:extLst>
      <p:ext uri="{BB962C8B-B14F-4D97-AF65-F5344CB8AC3E}">
        <p14:creationId xmlns:p14="http://schemas.microsoft.com/office/powerpoint/2010/main" val="121851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7</a:t>
            </a:fld>
            <a:endParaRPr kumimoji="1" lang="zh-CN" altLang="en-US"/>
          </a:p>
        </p:txBody>
      </p:sp>
    </p:spTree>
    <p:extLst>
      <p:ext uri="{BB962C8B-B14F-4D97-AF65-F5344CB8AC3E}">
        <p14:creationId xmlns:p14="http://schemas.microsoft.com/office/powerpoint/2010/main" val="80893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8</a:t>
            </a:fld>
            <a:endParaRPr kumimoji="1" lang="zh-CN" altLang="en-US"/>
          </a:p>
        </p:txBody>
      </p:sp>
    </p:spTree>
    <p:extLst>
      <p:ext uri="{BB962C8B-B14F-4D97-AF65-F5344CB8AC3E}">
        <p14:creationId xmlns:p14="http://schemas.microsoft.com/office/powerpoint/2010/main" val="100755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9</a:t>
            </a:fld>
            <a:endParaRPr kumimoji="1" lang="zh-CN" altLang="en-US"/>
          </a:p>
        </p:txBody>
      </p:sp>
    </p:spTree>
    <p:extLst>
      <p:ext uri="{BB962C8B-B14F-4D97-AF65-F5344CB8AC3E}">
        <p14:creationId xmlns:p14="http://schemas.microsoft.com/office/powerpoint/2010/main" val="223294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10</a:t>
            </a:fld>
            <a:endParaRPr kumimoji="1" lang="zh-CN" altLang="en-US"/>
          </a:p>
        </p:txBody>
      </p:sp>
    </p:spTree>
    <p:extLst>
      <p:ext uri="{BB962C8B-B14F-4D97-AF65-F5344CB8AC3E}">
        <p14:creationId xmlns:p14="http://schemas.microsoft.com/office/powerpoint/2010/main" val="356496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err="1">
                <a:ln>
                  <a:noFill/>
                </a:ln>
                <a:solidFill>
                  <a:schemeClr val="tx1"/>
                </a:solidFill>
                <a:effectLst/>
                <a:latin typeface="Arial" panose="020B0604020202020204" pitchFamily="34" charset="0"/>
              </a:rPr>
              <a:t>通过强调教师模型在所有输出中所学到的关系，使学生规范化</a:t>
            </a:r>
            <a:r>
              <a:rPr kumimoji="0" lang="en-US" altLang="en-US" sz="1200" b="0" i="0" u="none" strike="noStrike" cap="none" normalizeH="0" baseline="0" dirty="0">
                <a:ln>
                  <a:noFill/>
                </a:ln>
                <a:solidFill>
                  <a:schemeClr val="tx1"/>
                </a:solidFill>
                <a:effectLst/>
                <a:latin typeface="Arial" panose="020B0604020202020204" pitchFamily="34" charset="0"/>
              </a:rPr>
              <a:t>。</a:t>
            </a:r>
          </a:p>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11</a:t>
            </a:fld>
            <a:endParaRPr kumimoji="1" lang="zh-CN" altLang="en-US"/>
          </a:p>
        </p:txBody>
      </p:sp>
    </p:spTree>
    <p:extLst>
      <p:ext uri="{BB962C8B-B14F-4D97-AF65-F5344CB8AC3E}">
        <p14:creationId xmlns:p14="http://schemas.microsoft.com/office/powerpoint/2010/main" val="245709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err="1">
                <a:ln>
                  <a:noFill/>
                </a:ln>
                <a:solidFill>
                  <a:schemeClr val="tx1"/>
                </a:solidFill>
                <a:effectLst/>
                <a:latin typeface="Arial" panose="020B0604020202020204" pitchFamily="34" charset="0"/>
              </a:rPr>
              <a:t>通过强调教师模型在所有输出中所学到的关系，使学生规范化</a:t>
            </a:r>
            <a:r>
              <a:rPr kumimoji="0" lang="en-US" altLang="en-US" sz="1200" b="0" i="0" u="none" strike="noStrike" cap="none" normalizeH="0" baseline="0" dirty="0">
                <a:ln>
                  <a:noFill/>
                </a:ln>
                <a:solidFill>
                  <a:schemeClr val="tx1"/>
                </a:solidFill>
                <a:effectLst/>
                <a:latin typeface="Arial" panose="020B0604020202020204" pitchFamily="34" charset="0"/>
              </a:rPr>
              <a:t>。</a:t>
            </a:r>
          </a:p>
          <a:p>
            <a:endParaRPr kumimoji="1" lang="zh-CN" altLang="en-US" dirty="0"/>
          </a:p>
        </p:txBody>
      </p:sp>
      <p:sp>
        <p:nvSpPr>
          <p:cNvPr id="4" name="Slide Number Placeholder 3"/>
          <p:cNvSpPr>
            <a:spLocks noGrp="1"/>
          </p:cNvSpPr>
          <p:nvPr>
            <p:ph type="sldNum" sz="quarter" idx="5"/>
          </p:nvPr>
        </p:nvSpPr>
        <p:spPr/>
        <p:txBody>
          <a:bodyPr/>
          <a:lstStyle/>
          <a:p>
            <a:fld id="{00D92337-801D-464E-9DCA-B11F6A1DB6E2}" type="slidenum">
              <a:rPr kumimoji="1" lang="zh-CN" altLang="en-US" smtClean="0"/>
              <a:t>12</a:t>
            </a:fld>
            <a:endParaRPr kumimoji="1" lang="zh-CN" altLang="en-US"/>
          </a:p>
        </p:txBody>
      </p:sp>
    </p:spTree>
    <p:extLst>
      <p:ext uri="{BB962C8B-B14F-4D97-AF65-F5344CB8AC3E}">
        <p14:creationId xmlns:p14="http://schemas.microsoft.com/office/powerpoint/2010/main" val="305181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8C7B-D147-1F4C-BB35-EB09BF97FF6C}"/>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Subtitle 2">
            <a:extLst>
              <a:ext uri="{FF2B5EF4-FFF2-40B4-BE49-F238E27FC236}">
                <a16:creationId xmlns:a16="http://schemas.microsoft.com/office/drawing/2014/main" id="{A8CCBD8B-BA03-B94F-A98C-4B01596AA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Date Placeholder 3">
            <a:extLst>
              <a:ext uri="{FF2B5EF4-FFF2-40B4-BE49-F238E27FC236}">
                <a16:creationId xmlns:a16="http://schemas.microsoft.com/office/drawing/2014/main" id="{EBC18EE8-230F-9748-8A32-7797076E3743}"/>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5" name="Footer Placeholder 4">
            <a:extLst>
              <a:ext uri="{FF2B5EF4-FFF2-40B4-BE49-F238E27FC236}">
                <a16:creationId xmlns:a16="http://schemas.microsoft.com/office/drawing/2014/main" id="{B552CCA3-9868-6E40-A382-CBB1F5012C07}"/>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458D18C3-3675-3149-ACE9-D1A703157BDE}"/>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358608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063-D847-D448-9EAB-12916DFBB222}"/>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a:extLst>
              <a:ext uri="{FF2B5EF4-FFF2-40B4-BE49-F238E27FC236}">
                <a16:creationId xmlns:a16="http://schemas.microsoft.com/office/drawing/2014/main" id="{B1616A23-6429-EE4B-98E0-F2410D041E9F}"/>
              </a:ext>
            </a:extLst>
          </p:cNvPr>
          <p:cNvSpPr>
            <a:spLocks noGrp="1"/>
          </p:cNvSpPr>
          <p:nvPr>
            <p:ph type="body" orient="vert" idx="1"/>
          </p:nvPr>
        </p:nvSpPr>
        <p:spPr/>
        <p:txBody>
          <a:bodyPr vert="eaVert"/>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22AEC5EB-22C2-524D-9A9A-B491425AA66C}"/>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5" name="Footer Placeholder 4">
            <a:extLst>
              <a:ext uri="{FF2B5EF4-FFF2-40B4-BE49-F238E27FC236}">
                <a16:creationId xmlns:a16="http://schemas.microsoft.com/office/drawing/2014/main" id="{8E0E42DF-099B-AD48-A600-177458176A59}"/>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B3899741-03DF-7445-8F67-FFEC01C16890}"/>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315860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2986C-85FB-8E4B-96B9-A17667A2C1AE}"/>
              </a:ext>
            </a:extLst>
          </p:cNvPr>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Vertical Text Placeholder 2">
            <a:extLst>
              <a:ext uri="{FF2B5EF4-FFF2-40B4-BE49-F238E27FC236}">
                <a16:creationId xmlns:a16="http://schemas.microsoft.com/office/drawing/2014/main" id="{D5B6E275-64B0-D74F-85DE-DDC21DE5089A}"/>
              </a:ext>
            </a:extLst>
          </p:cNvPr>
          <p:cNvSpPr>
            <a:spLocks noGrp="1"/>
          </p:cNvSpPr>
          <p:nvPr>
            <p:ph type="body" orient="vert" idx="1"/>
          </p:nvPr>
        </p:nvSpPr>
        <p:spPr>
          <a:xfrm>
            <a:off x="838200" y="365125"/>
            <a:ext cx="7734300" cy="5811838"/>
          </a:xfrm>
        </p:spPr>
        <p:txBody>
          <a:bodyPr vert="eaVert"/>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EAAED0F4-FDAB-FE4F-9890-DA128A81F000}"/>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5" name="Footer Placeholder 4">
            <a:extLst>
              <a:ext uri="{FF2B5EF4-FFF2-40B4-BE49-F238E27FC236}">
                <a16:creationId xmlns:a16="http://schemas.microsoft.com/office/drawing/2014/main" id="{2588895D-C1F0-6045-BCA8-FEE5C323A2DB}"/>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CC06BD22-23D8-CE40-8A4D-B5375085D687}"/>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248551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6BE4-DBD7-4C43-B0F8-145E66664CB8}"/>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a:extLst>
              <a:ext uri="{FF2B5EF4-FFF2-40B4-BE49-F238E27FC236}">
                <a16:creationId xmlns:a16="http://schemas.microsoft.com/office/drawing/2014/main" id="{16875D95-B12B-7C41-9123-7DF2541AF615}"/>
              </a:ext>
            </a:extLst>
          </p:cNvPr>
          <p:cNvSpPr>
            <a:spLocks noGrp="1"/>
          </p:cNvSpPr>
          <p:nvPr>
            <p:ph idx="1"/>
          </p:nvPr>
        </p:nvSpPr>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127F5E87-6259-8847-BB39-DBF8668DB494}"/>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5" name="Footer Placeholder 4">
            <a:extLst>
              <a:ext uri="{FF2B5EF4-FFF2-40B4-BE49-F238E27FC236}">
                <a16:creationId xmlns:a16="http://schemas.microsoft.com/office/drawing/2014/main" id="{DF3D948C-C8E5-724B-9125-A52FFA47F7C2}"/>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7E5A9F1F-ADF6-7F43-932B-235B31DC7E1F}"/>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92540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8CE3-027C-5744-A3F7-280ADEEB6450}"/>
              </a:ext>
            </a:extLst>
          </p:cNvPr>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Text Placeholder 2">
            <a:extLst>
              <a:ext uri="{FF2B5EF4-FFF2-40B4-BE49-F238E27FC236}">
                <a16:creationId xmlns:a16="http://schemas.microsoft.com/office/drawing/2014/main" id="{51DF7626-E6F2-924A-A695-400C6F744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Edit Master text styles</a:t>
            </a:r>
          </a:p>
        </p:txBody>
      </p:sp>
      <p:sp>
        <p:nvSpPr>
          <p:cNvPr id="4" name="Date Placeholder 3">
            <a:extLst>
              <a:ext uri="{FF2B5EF4-FFF2-40B4-BE49-F238E27FC236}">
                <a16:creationId xmlns:a16="http://schemas.microsoft.com/office/drawing/2014/main" id="{F49BD3E6-97C8-FE4D-9D80-A380DE62EB0F}"/>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5" name="Footer Placeholder 4">
            <a:extLst>
              <a:ext uri="{FF2B5EF4-FFF2-40B4-BE49-F238E27FC236}">
                <a16:creationId xmlns:a16="http://schemas.microsoft.com/office/drawing/2014/main" id="{D61DC525-0CA4-5947-9CF1-287EBF3BED0F}"/>
              </a:ext>
            </a:extLst>
          </p:cNvPr>
          <p:cNvSpPr>
            <a:spLocks noGrp="1"/>
          </p:cNvSpPr>
          <p:nvPr>
            <p:ph type="ftr" sz="quarter" idx="11"/>
          </p:nvPr>
        </p:nvSpPr>
        <p:spPr/>
        <p:txBody>
          <a:bodyPr/>
          <a:lstStyle/>
          <a:p>
            <a:endParaRPr kumimoji="1" lang="zh-CN" altLang="en-US"/>
          </a:p>
        </p:txBody>
      </p:sp>
      <p:sp>
        <p:nvSpPr>
          <p:cNvPr id="6" name="Slide Number Placeholder 5">
            <a:extLst>
              <a:ext uri="{FF2B5EF4-FFF2-40B4-BE49-F238E27FC236}">
                <a16:creationId xmlns:a16="http://schemas.microsoft.com/office/drawing/2014/main" id="{FBA7586A-2281-6742-AE9D-69AAD0EF2A4F}"/>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81031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B578-F00B-1642-A46B-579CAE4468D8}"/>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a:extLst>
              <a:ext uri="{FF2B5EF4-FFF2-40B4-BE49-F238E27FC236}">
                <a16:creationId xmlns:a16="http://schemas.microsoft.com/office/drawing/2014/main" id="{7B54981D-575A-374D-B64C-ED49C7B1D9C4}"/>
              </a:ext>
            </a:extLst>
          </p:cNvPr>
          <p:cNvSpPr>
            <a:spLocks noGrp="1"/>
          </p:cNvSpPr>
          <p:nvPr>
            <p:ph sz="half" idx="1"/>
          </p:nvPr>
        </p:nvSpPr>
        <p:spPr>
          <a:xfrm>
            <a:off x="838200" y="1825625"/>
            <a:ext cx="5181600" cy="435133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a:extLst>
              <a:ext uri="{FF2B5EF4-FFF2-40B4-BE49-F238E27FC236}">
                <a16:creationId xmlns:a16="http://schemas.microsoft.com/office/drawing/2014/main" id="{2C3C0286-218C-6343-AAC8-CD5D0124C3DB}"/>
              </a:ext>
            </a:extLst>
          </p:cNvPr>
          <p:cNvSpPr>
            <a:spLocks noGrp="1"/>
          </p:cNvSpPr>
          <p:nvPr>
            <p:ph sz="half" idx="2"/>
          </p:nvPr>
        </p:nvSpPr>
        <p:spPr>
          <a:xfrm>
            <a:off x="6172200" y="1825625"/>
            <a:ext cx="5181600" cy="435133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a:extLst>
              <a:ext uri="{FF2B5EF4-FFF2-40B4-BE49-F238E27FC236}">
                <a16:creationId xmlns:a16="http://schemas.microsoft.com/office/drawing/2014/main" id="{1C09D071-9962-C846-9D37-E7674256E15B}"/>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6" name="Footer Placeholder 5">
            <a:extLst>
              <a:ext uri="{FF2B5EF4-FFF2-40B4-BE49-F238E27FC236}">
                <a16:creationId xmlns:a16="http://schemas.microsoft.com/office/drawing/2014/main" id="{73D3F470-1D16-F74C-8994-90AF6AB13ACF}"/>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EC857A61-8767-5F4A-B400-E53A0C2BC59A}"/>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424036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343F-35B7-0C4E-A678-083248473B99}"/>
              </a:ext>
            </a:extLst>
          </p:cNvPr>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Text Placeholder 2">
            <a:extLst>
              <a:ext uri="{FF2B5EF4-FFF2-40B4-BE49-F238E27FC236}">
                <a16:creationId xmlns:a16="http://schemas.microsoft.com/office/drawing/2014/main" id="{D6D27F46-7F49-5948-AF63-10164A164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Edit Master text styles</a:t>
            </a:r>
          </a:p>
        </p:txBody>
      </p:sp>
      <p:sp>
        <p:nvSpPr>
          <p:cNvPr id="4" name="Content Placeholder 3">
            <a:extLst>
              <a:ext uri="{FF2B5EF4-FFF2-40B4-BE49-F238E27FC236}">
                <a16:creationId xmlns:a16="http://schemas.microsoft.com/office/drawing/2014/main" id="{63792533-AD44-2440-AC2D-364030B56CBC}"/>
              </a:ext>
            </a:extLst>
          </p:cNvPr>
          <p:cNvSpPr>
            <a:spLocks noGrp="1"/>
          </p:cNvSpPr>
          <p:nvPr>
            <p:ph sz="half" idx="2"/>
          </p:nvPr>
        </p:nvSpPr>
        <p:spPr>
          <a:xfrm>
            <a:off x="839788" y="2505075"/>
            <a:ext cx="5157787" cy="368458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a:extLst>
              <a:ext uri="{FF2B5EF4-FFF2-40B4-BE49-F238E27FC236}">
                <a16:creationId xmlns:a16="http://schemas.microsoft.com/office/drawing/2014/main" id="{04A89677-AB5B-2745-8BCB-C721726FA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Edit Master text styles</a:t>
            </a:r>
          </a:p>
        </p:txBody>
      </p:sp>
      <p:sp>
        <p:nvSpPr>
          <p:cNvPr id="6" name="Content Placeholder 5">
            <a:extLst>
              <a:ext uri="{FF2B5EF4-FFF2-40B4-BE49-F238E27FC236}">
                <a16:creationId xmlns:a16="http://schemas.microsoft.com/office/drawing/2014/main" id="{7BD38C3F-B82A-A94A-B757-B959A4A10772}"/>
              </a:ext>
            </a:extLst>
          </p:cNvPr>
          <p:cNvSpPr>
            <a:spLocks noGrp="1"/>
          </p:cNvSpPr>
          <p:nvPr>
            <p:ph sz="quarter" idx="4"/>
          </p:nvPr>
        </p:nvSpPr>
        <p:spPr>
          <a:xfrm>
            <a:off x="6172200" y="2505075"/>
            <a:ext cx="5183188" cy="368458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a:extLst>
              <a:ext uri="{FF2B5EF4-FFF2-40B4-BE49-F238E27FC236}">
                <a16:creationId xmlns:a16="http://schemas.microsoft.com/office/drawing/2014/main" id="{4FB350B7-04C5-4644-A4D5-732C1EBC15DC}"/>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8" name="Footer Placeholder 7">
            <a:extLst>
              <a:ext uri="{FF2B5EF4-FFF2-40B4-BE49-F238E27FC236}">
                <a16:creationId xmlns:a16="http://schemas.microsoft.com/office/drawing/2014/main" id="{DC78CC4D-B2BC-D747-BC5D-133F33A5E534}"/>
              </a:ext>
            </a:extLst>
          </p:cNvPr>
          <p:cNvSpPr>
            <a:spLocks noGrp="1"/>
          </p:cNvSpPr>
          <p:nvPr>
            <p:ph type="ftr" sz="quarter" idx="11"/>
          </p:nvPr>
        </p:nvSpPr>
        <p:spPr/>
        <p:txBody>
          <a:bodyPr/>
          <a:lstStyle/>
          <a:p>
            <a:endParaRPr kumimoji="1" lang="zh-CN" altLang="en-US"/>
          </a:p>
        </p:txBody>
      </p:sp>
      <p:sp>
        <p:nvSpPr>
          <p:cNvPr id="9" name="Slide Number Placeholder 8">
            <a:extLst>
              <a:ext uri="{FF2B5EF4-FFF2-40B4-BE49-F238E27FC236}">
                <a16:creationId xmlns:a16="http://schemas.microsoft.com/office/drawing/2014/main" id="{C925C715-D662-B140-914A-2769F9A0B281}"/>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71032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15D7-829A-E748-86AC-5DC1A5584C95}"/>
              </a:ext>
            </a:extLst>
          </p:cNvPr>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a:extLst>
              <a:ext uri="{FF2B5EF4-FFF2-40B4-BE49-F238E27FC236}">
                <a16:creationId xmlns:a16="http://schemas.microsoft.com/office/drawing/2014/main" id="{1649365B-137D-1145-98FD-BC739270D222}"/>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4" name="Footer Placeholder 3">
            <a:extLst>
              <a:ext uri="{FF2B5EF4-FFF2-40B4-BE49-F238E27FC236}">
                <a16:creationId xmlns:a16="http://schemas.microsoft.com/office/drawing/2014/main" id="{D342699A-5751-CE4A-AA3E-5F840E449178}"/>
              </a:ext>
            </a:extLst>
          </p:cNvPr>
          <p:cNvSpPr>
            <a:spLocks noGrp="1"/>
          </p:cNvSpPr>
          <p:nvPr>
            <p:ph type="ftr" sz="quarter" idx="11"/>
          </p:nvPr>
        </p:nvSpPr>
        <p:spPr/>
        <p:txBody>
          <a:bodyPr/>
          <a:lstStyle/>
          <a:p>
            <a:endParaRPr kumimoji="1" lang="zh-CN" altLang="en-US"/>
          </a:p>
        </p:txBody>
      </p:sp>
      <p:sp>
        <p:nvSpPr>
          <p:cNvPr id="5" name="Slide Number Placeholder 4">
            <a:extLst>
              <a:ext uri="{FF2B5EF4-FFF2-40B4-BE49-F238E27FC236}">
                <a16:creationId xmlns:a16="http://schemas.microsoft.com/office/drawing/2014/main" id="{FE1808DE-C4B1-C94C-AF31-FA03237B66AE}"/>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117144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082A8-A6FE-3242-B948-1FEEB3BE1DED}"/>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3" name="Footer Placeholder 2">
            <a:extLst>
              <a:ext uri="{FF2B5EF4-FFF2-40B4-BE49-F238E27FC236}">
                <a16:creationId xmlns:a16="http://schemas.microsoft.com/office/drawing/2014/main" id="{FD16C3EE-0A36-4E49-BF04-0BFB6BD54944}"/>
              </a:ext>
            </a:extLst>
          </p:cNvPr>
          <p:cNvSpPr>
            <a:spLocks noGrp="1"/>
          </p:cNvSpPr>
          <p:nvPr>
            <p:ph type="ftr" sz="quarter" idx="11"/>
          </p:nvPr>
        </p:nvSpPr>
        <p:spPr/>
        <p:txBody>
          <a:bodyPr/>
          <a:lstStyle/>
          <a:p>
            <a:endParaRPr kumimoji="1" lang="zh-CN" altLang="en-US"/>
          </a:p>
        </p:txBody>
      </p:sp>
      <p:sp>
        <p:nvSpPr>
          <p:cNvPr id="4" name="Slide Number Placeholder 3">
            <a:extLst>
              <a:ext uri="{FF2B5EF4-FFF2-40B4-BE49-F238E27FC236}">
                <a16:creationId xmlns:a16="http://schemas.microsoft.com/office/drawing/2014/main" id="{0964588F-D9DF-4549-A8EE-C447EDF3DD26}"/>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354362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D31A-79A7-1947-ACBF-7E79BEF58081}"/>
              </a:ext>
            </a:extLst>
          </p:cNvPr>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Content Placeholder 2">
            <a:extLst>
              <a:ext uri="{FF2B5EF4-FFF2-40B4-BE49-F238E27FC236}">
                <a16:creationId xmlns:a16="http://schemas.microsoft.com/office/drawing/2014/main" id="{73D4717B-543B-844F-9638-EFE477FF3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a:extLst>
              <a:ext uri="{FF2B5EF4-FFF2-40B4-BE49-F238E27FC236}">
                <a16:creationId xmlns:a16="http://schemas.microsoft.com/office/drawing/2014/main" id="{E46F0ACB-0620-1048-882D-8D339FDF1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Edit Master text styles</a:t>
            </a:r>
          </a:p>
        </p:txBody>
      </p:sp>
      <p:sp>
        <p:nvSpPr>
          <p:cNvPr id="5" name="Date Placeholder 4">
            <a:extLst>
              <a:ext uri="{FF2B5EF4-FFF2-40B4-BE49-F238E27FC236}">
                <a16:creationId xmlns:a16="http://schemas.microsoft.com/office/drawing/2014/main" id="{5B47B8D5-D9A6-2E43-9E76-DBCE6A88E7B3}"/>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6" name="Footer Placeholder 5">
            <a:extLst>
              <a:ext uri="{FF2B5EF4-FFF2-40B4-BE49-F238E27FC236}">
                <a16:creationId xmlns:a16="http://schemas.microsoft.com/office/drawing/2014/main" id="{9CD97EAF-B4D0-E14C-BEBC-C463A782916E}"/>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DF82BEAB-9AFE-904C-8021-22E5F73EA3E2}"/>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310536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4BD8-C15A-8B4B-B4DA-AC54A23760F6}"/>
              </a:ext>
            </a:extLst>
          </p:cNvPr>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Picture Placeholder 2">
            <a:extLst>
              <a:ext uri="{FF2B5EF4-FFF2-40B4-BE49-F238E27FC236}">
                <a16:creationId xmlns:a16="http://schemas.microsoft.com/office/drawing/2014/main" id="{6CBDB274-E233-7840-A008-1462FD97C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a:extLst>
              <a:ext uri="{FF2B5EF4-FFF2-40B4-BE49-F238E27FC236}">
                <a16:creationId xmlns:a16="http://schemas.microsoft.com/office/drawing/2014/main" id="{63B2C0F8-8727-5948-B791-700FF6B76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Edit Master text styles</a:t>
            </a:r>
          </a:p>
        </p:txBody>
      </p:sp>
      <p:sp>
        <p:nvSpPr>
          <p:cNvPr id="5" name="Date Placeholder 4">
            <a:extLst>
              <a:ext uri="{FF2B5EF4-FFF2-40B4-BE49-F238E27FC236}">
                <a16:creationId xmlns:a16="http://schemas.microsoft.com/office/drawing/2014/main" id="{AF0AB5FC-1FC2-A948-A004-617FA143C222}"/>
              </a:ext>
            </a:extLst>
          </p:cNvPr>
          <p:cNvSpPr>
            <a:spLocks noGrp="1"/>
          </p:cNvSpPr>
          <p:nvPr>
            <p:ph type="dt" sz="half" idx="10"/>
          </p:nvPr>
        </p:nvSpPr>
        <p:spPr/>
        <p:txBody>
          <a:bodyPr/>
          <a:lstStyle/>
          <a:p>
            <a:fld id="{DFE9AB4A-D64C-4848-95C7-1452E09D6C95}" type="datetimeFigureOut">
              <a:rPr kumimoji="1" lang="zh-CN" altLang="en-US" smtClean="0"/>
              <a:t>2019/7/1</a:t>
            </a:fld>
            <a:endParaRPr kumimoji="1" lang="zh-CN" altLang="en-US"/>
          </a:p>
        </p:txBody>
      </p:sp>
      <p:sp>
        <p:nvSpPr>
          <p:cNvPr id="6" name="Footer Placeholder 5">
            <a:extLst>
              <a:ext uri="{FF2B5EF4-FFF2-40B4-BE49-F238E27FC236}">
                <a16:creationId xmlns:a16="http://schemas.microsoft.com/office/drawing/2014/main" id="{C5A2CAA8-1FFB-7E46-B611-B6E0A9104C95}"/>
              </a:ext>
            </a:extLst>
          </p:cNvPr>
          <p:cNvSpPr>
            <a:spLocks noGrp="1"/>
          </p:cNvSpPr>
          <p:nvPr>
            <p:ph type="ftr" sz="quarter" idx="11"/>
          </p:nvPr>
        </p:nvSpPr>
        <p:spPr/>
        <p:txBody>
          <a:bodyPr/>
          <a:lstStyle/>
          <a:p>
            <a:endParaRPr kumimoji="1" lang="zh-CN" altLang="en-US"/>
          </a:p>
        </p:txBody>
      </p:sp>
      <p:sp>
        <p:nvSpPr>
          <p:cNvPr id="7" name="Slide Number Placeholder 6">
            <a:extLst>
              <a:ext uri="{FF2B5EF4-FFF2-40B4-BE49-F238E27FC236}">
                <a16:creationId xmlns:a16="http://schemas.microsoft.com/office/drawing/2014/main" id="{333D42C7-82AB-4144-88C7-C23F8F6802F9}"/>
              </a:ext>
            </a:extLst>
          </p:cNvPr>
          <p:cNvSpPr>
            <a:spLocks noGrp="1"/>
          </p:cNvSpPr>
          <p:nvPr>
            <p:ph type="sldNum" sz="quarter" idx="12"/>
          </p:nvPr>
        </p:nvSpPr>
        <p:spPr/>
        <p:txBody>
          <a:body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32725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0FE57-D634-764F-B64B-A23931E27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a:extLst>
              <a:ext uri="{FF2B5EF4-FFF2-40B4-BE49-F238E27FC236}">
                <a16:creationId xmlns:a16="http://schemas.microsoft.com/office/drawing/2014/main" id="{9322A15E-9B65-8E48-B26D-299C1036A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a:extLst>
              <a:ext uri="{FF2B5EF4-FFF2-40B4-BE49-F238E27FC236}">
                <a16:creationId xmlns:a16="http://schemas.microsoft.com/office/drawing/2014/main" id="{34483B2E-959E-3C4D-B7DB-763B2B9AE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9AB4A-D64C-4848-95C7-1452E09D6C95}" type="datetimeFigureOut">
              <a:rPr kumimoji="1" lang="zh-CN" altLang="en-US" smtClean="0"/>
              <a:t>2019/7/1</a:t>
            </a:fld>
            <a:endParaRPr kumimoji="1" lang="zh-CN" altLang="en-US"/>
          </a:p>
        </p:txBody>
      </p:sp>
      <p:sp>
        <p:nvSpPr>
          <p:cNvPr id="5" name="Footer Placeholder 4">
            <a:extLst>
              <a:ext uri="{FF2B5EF4-FFF2-40B4-BE49-F238E27FC236}">
                <a16:creationId xmlns:a16="http://schemas.microsoft.com/office/drawing/2014/main" id="{15093641-FE02-4E4C-A624-ECCC030C8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a:extLst>
              <a:ext uri="{FF2B5EF4-FFF2-40B4-BE49-F238E27FC236}">
                <a16:creationId xmlns:a16="http://schemas.microsoft.com/office/drawing/2014/main" id="{86A07310-1951-C242-A303-49D5B0711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AF7F6-6867-A44F-8001-268344FCD59E}" type="slidenum">
              <a:rPr kumimoji="1" lang="zh-CN" altLang="en-US" smtClean="0"/>
              <a:t>‹#›</a:t>
            </a:fld>
            <a:endParaRPr kumimoji="1" lang="zh-CN" altLang="en-US"/>
          </a:p>
        </p:txBody>
      </p:sp>
    </p:spTree>
    <p:extLst>
      <p:ext uri="{BB962C8B-B14F-4D97-AF65-F5344CB8AC3E}">
        <p14:creationId xmlns:p14="http://schemas.microsoft.com/office/powerpoint/2010/main" val="3937839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E36-E323-2D40-9AAC-2FC42D24F334}"/>
              </a:ext>
            </a:extLst>
          </p:cNvPr>
          <p:cNvSpPr>
            <a:spLocks noGrp="1"/>
          </p:cNvSpPr>
          <p:nvPr>
            <p:ph type="ctrTitle"/>
          </p:nvPr>
        </p:nvSpPr>
        <p:spPr>
          <a:xfrm>
            <a:off x="1524000" y="839244"/>
            <a:ext cx="9144000" cy="2387600"/>
          </a:xfrm>
        </p:spPr>
        <p:txBody>
          <a:bodyPr>
            <a:normAutofit/>
          </a:bodyPr>
          <a:lstStyle/>
          <a:p>
            <a:r>
              <a:rPr kumimoji="1" lang="zh-CN" altLang="en-US" dirty="0"/>
              <a:t>  </a:t>
            </a:r>
            <a:r>
              <a:rPr kumimoji="1" lang="zh-CN" altLang="en-US" sz="4000" dirty="0"/>
              <a:t>论文分享：</a:t>
            </a:r>
            <a:r>
              <a:rPr kumimoji="1" lang="en-US" altLang="zh-CN" sz="4000" dirty="0"/>
              <a:t>N2N LEARNING</a:t>
            </a:r>
            <a:br>
              <a:rPr kumimoji="1" lang="en-US" altLang="zh-CN" sz="4000" dirty="0"/>
            </a:br>
            <a:r>
              <a:rPr kumimoji="1" lang="en-US" altLang="zh-CN" sz="2800" dirty="0"/>
              <a:t>network to network compression via policy gradient reinforcement learning</a:t>
            </a:r>
            <a:endParaRPr kumimoji="1" lang="zh-CN" altLang="en-US" sz="2800" dirty="0"/>
          </a:p>
        </p:txBody>
      </p:sp>
      <p:sp>
        <p:nvSpPr>
          <p:cNvPr id="3" name="Subtitle 2">
            <a:extLst>
              <a:ext uri="{FF2B5EF4-FFF2-40B4-BE49-F238E27FC236}">
                <a16:creationId xmlns:a16="http://schemas.microsoft.com/office/drawing/2014/main" id="{BFEF776F-DD2B-ED4C-9650-71781803CADC}"/>
              </a:ext>
            </a:extLst>
          </p:cNvPr>
          <p:cNvSpPr>
            <a:spLocks noGrp="1"/>
          </p:cNvSpPr>
          <p:nvPr>
            <p:ph type="subTitle" idx="1"/>
          </p:nvPr>
        </p:nvSpPr>
        <p:spPr>
          <a:xfrm>
            <a:off x="1524000" y="4541490"/>
            <a:ext cx="9144000" cy="1655762"/>
          </a:xfrm>
        </p:spPr>
        <p:txBody>
          <a:bodyPr/>
          <a:lstStyle/>
          <a:p>
            <a:r>
              <a:rPr kumimoji="1" lang="zh-CN" altLang="en-US" dirty="0"/>
              <a:t>张娇昱</a:t>
            </a:r>
            <a:endParaRPr kumimoji="1" lang="en-US" altLang="zh-CN" dirty="0"/>
          </a:p>
          <a:p>
            <a:r>
              <a:rPr kumimoji="1" lang="en-US" altLang="zh-CN" dirty="0"/>
              <a:t>2019.7.10</a:t>
            </a:r>
            <a:endParaRPr kumimoji="1" lang="zh-CN" altLang="en-US" dirty="0"/>
          </a:p>
        </p:txBody>
      </p:sp>
    </p:spTree>
    <p:extLst>
      <p:ext uri="{BB962C8B-B14F-4D97-AF65-F5344CB8AC3E}">
        <p14:creationId xmlns:p14="http://schemas.microsoft.com/office/powerpoint/2010/main" val="299362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Approach</a:t>
            </a:r>
            <a:r>
              <a:rPr kumimoji="1" lang="zh-CN" altLang="en-US" dirty="0"/>
              <a:t> </a:t>
            </a:r>
            <a:r>
              <a:rPr kumimoji="1" lang="en-US" altLang="zh-CN" dirty="0"/>
              <a:t>-</a:t>
            </a:r>
            <a:r>
              <a:rPr kumimoji="1" lang="zh-CN" altLang="en-US" dirty="0"/>
              <a:t> </a:t>
            </a:r>
            <a:r>
              <a:rPr kumimoji="1" lang="en-US" altLang="zh-CN" dirty="0"/>
              <a:t>Optimization</a:t>
            </a:r>
            <a:endParaRPr kumimoji="1" lang="zh-CN" altLang="en-US" dirty="0"/>
          </a:p>
        </p:txBody>
      </p:sp>
      <p:sp>
        <p:nvSpPr>
          <p:cNvPr id="3" name="Content Placeholder 2">
            <a:extLst>
              <a:ext uri="{FF2B5EF4-FFF2-40B4-BE49-F238E27FC236}">
                <a16:creationId xmlns:a16="http://schemas.microsoft.com/office/drawing/2014/main" id="{02921D47-EC37-6347-BF46-7B163E98B247}"/>
              </a:ext>
            </a:extLst>
          </p:cNvPr>
          <p:cNvSpPr>
            <a:spLocks noGrp="1"/>
          </p:cNvSpPr>
          <p:nvPr>
            <p:ph idx="1"/>
          </p:nvPr>
        </p:nvSpPr>
        <p:spPr/>
        <p:txBody>
          <a:bodyPr/>
          <a:lstStyle/>
          <a:p>
            <a:r>
              <a:rPr kumimoji="1" lang="en-US" altLang="zh-CN" dirty="0"/>
              <a:t>REINFORCE policy gradient algorithm</a:t>
            </a:r>
            <a:endParaRPr kumimoji="1" lang="zh-CN" altLang="en-US" dirty="0"/>
          </a:p>
        </p:txBody>
      </p:sp>
      <p:pic>
        <p:nvPicPr>
          <p:cNvPr id="4" name="Picture 3">
            <a:extLst>
              <a:ext uri="{FF2B5EF4-FFF2-40B4-BE49-F238E27FC236}">
                <a16:creationId xmlns:a16="http://schemas.microsoft.com/office/drawing/2014/main" id="{87938B5F-8B2B-CA4D-9E94-378DBEBA741F}"/>
              </a:ext>
            </a:extLst>
          </p:cNvPr>
          <p:cNvPicPr>
            <a:picLocks noChangeAspect="1"/>
          </p:cNvPicPr>
          <p:nvPr/>
        </p:nvPicPr>
        <p:blipFill>
          <a:blip r:embed="rId3"/>
          <a:stretch>
            <a:fillRect/>
          </a:stretch>
        </p:blipFill>
        <p:spPr>
          <a:xfrm>
            <a:off x="1898650" y="2314575"/>
            <a:ext cx="6680200" cy="2628900"/>
          </a:xfrm>
          <a:prstGeom prst="rect">
            <a:avLst/>
          </a:prstGeom>
        </p:spPr>
      </p:pic>
      <p:grpSp>
        <p:nvGrpSpPr>
          <p:cNvPr id="8" name="Group 7">
            <a:extLst>
              <a:ext uri="{FF2B5EF4-FFF2-40B4-BE49-F238E27FC236}">
                <a16:creationId xmlns:a16="http://schemas.microsoft.com/office/drawing/2014/main" id="{E22B43C4-7D4B-DB4F-99A7-9AA30D8B2346}"/>
              </a:ext>
            </a:extLst>
          </p:cNvPr>
          <p:cNvGrpSpPr/>
          <p:nvPr/>
        </p:nvGrpSpPr>
        <p:grpSpPr>
          <a:xfrm>
            <a:off x="3028950" y="5078412"/>
            <a:ext cx="8470106" cy="1003300"/>
            <a:chOff x="3028950" y="5078412"/>
            <a:chExt cx="8470106" cy="1003300"/>
          </a:xfrm>
        </p:grpSpPr>
        <p:pic>
          <p:nvPicPr>
            <p:cNvPr id="6" name="Picture 5">
              <a:extLst>
                <a:ext uri="{FF2B5EF4-FFF2-40B4-BE49-F238E27FC236}">
                  <a16:creationId xmlns:a16="http://schemas.microsoft.com/office/drawing/2014/main" id="{113120C9-C7E8-FA48-9BA7-4F323AC2755F}"/>
                </a:ext>
              </a:extLst>
            </p:cNvPr>
            <p:cNvPicPr>
              <a:picLocks noChangeAspect="1"/>
            </p:cNvPicPr>
            <p:nvPr/>
          </p:nvPicPr>
          <p:blipFill>
            <a:blip r:embed="rId4"/>
            <a:stretch>
              <a:fillRect/>
            </a:stretch>
          </p:blipFill>
          <p:spPr>
            <a:xfrm>
              <a:off x="3028950" y="5078412"/>
              <a:ext cx="5105400" cy="1003300"/>
            </a:xfrm>
            <a:prstGeom prst="rect">
              <a:avLst/>
            </a:prstGeom>
          </p:spPr>
        </p:pic>
        <p:sp>
          <p:nvSpPr>
            <p:cNvPr id="7" name="TextBox 6">
              <a:extLst>
                <a:ext uri="{FF2B5EF4-FFF2-40B4-BE49-F238E27FC236}">
                  <a16:creationId xmlns:a16="http://schemas.microsoft.com/office/drawing/2014/main" id="{9B3200EC-B1D9-2C4D-BF75-EF0BD34CA3A4}"/>
                </a:ext>
              </a:extLst>
            </p:cNvPr>
            <p:cNvSpPr txBox="1"/>
            <p:nvPr/>
          </p:nvSpPr>
          <p:spPr>
            <a:xfrm>
              <a:off x="8570119" y="5098554"/>
              <a:ext cx="2928937" cy="923330"/>
            </a:xfrm>
            <a:prstGeom prst="rect">
              <a:avLst/>
            </a:prstGeom>
            <a:noFill/>
          </p:spPr>
          <p:txBody>
            <a:bodyPr wrap="square" rtlCol="0">
              <a:spAutoFit/>
            </a:bodyPr>
            <a:lstStyle/>
            <a:p>
              <a:r>
                <a:rPr kumimoji="1" lang="zh-CN" altLang="en-US" dirty="0"/>
                <a:t>添加经典</a:t>
              </a:r>
              <a:r>
                <a:rPr kumimoji="1" lang="en-US" altLang="zh-CN" dirty="0"/>
                <a:t>moving</a:t>
              </a:r>
              <a:r>
                <a:rPr kumimoji="1" lang="zh-CN" altLang="en-US" dirty="0"/>
                <a:t> </a:t>
              </a:r>
              <a:r>
                <a:rPr kumimoji="1" lang="en-US" altLang="zh-CN" dirty="0"/>
                <a:t>average</a:t>
              </a:r>
              <a:r>
                <a:rPr kumimoji="1" lang="zh-CN" altLang="en-US" dirty="0"/>
                <a:t> 作为</a:t>
              </a:r>
              <a:r>
                <a:rPr kumimoji="1" lang="en-US" altLang="zh-CN" dirty="0"/>
                <a:t>baseline</a:t>
              </a:r>
              <a:r>
                <a:rPr kumimoji="1" lang="zh-CN" altLang="en-US" dirty="0"/>
                <a:t> </a:t>
              </a:r>
              <a:r>
                <a:rPr kumimoji="1" lang="en-US" altLang="zh-CN" dirty="0"/>
                <a:t>b</a:t>
              </a:r>
            </a:p>
            <a:p>
              <a:r>
                <a:rPr kumimoji="1" lang="zh-CN" altLang="en-US" dirty="0"/>
                <a:t>目的是减小方差</a:t>
              </a:r>
            </a:p>
          </p:txBody>
        </p:sp>
      </p:grpSp>
    </p:spTree>
    <p:extLst>
      <p:ext uri="{BB962C8B-B14F-4D97-AF65-F5344CB8AC3E}">
        <p14:creationId xmlns:p14="http://schemas.microsoft.com/office/powerpoint/2010/main" val="117157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Approach</a:t>
            </a:r>
            <a:r>
              <a:rPr kumimoji="1" lang="zh-CN" altLang="en-US" dirty="0"/>
              <a:t> </a:t>
            </a:r>
            <a:r>
              <a:rPr kumimoji="1" lang="en-US" altLang="zh-CN" dirty="0"/>
              <a:t>–</a:t>
            </a:r>
            <a:r>
              <a:rPr kumimoji="1" lang="zh-CN" altLang="en-US" dirty="0"/>
              <a:t> </a:t>
            </a:r>
            <a:r>
              <a:rPr kumimoji="1" lang="en-US" altLang="zh-CN" dirty="0"/>
              <a:t>Knowledge</a:t>
            </a:r>
            <a:r>
              <a:rPr kumimoji="1" lang="zh-CN" altLang="en-US" dirty="0"/>
              <a:t> </a:t>
            </a:r>
            <a:r>
              <a:rPr kumimoji="1" lang="en-US" altLang="zh-CN" dirty="0"/>
              <a:t>Distillation</a:t>
            </a:r>
            <a:endParaRPr kumimoji="1" lang="zh-CN" altLang="en-US" dirty="0"/>
          </a:p>
        </p:txBody>
      </p:sp>
      <mc:AlternateContent xmlns:mc="http://schemas.openxmlformats.org/markup-compatibility/2006">
        <mc:Choice xmlns:a14="http://schemas.microsoft.com/office/drawing/2010/main" Requires="a14">
          <p:sp>
            <p:nvSpPr>
              <p:cNvPr id="9" name="Rectangle 5">
                <a:extLst>
                  <a:ext uri="{FF2B5EF4-FFF2-40B4-BE49-F238E27FC236}">
                    <a16:creationId xmlns:a16="http://schemas.microsoft.com/office/drawing/2014/main" id="{E6326F2E-B525-6342-8AFC-65892A632792}"/>
                  </a:ext>
                </a:extLst>
              </p:cNvPr>
              <p:cNvSpPr>
                <a:spLocks noChangeArrowheads="1"/>
              </p:cNvSpPr>
              <p:nvPr/>
            </p:nvSpPr>
            <p:spPr bwMode="auto">
              <a:xfrm rot="10800000" flipV="1">
                <a:off x="838199" y="1628885"/>
                <a:ext cx="9663113" cy="50763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不再使用</a:t>
                </a:r>
                <a:r>
                  <a:rPr kumimoji="0" lang="en-US" altLang="zh-CN" sz="2400" b="0" i="0" u="none" strike="noStrike" cap="none" normalizeH="0" baseline="0" dirty="0">
                    <a:ln>
                      <a:noFill/>
                    </a:ln>
                    <a:solidFill>
                      <a:schemeClr val="tx1"/>
                    </a:solidFill>
                    <a:effectLst/>
                    <a:latin typeface="Arial" panose="020B0604020202020204" pitchFamily="34" charset="0"/>
                  </a:rPr>
                  <a:t>hard</a:t>
                </a:r>
                <a:r>
                  <a:rPr kumimoji="0" lang="zh-CN" altLang="en-US" sz="2400" b="0" i="0" u="none" strike="noStrike" cap="none" normalizeH="0" baseline="0" dirty="0">
                    <a:ln>
                      <a:noFill/>
                    </a:ln>
                    <a:solidFill>
                      <a:schemeClr val="tx1"/>
                    </a:solidFill>
                    <a:effectLst/>
                    <a:latin typeface="Arial" panose="020B0604020202020204" pitchFamily="34" charset="0"/>
                  </a:rPr>
                  <a:t> </a:t>
                </a:r>
                <a:r>
                  <a:rPr kumimoji="0" lang="en-US" altLang="zh-CN" sz="2400" b="0" i="0" u="none" strike="noStrike" cap="none" normalizeH="0" baseline="0" dirty="0">
                    <a:ln>
                      <a:noFill/>
                    </a:ln>
                    <a:solidFill>
                      <a:schemeClr val="tx1"/>
                    </a:solidFill>
                    <a:effectLst/>
                    <a:latin typeface="Arial" panose="020B0604020202020204" pitchFamily="34" charset="0"/>
                  </a:rPr>
                  <a:t>labels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CN" altLang="en-US" sz="2400" dirty="0">
                    <a:latin typeface="Arial" panose="020B0604020202020204" pitchFamily="34" charset="0"/>
                  </a:rPr>
                  <a:t>使用</a:t>
                </a:r>
                <a:r>
                  <a:rPr lang="en-US" altLang="zh-CN" sz="2400" dirty="0">
                    <a:latin typeface="Arial" panose="020B0604020202020204" pitchFamily="34" charset="0"/>
                  </a:rPr>
                  <a:t>the</a:t>
                </a:r>
                <a:r>
                  <a:rPr lang="zh-CN" altLang="en-US" sz="2400" dirty="0">
                    <a:latin typeface="Arial" panose="020B0604020202020204" pitchFamily="34" charset="0"/>
                  </a:rPr>
                  <a:t> </a:t>
                </a:r>
                <a:r>
                  <a:rPr lang="en-US" altLang="zh-CN" sz="2400" dirty="0">
                    <a:latin typeface="Arial" panose="020B0604020202020204" pitchFamily="34" charset="0"/>
                  </a:rPr>
                  <a:t>logits</a:t>
                </a:r>
                <a:r>
                  <a:rPr lang="zh-CN" altLang="en-US" sz="2400" dirty="0">
                    <a:latin typeface="Arial" panose="020B0604020202020204" pitchFamily="34" charset="0"/>
                  </a:rPr>
                  <a:t> </a:t>
                </a:r>
                <a:r>
                  <a:rPr lang="en-US" altLang="zh-CN" sz="2400" dirty="0">
                    <a:latin typeface="Arial" panose="020B0604020202020204" pitchFamily="34" charset="0"/>
                  </a:rPr>
                  <a:t>of</a:t>
                </a:r>
                <a:r>
                  <a:rPr lang="zh-CN" altLang="en-US" sz="2400" dirty="0">
                    <a:latin typeface="Arial" panose="020B0604020202020204" pitchFamily="34" charset="0"/>
                  </a:rPr>
                  <a:t> </a:t>
                </a:r>
                <a:r>
                  <a:rPr lang="en-US" altLang="zh-CN" sz="2400" dirty="0">
                    <a:latin typeface="Arial" panose="020B0604020202020204" pitchFamily="34" charset="0"/>
                  </a:rPr>
                  <a:t>teacher</a:t>
                </a:r>
                <a:r>
                  <a:rPr lang="zh-CN" altLang="en-US" sz="2400" dirty="0">
                    <a:latin typeface="Arial" panose="020B0604020202020204" pitchFamily="34" charset="0"/>
                  </a:rPr>
                  <a:t> </a:t>
                </a:r>
                <a:r>
                  <a:rPr lang="en-US" altLang="zh-CN" sz="2400" dirty="0">
                    <a:latin typeface="Arial" panose="020B0604020202020204" pitchFamily="34" charset="0"/>
                  </a:rPr>
                  <a:t>model</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Student</a:t>
                </a:r>
                <a:r>
                  <a:rPr kumimoji="0" lang="zh-CN" altLang="en-US" sz="2400" b="0" i="0" u="none" strike="noStrike" cap="none" normalizeH="0" baseline="0" dirty="0">
                    <a:ln>
                      <a:noFill/>
                    </a:ln>
                    <a:solidFill>
                      <a:schemeClr val="tx1"/>
                    </a:solidFill>
                    <a:effectLst/>
                    <a:latin typeface="Arial" panose="020B0604020202020204" pitchFamily="34" charset="0"/>
                  </a:rPr>
                  <a:t> </a:t>
                </a:r>
                <a:r>
                  <a:rPr kumimoji="0" lang="en-US" altLang="zh-CN" sz="2400" b="0" i="0" u="none" strike="noStrike" cap="none" normalizeH="0" baseline="0" dirty="0">
                    <a:ln>
                      <a:noFill/>
                    </a:ln>
                    <a:solidFill>
                      <a:schemeClr val="tx1"/>
                    </a:solidFill>
                    <a:effectLst/>
                    <a:latin typeface="Arial" panose="020B0604020202020204" pitchFamily="34" charset="0"/>
                  </a:rPr>
                  <a:t>mo</a:t>
                </a:r>
                <a:r>
                  <a:rPr lang="en-US" altLang="zh-CN" sz="2400" dirty="0">
                    <a:latin typeface="Arial" panose="020B0604020202020204" pitchFamily="34" charset="0"/>
                  </a:rPr>
                  <a:t>del</a:t>
                </a:r>
                <a:r>
                  <a:rPr lang="zh-CN" altLang="en-US" sz="2400" dirty="0">
                    <a:latin typeface="Arial" panose="020B0604020202020204" pitchFamily="34" charset="0"/>
                  </a:rPr>
                  <a:t>的训练目标是最小化</a:t>
                </a:r>
                <a14:m>
                  <m:oMath xmlns:m="http://schemas.openxmlformats.org/officeDocument/2006/math">
                    <m:sSubSup>
                      <m:sSubSupPr>
                        <m:ctrlPr>
                          <a:rPr lang="en-US" altLang="zh-CN" sz="2400" i="1" smtClean="0">
                            <a:latin typeface="Cambria Math" panose="02040503050406030204" pitchFamily="18" charset="0"/>
                          </a:rPr>
                        </m:ctrlPr>
                      </m:sSubSupPr>
                      <m:e>
                        <m:d>
                          <m:dPr>
                            <m:begChr m:val="{"/>
                            <m:endChr m:val="}"/>
                            <m:ctrlPr>
                              <a:rPr lang="en-US" altLang="zh-CN" sz="2400" i="1" smtClean="0">
                                <a:latin typeface="Cambria Math" panose="02040503050406030204" pitchFamily="18" charset="0"/>
                              </a:rPr>
                            </m:ctrlPr>
                          </m:dPr>
                          <m:e>
                            <m:d>
                              <m:dPr>
                                <m:ctrlPr>
                                  <a:rPr lang="en-US" altLang="zh-CN" sz="2400" i="1" smtClean="0">
                                    <a:latin typeface="Cambria Math" panose="02040503050406030204" pitchFamily="18" charset="0"/>
                                  </a:rPr>
                                </m:ctrlPr>
                              </m:dPr>
                              <m:e>
                                <m:sSup>
                                  <m:sSupPr>
                                    <m:ctrlPr>
                                      <a:rPr lang="en-US" altLang="zh-CN" sz="2400" i="1" smtClean="0">
                                        <a:latin typeface="Cambria Math" panose="02040503050406030204" pitchFamily="18" charset="0"/>
                                      </a:rPr>
                                    </m:ctrlPr>
                                  </m:sSupPr>
                                  <m:e>
                                    <m:r>
                                      <m:rPr>
                                        <m:sty m:val="p"/>
                                      </m:rPr>
                                      <a:rPr lang="en-US" altLang="zh-CN" sz="2400" i="1">
                                        <a:latin typeface="Cambria Math" panose="02040503050406030204" pitchFamily="18" charset="0"/>
                                      </a:rPr>
                                      <m:t>x</m:t>
                                    </m:r>
                                  </m:e>
                                  <m:sup>
                                    <m:r>
                                      <a:rPr lang="en-US" altLang="zh-CN" sz="2400" b="0" i="1" smtClean="0">
                                        <a:latin typeface="Cambria Math" panose="02040503050406030204" pitchFamily="18" charset="0"/>
                                      </a:rPr>
                                      <m:t>𝑖</m:t>
                                    </m:r>
                                  </m:sup>
                                </m:sSup>
                                <m:r>
                                  <a:rPr lang="zh-CN" altLang="en-US"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𝑖</m:t>
                                    </m:r>
                                  </m:sup>
                                </m:sSup>
                              </m:e>
                            </m:d>
                          </m:e>
                        </m:d>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sSubSup>
                    <m:r>
                      <a:rPr lang="zh-CN" altLang="en-US" sz="2400" i="1">
                        <a:latin typeface="Cambria Math" panose="02040503050406030204" pitchFamily="18" charset="0"/>
                      </a:rPr>
                      <m:t>的</m:t>
                    </m:r>
                    <m:r>
                      <m:rPr>
                        <m:sty m:val="p"/>
                      </m:rPr>
                      <a:rPr lang="en-US" altLang="zh-CN" sz="2400" i="1" smtClean="0">
                        <a:latin typeface="Cambria Math" panose="02040503050406030204" pitchFamily="18" charset="0"/>
                      </a:rPr>
                      <m:t>L</m:t>
                    </m:r>
                    <m:r>
                      <a:rPr lang="en-US" altLang="zh-CN" sz="2400" i="1" smtClean="0">
                        <a:latin typeface="Cambria Math" panose="02040503050406030204" pitchFamily="18" charset="0"/>
                      </a:rPr>
                      <m:t>2</m:t>
                    </m:r>
                    <m:r>
                      <m:rPr>
                        <m:sty m:val="p"/>
                      </m:rPr>
                      <a:rPr lang="en-US" altLang="zh-CN" sz="2400" i="1">
                        <a:latin typeface="Cambria Math" panose="02040503050406030204" pitchFamily="18" charset="0"/>
                      </a:rPr>
                      <m:t>loss</m:t>
                    </m:r>
                    <m:r>
                      <a:rPr lang="zh-CN" altLang="en-US" sz="2400" i="1" smtClean="0">
                        <a:latin typeface="Cambria Math" panose="02040503050406030204" pitchFamily="18" charset="0"/>
                      </a:rPr>
                      <m:t>均值</m:t>
                    </m:r>
                  </m:oMath>
                </a14:m>
                <a:r>
                  <a:rPr kumimoji="0" lang="zh-CN"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其中</a:t>
                </a:r>
                <a:r>
                  <a:rPr lang="zh-CN" altLang="en-US" sz="2400" dirty="0"/>
                  <a:t>，</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𝑖</m:t>
                        </m:r>
                      </m:sup>
                    </m:sSup>
                  </m:oMath>
                </a14:m>
                <a:r>
                  <a:rPr kumimoji="0" lang="en-US" altLang="en-US" sz="2400" b="0" i="0" u="none" strike="noStrike" cap="none" normalizeH="0" baseline="0" dirty="0">
                    <a:ln>
                      <a:noFill/>
                    </a:ln>
                    <a:solidFill>
                      <a:schemeClr val="tx1"/>
                    </a:solidFill>
                    <a:effectLst/>
                    <a:latin typeface="Arial" panose="020B0604020202020204" pitchFamily="34" charset="0"/>
                  </a:rPr>
                  <a:t>是teacher</a:t>
                </a:r>
                <a:r>
                  <a:rPr kumimoji="0" lang="zh-CN" altLang="en-US" sz="2400" b="0" i="0" u="none" strike="noStrike" cap="none" normalizeH="0" baseline="0" dirty="0">
                    <a:ln>
                      <a:noFill/>
                    </a:ln>
                    <a:solidFill>
                      <a:schemeClr val="tx1"/>
                    </a:solidFill>
                    <a:effectLst/>
                    <a:latin typeface="Arial" panose="020B0604020202020204" pitchFamily="34" charset="0"/>
                  </a:rPr>
                  <a:t> </a:t>
                </a:r>
                <a:r>
                  <a:rPr kumimoji="0" lang="en-US" altLang="zh-CN" sz="2400" b="0" i="0" u="none" strike="noStrike" cap="none" normalizeH="0" baseline="0" dirty="0">
                    <a:ln>
                      <a:noFill/>
                    </a:ln>
                    <a:solidFill>
                      <a:schemeClr val="tx1"/>
                    </a:solidFill>
                    <a:effectLst/>
                    <a:latin typeface="Arial" panose="020B0604020202020204" pitchFamily="34" charset="0"/>
                  </a:rPr>
                  <a:t>model</a:t>
                </a:r>
                <a:r>
                  <a:rPr lang="zh-CN" altLang="en-US" sz="2400" dirty="0">
                    <a:latin typeface="Arial" panose="020B0604020202020204" pitchFamily="34" charset="0"/>
                  </a:rPr>
                  <a:t> 的 </a:t>
                </a:r>
                <a:r>
                  <a:rPr kumimoji="0" lang="en-US" altLang="en-US" sz="2400" b="0" i="0" u="none" strike="noStrike" cap="none" normalizeH="0" baseline="0" dirty="0">
                    <a:ln>
                      <a:noFill/>
                    </a:ln>
                    <a:solidFill>
                      <a:schemeClr val="tx1"/>
                    </a:solidFill>
                    <a:effectLst/>
                    <a:latin typeface="Arial" panose="020B0604020202020204" pitchFamily="34" charset="0"/>
                  </a:rPr>
                  <a:t>logits。公式表达为</a:t>
                </a:r>
                <a:r>
                  <a:rPr kumimoji="0" lang="zh-CN" altLang="en-US" sz="2400" b="0" i="0" u="none" strike="noStrike" cap="none" normalizeH="0" baseline="0" dirty="0">
                    <a:ln>
                      <a:noFill/>
                    </a:ln>
                    <a:solidFill>
                      <a:schemeClr val="tx1"/>
                    </a:solidFill>
                    <a:effectLst/>
                    <a:latin typeface="Arial" panose="020B0604020202020204" pitchFamily="34" charset="0"/>
                  </a:rPr>
                  <a:t>：</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lvl="0" eaLnBrk="0" fontAlgn="base" hangingPunct="0">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其中W为</a:t>
                </a:r>
                <a:r>
                  <a:rPr kumimoji="0" lang="en-US" altLang="en-US" sz="2400" b="0" i="0" u="none" strike="noStrike" cap="none" normalizeH="0" baseline="0" dirty="0">
                    <a:ln>
                      <a:noFill/>
                    </a:ln>
                    <a:solidFill>
                      <a:schemeClr val="tx1"/>
                    </a:solidFill>
                    <a:effectLst/>
                    <a:latin typeface="Arial" panose="020B0604020202020204" pitchFamily="34" charset="0"/>
                  </a:rPr>
                  <a:t> Student</a:t>
                </a:r>
                <a:r>
                  <a:rPr kumimoji="0" lang="zh-CN" altLang="en-US" sz="2400" b="0" i="0" u="none" strike="noStrike" cap="none" normalizeH="0" baseline="0" dirty="0">
                    <a:ln>
                      <a:noFill/>
                    </a:ln>
                    <a:solidFill>
                      <a:schemeClr val="tx1"/>
                    </a:solidFill>
                    <a:effectLst/>
                    <a:latin typeface="Arial" panose="020B0604020202020204" pitchFamily="34" charset="0"/>
                  </a:rPr>
                  <a:t> </a:t>
                </a:r>
                <a:r>
                  <a:rPr kumimoji="0" lang="en-US" altLang="zh-CN" sz="2400" b="0" i="0" u="none" strike="noStrike" cap="none" normalizeH="0" baseline="0" dirty="0">
                    <a:ln>
                      <a:noFill/>
                    </a:ln>
                    <a:solidFill>
                      <a:schemeClr val="tx1"/>
                    </a:solidFill>
                    <a:effectLst/>
                    <a:latin typeface="Arial" panose="020B0604020202020204" pitchFamily="34" charset="0"/>
                  </a:rPr>
                  <a:t>mo</a:t>
                </a:r>
                <a:r>
                  <a:rPr lang="en-US" altLang="zh-CN" sz="2400" dirty="0">
                    <a:latin typeface="Arial" panose="020B0604020202020204" pitchFamily="34" charset="0"/>
                  </a:rPr>
                  <a:t>del </a:t>
                </a:r>
                <a:r>
                  <a:rPr kumimoji="0" lang="en-US" altLang="en-US" sz="2400" b="0" i="0" u="none" strike="noStrike" cap="none" normalizeH="0" baseline="0" dirty="0" err="1">
                    <a:ln>
                      <a:noFill/>
                    </a:ln>
                    <a:solidFill>
                      <a:schemeClr val="tx1"/>
                    </a:solidFill>
                    <a:effectLst/>
                    <a:latin typeface="Arial" panose="020B0604020202020204" pitchFamily="34" charset="0"/>
                  </a:rPr>
                  <a:t>权重，f</a:t>
                </a:r>
                <a:r>
                  <a:rPr kumimoji="0" lang="en-US" altLang="en-US" sz="2400" b="0" i="0" u="none" strike="noStrike" cap="none" normalizeH="0" baseline="0" dirty="0">
                    <a:ln>
                      <a:noFill/>
                    </a:ln>
                    <a:solidFill>
                      <a:schemeClr val="tx1"/>
                    </a:solidFill>
                    <a:effectLst/>
                    <a:latin typeface="Arial" panose="020B0604020202020204" pitchFamily="34" charset="0"/>
                  </a:rPr>
                  <a:t>(x(</a:t>
                </a:r>
                <a:r>
                  <a:rPr kumimoji="0" lang="en-US" altLang="en-US" sz="2400" b="0" i="0" u="none" strike="noStrike" cap="none" normalizeH="0" baseline="0" dirty="0" err="1">
                    <a:ln>
                      <a:noFill/>
                    </a:ln>
                    <a:solidFill>
                      <a:schemeClr val="tx1"/>
                    </a:solidFill>
                    <a:effectLst/>
                    <a:latin typeface="Arial" panose="020B0604020202020204" pitchFamily="34" charset="0"/>
                  </a:rPr>
                  <a:t>i</a:t>
                </a:r>
                <a:r>
                  <a:rPr kumimoji="0" lang="en-US" altLang="en-US" sz="2400" b="0" i="0" u="none" strike="noStrike" cap="none" normalizeH="0" baseline="0" dirty="0">
                    <a:ln>
                      <a:noFill/>
                    </a:ln>
                    <a:solidFill>
                      <a:schemeClr val="tx1"/>
                    </a:solidFill>
                    <a:effectLst/>
                    <a:latin typeface="Arial" panose="020B0604020202020204" pitchFamily="34" charset="0"/>
                  </a:rPr>
                  <a:t>);W)</a:t>
                </a:r>
                <a:r>
                  <a:rPr kumimoji="0" lang="en-US" altLang="en-US" sz="2400" b="0" i="0" u="none" strike="noStrike" cap="none" normalizeH="0" baseline="0" dirty="0" err="1">
                    <a:ln>
                      <a:noFill/>
                    </a:ln>
                    <a:solidFill>
                      <a:schemeClr val="tx1"/>
                    </a:solidFill>
                    <a:effectLst/>
                    <a:latin typeface="Arial" panose="020B0604020202020204" pitchFamily="34" charset="0"/>
                  </a:rPr>
                  <a:t>为第i个训练数据样本的模型预测</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mc:Choice>
        <mc:Fallback>
          <p:sp>
            <p:nvSpPr>
              <p:cNvPr id="9" name="Rectangle 5">
                <a:extLst>
                  <a:ext uri="{FF2B5EF4-FFF2-40B4-BE49-F238E27FC236}">
                    <a16:creationId xmlns:a16="http://schemas.microsoft.com/office/drawing/2014/main" id="{E6326F2E-B525-6342-8AFC-65892A632792}"/>
                  </a:ext>
                </a:extLst>
              </p:cNvPr>
              <p:cNvSpPr>
                <a:spLocks noRot="1" noChangeAspect="1" noMove="1" noResize="1" noEditPoints="1" noAdjustHandles="1" noChangeArrowheads="1" noChangeShapeType="1" noTextEdit="1"/>
              </p:cNvSpPr>
              <p:nvPr/>
            </p:nvSpPr>
            <p:spPr bwMode="auto">
              <a:xfrm rot="10800000" flipV="1">
                <a:off x="838199" y="1628885"/>
                <a:ext cx="9663113" cy="5076326"/>
              </a:xfrm>
              <a:prstGeom prst="rect">
                <a:avLst/>
              </a:prstGeom>
              <a:blipFill>
                <a:blip r:embed="rId3"/>
                <a:stretch>
                  <a:fillRect l="-919" t="-249" r="-1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AutoShape 6" descr="/note.youdao.com/src/DD72A326A41D45998C469B45B3E7D1A9">
            <a:extLst>
              <a:ext uri="{FF2B5EF4-FFF2-40B4-BE49-F238E27FC236}">
                <a16:creationId xmlns:a16="http://schemas.microsoft.com/office/drawing/2014/main" id="{3652B293-FA94-024E-BF76-EC45A64F2E85}"/>
              </a:ext>
            </a:extLst>
          </p:cNvPr>
          <p:cNvSpPr>
            <a:spLocks noChangeAspect="1" noChangeArrowheads="1"/>
          </p:cNvSpPr>
          <p:nvPr/>
        </p:nvSpPr>
        <p:spPr bwMode="auto">
          <a:xfrm>
            <a:off x="0"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descr="/note.youdao.com/src/1CB082FC08964324B9B500690B0D677E">
            <a:extLst>
              <a:ext uri="{FF2B5EF4-FFF2-40B4-BE49-F238E27FC236}">
                <a16:creationId xmlns:a16="http://schemas.microsoft.com/office/drawing/2014/main" id="{68C3552B-398B-CD41-A7D1-F08773478955}"/>
              </a:ext>
            </a:extLst>
          </p:cNvPr>
          <p:cNvSpPr>
            <a:spLocks noChangeAspect="1" noChangeArrowheads="1"/>
          </p:cNvSpPr>
          <p:nvPr/>
        </p:nvSpPr>
        <p:spPr bwMode="auto">
          <a:xfrm>
            <a:off x="0" y="777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note.youdao.com/src/905CFDCC298641118A7C92AA14A1BA1F">
            <a:extLst>
              <a:ext uri="{FF2B5EF4-FFF2-40B4-BE49-F238E27FC236}">
                <a16:creationId xmlns:a16="http://schemas.microsoft.com/office/drawing/2014/main" id="{16A2FE6F-1ECF-0144-8EE7-EF3B73483135}"/>
              </a:ext>
            </a:extLst>
          </p:cNvPr>
          <p:cNvSpPr>
            <a:spLocks noChangeAspect="1" noChangeArrowheads="1"/>
          </p:cNvSpPr>
          <p:nvPr/>
        </p:nvSpPr>
        <p:spPr bwMode="auto">
          <a:xfrm>
            <a:off x="0" y="6715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Picture 12">
            <a:extLst>
              <a:ext uri="{FF2B5EF4-FFF2-40B4-BE49-F238E27FC236}">
                <a16:creationId xmlns:a16="http://schemas.microsoft.com/office/drawing/2014/main" id="{0066062E-5BD4-D943-A423-2E552F160861}"/>
              </a:ext>
            </a:extLst>
          </p:cNvPr>
          <p:cNvPicPr>
            <a:picLocks noChangeAspect="1"/>
          </p:cNvPicPr>
          <p:nvPr/>
        </p:nvPicPr>
        <p:blipFill>
          <a:blip r:embed="rId4"/>
          <a:stretch>
            <a:fillRect/>
          </a:stretch>
        </p:blipFill>
        <p:spPr>
          <a:xfrm>
            <a:off x="2465388" y="4102100"/>
            <a:ext cx="6604000" cy="1054100"/>
          </a:xfrm>
          <a:prstGeom prst="rect">
            <a:avLst/>
          </a:prstGeom>
        </p:spPr>
      </p:pic>
    </p:spTree>
    <p:extLst>
      <p:ext uri="{BB962C8B-B14F-4D97-AF65-F5344CB8AC3E}">
        <p14:creationId xmlns:p14="http://schemas.microsoft.com/office/powerpoint/2010/main" val="371462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Approach</a:t>
            </a:r>
            <a:r>
              <a:rPr kumimoji="1" lang="zh-CN" altLang="en-US" dirty="0"/>
              <a:t> </a:t>
            </a:r>
            <a:r>
              <a:rPr kumimoji="1" lang="en-US" altLang="zh-CN" dirty="0"/>
              <a:t>–</a:t>
            </a:r>
            <a:r>
              <a:rPr kumimoji="1" lang="zh-CN" altLang="en-US" dirty="0"/>
              <a:t> </a:t>
            </a:r>
            <a:r>
              <a:rPr kumimoji="1" lang="en-US" altLang="zh-CN" dirty="0"/>
              <a:t>Loss</a:t>
            </a:r>
            <a:r>
              <a:rPr kumimoji="1" lang="zh-CN" altLang="en-US" dirty="0"/>
              <a:t> </a:t>
            </a:r>
            <a:r>
              <a:rPr kumimoji="1" lang="en-US" altLang="zh-CN" dirty="0"/>
              <a:t>function</a:t>
            </a:r>
            <a:endParaRPr kumimoji="1" lang="zh-CN" altLang="en-US" dirty="0"/>
          </a:p>
        </p:txBody>
      </p:sp>
      <p:sp>
        <p:nvSpPr>
          <p:cNvPr id="10" name="AutoShape 6" descr="/note.youdao.com/src/DD72A326A41D45998C469B45B3E7D1A9">
            <a:extLst>
              <a:ext uri="{FF2B5EF4-FFF2-40B4-BE49-F238E27FC236}">
                <a16:creationId xmlns:a16="http://schemas.microsoft.com/office/drawing/2014/main" id="{3652B293-FA94-024E-BF76-EC45A64F2E85}"/>
              </a:ext>
            </a:extLst>
          </p:cNvPr>
          <p:cNvSpPr>
            <a:spLocks noChangeAspect="1" noChangeArrowheads="1"/>
          </p:cNvSpPr>
          <p:nvPr/>
        </p:nvSpPr>
        <p:spPr bwMode="auto">
          <a:xfrm>
            <a:off x="0" y="-349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descr="/note.youdao.com/src/1CB082FC08964324B9B500690B0D677E">
            <a:extLst>
              <a:ext uri="{FF2B5EF4-FFF2-40B4-BE49-F238E27FC236}">
                <a16:creationId xmlns:a16="http://schemas.microsoft.com/office/drawing/2014/main" id="{68C3552B-398B-CD41-A7D1-F08773478955}"/>
              </a:ext>
            </a:extLst>
          </p:cNvPr>
          <p:cNvSpPr>
            <a:spLocks noChangeAspect="1" noChangeArrowheads="1"/>
          </p:cNvSpPr>
          <p:nvPr/>
        </p:nvSpPr>
        <p:spPr bwMode="auto">
          <a:xfrm>
            <a:off x="0" y="777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note.youdao.com/src/905CFDCC298641118A7C92AA14A1BA1F">
            <a:extLst>
              <a:ext uri="{FF2B5EF4-FFF2-40B4-BE49-F238E27FC236}">
                <a16:creationId xmlns:a16="http://schemas.microsoft.com/office/drawing/2014/main" id="{16A2FE6F-1ECF-0144-8EE7-EF3B73483135}"/>
              </a:ext>
            </a:extLst>
          </p:cNvPr>
          <p:cNvSpPr>
            <a:spLocks noChangeAspect="1" noChangeArrowheads="1"/>
          </p:cNvSpPr>
          <p:nvPr/>
        </p:nvSpPr>
        <p:spPr bwMode="auto">
          <a:xfrm>
            <a:off x="0" y="6715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Picture 2">
            <a:extLst>
              <a:ext uri="{FF2B5EF4-FFF2-40B4-BE49-F238E27FC236}">
                <a16:creationId xmlns:a16="http://schemas.microsoft.com/office/drawing/2014/main" id="{B064D3D8-AE85-7943-8CAE-AC46B486207B}"/>
              </a:ext>
            </a:extLst>
          </p:cNvPr>
          <p:cNvPicPr>
            <a:picLocks noChangeAspect="1"/>
          </p:cNvPicPr>
          <p:nvPr/>
        </p:nvPicPr>
        <p:blipFill>
          <a:blip r:embed="rId3"/>
          <a:stretch>
            <a:fillRect/>
          </a:stretch>
        </p:blipFill>
        <p:spPr>
          <a:xfrm>
            <a:off x="2052637" y="3455987"/>
            <a:ext cx="7086600" cy="660400"/>
          </a:xfrm>
          <a:prstGeom prst="rect">
            <a:avLst/>
          </a:prstGeom>
        </p:spPr>
      </p:pic>
      <p:sp>
        <p:nvSpPr>
          <p:cNvPr id="4" name="TextBox 3">
            <a:extLst>
              <a:ext uri="{FF2B5EF4-FFF2-40B4-BE49-F238E27FC236}">
                <a16:creationId xmlns:a16="http://schemas.microsoft.com/office/drawing/2014/main" id="{006D03AF-46BF-D448-B29D-31EE9FA763CB}"/>
              </a:ext>
            </a:extLst>
          </p:cNvPr>
          <p:cNvSpPr txBox="1"/>
          <p:nvPr/>
        </p:nvSpPr>
        <p:spPr>
          <a:xfrm>
            <a:off x="1042987" y="2557463"/>
            <a:ext cx="6601487" cy="523220"/>
          </a:xfrm>
          <a:prstGeom prst="rect">
            <a:avLst/>
          </a:prstGeom>
          <a:noFill/>
        </p:spPr>
        <p:txBody>
          <a:bodyPr wrap="none" rtlCol="0">
            <a:spAutoFit/>
          </a:bodyPr>
          <a:lstStyle/>
          <a:p>
            <a:r>
              <a:rPr kumimoji="1" lang="en-US" altLang="zh-CN" sz="2800" dirty="0"/>
              <a:t>N2N</a:t>
            </a:r>
            <a:r>
              <a:rPr kumimoji="1" lang="zh-CN" altLang="en-US" sz="2800" dirty="0"/>
              <a:t> </a:t>
            </a:r>
            <a:r>
              <a:rPr kumimoji="1" lang="en-US" altLang="zh-CN" sz="2800" dirty="0"/>
              <a:t>learning</a:t>
            </a:r>
            <a:r>
              <a:rPr kumimoji="1" lang="zh-CN" altLang="en-US" sz="2800" dirty="0"/>
              <a:t>的</a:t>
            </a:r>
            <a:r>
              <a:rPr kumimoji="1" lang="en-US" altLang="zh-CN" sz="2800" dirty="0"/>
              <a:t>loss</a:t>
            </a:r>
            <a:r>
              <a:rPr kumimoji="1" lang="zh-CN" altLang="en-US" sz="2800" dirty="0"/>
              <a:t>，最后由两部分组成：</a:t>
            </a:r>
          </a:p>
        </p:txBody>
      </p:sp>
    </p:spTree>
    <p:extLst>
      <p:ext uri="{BB962C8B-B14F-4D97-AF65-F5344CB8AC3E}">
        <p14:creationId xmlns:p14="http://schemas.microsoft.com/office/powerpoint/2010/main" val="173345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Experiments</a:t>
            </a:r>
            <a:endParaRPr kumimoji="1" lang="zh-CN" altLang="en-US" dirty="0"/>
          </a:p>
        </p:txBody>
      </p:sp>
      <p:pic>
        <p:nvPicPr>
          <p:cNvPr id="5" name="Content Placeholder 4">
            <a:extLst>
              <a:ext uri="{FF2B5EF4-FFF2-40B4-BE49-F238E27FC236}">
                <a16:creationId xmlns:a16="http://schemas.microsoft.com/office/drawing/2014/main" id="{AC3DCE20-A0E4-7841-8037-341EE1C8676C}"/>
              </a:ext>
            </a:extLst>
          </p:cNvPr>
          <p:cNvPicPr>
            <a:picLocks noGrp="1" noChangeAspect="1"/>
          </p:cNvPicPr>
          <p:nvPr>
            <p:ph idx="1"/>
          </p:nvPr>
        </p:nvPicPr>
        <p:blipFill>
          <a:blip r:embed="rId3"/>
          <a:stretch>
            <a:fillRect/>
          </a:stretch>
        </p:blipFill>
        <p:spPr>
          <a:xfrm>
            <a:off x="1219200" y="1472407"/>
            <a:ext cx="9753600" cy="2514600"/>
          </a:xfrm>
          <a:prstGeom prst="rect">
            <a:avLst/>
          </a:prstGeom>
        </p:spPr>
      </p:pic>
      <p:pic>
        <p:nvPicPr>
          <p:cNvPr id="6" name="Picture 5">
            <a:extLst>
              <a:ext uri="{FF2B5EF4-FFF2-40B4-BE49-F238E27FC236}">
                <a16:creationId xmlns:a16="http://schemas.microsoft.com/office/drawing/2014/main" id="{09F3860F-E31D-484A-BCA8-EEADFE9A875E}"/>
              </a:ext>
            </a:extLst>
          </p:cNvPr>
          <p:cNvPicPr>
            <a:picLocks noChangeAspect="1"/>
          </p:cNvPicPr>
          <p:nvPr/>
        </p:nvPicPr>
        <p:blipFill>
          <a:blip r:embed="rId4"/>
          <a:stretch>
            <a:fillRect/>
          </a:stretch>
        </p:blipFill>
        <p:spPr>
          <a:xfrm>
            <a:off x="1143000" y="4117975"/>
            <a:ext cx="9906000" cy="1422400"/>
          </a:xfrm>
          <a:prstGeom prst="rect">
            <a:avLst/>
          </a:prstGeom>
        </p:spPr>
      </p:pic>
    </p:spTree>
    <p:extLst>
      <p:ext uri="{BB962C8B-B14F-4D97-AF65-F5344CB8AC3E}">
        <p14:creationId xmlns:p14="http://schemas.microsoft.com/office/powerpoint/2010/main" val="165500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Experiments</a:t>
            </a:r>
            <a:endParaRPr kumimoji="1" lang="zh-CN" altLang="en-US" dirty="0"/>
          </a:p>
        </p:txBody>
      </p:sp>
      <p:pic>
        <p:nvPicPr>
          <p:cNvPr id="7" name="Picture 6">
            <a:extLst>
              <a:ext uri="{FF2B5EF4-FFF2-40B4-BE49-F238E27FC236}">
                <a16:creationId xmlns:a16="http://schemas.microsoft.com/office/drawing/2014/main" id="{ABE9BBCA-3C05-BE4B-AC68-FC4BD7683D74}"/>
              </a:ext>
            </a:extLst>
          </p:cNvPr>
          <p:cNvPicPr>
            <a:picLocks noChangeAspect="1"/>
          </p:cNvPicPr>
          <p:nvPr/>
        </p:nvPicPr>
        <p:blipFill>
          <a:blip r:embed="rId3"/>
          <a:stretch>
            <a:fillRect/>
          </a:stretch>
        </p:blipFill>
        <p:spPr>
          <a:xfrm>
            <a:off x="1320800" y="1560512"/>
            <a:ext cx="9321800" cy="4394200"/>
          </a:xfrm>
          <a:prstGeom prst="rect">
            <a:avLst/>
          </a:prstGeom>
        </p:spPr>
      </p:pic>
    </p:spTree>
    <p:extLst>
      <p:ext uri="{BB962C8B-B14F-4D97-AF65-F5344CB8AC3E}">
        <p14:creationId xmlns:p14="http://schemas.microsoft.com/office/powerpoint/2010/main" val="78729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Content Placeholder 2">
            <a:extLst>
              <a:ext uri="{FF2B5EF4-FFF2-40B4-BE49-F238E27FC236}">
                <a16:creationId xmlns:a16="http://schemas.microsoft.com/office/drawing/2014/main" id="{02921D47-EC37-6347-BF46-7B163E98B247}"/>
              </a:ext>
            </a:extLst>
          </p:cNvPr>
          <p:cNvSpPr>
            <a:spLocks noGrp="1"/>
          </p:cNvSpPr>
          <p:nvPr>
            <p:ph idx="1"/>
          </p:nvPr>
        </p:nvSpPr>
        <p:spPr>
          <a:xfrm>
            <a:off x="838200" y="1690688"/>
            <a:ext cx="10515600" cy="4351338"/>
          </a:xfrm>
        </p:spPr>
        <p:txBody>
          <a:bodyPr>
            <a:normAutofit fontScale="92500" lnSpcReduction="10000"/>
          </a:bodyPr>
          <a:lstStyle/>
          <a:p>
            <a:pPr marL="514350" indent="-514350">
              <a:buAutoNum type="arabicPeriod"/>
            </a:pPr>
            <a:r>
              <a:rPr lang="zh-CN" altLang="en-US" dirty="0">
                <a:effectLst/>
              </a:rPr>
              <a:t>怎么去设计约束模型最后计算量的方法</a:t>
            </a:r>
            <a:endParaRPr lang="en-US" altLang="zh-CN" dirty="0">
              <a:effectLst/>
            </a:endParaRPr>
          </a:p>
          <a:p>
            <a:pPr marL="0" indent="0">
              <a:buNone/>
            </a:pPr>
            <a:r>
              <a:rPr lang="en-US" altLang="zh-CN" dirty="0"/>
              <a:t>	N2N</a:t>
            </a:r>
            <a:r>
              <a:rPr lang="zh-CN" altLang="en-US" dirty="0"/>
              <a:t>中，针对的是模型的参数数量做了约束，在</a:t>
            </a:r>
            <a:r>
              <a:rPr lang="en-US" altLang="zh-CN" dirty="0"/>
              <a:t>reword</a:t>
            </a:r>
            <a:r>
              <a:rPr lang="zh-CN" altLang="en-US" dirty="0"/>
              <a:t>中加入了参数量比例的“惩罚项”。</a:t>
            </a:r>
            <a:endParaRPr lang="en-US" altLang="zh-CN" dirty="0"/>
          </a:p>
          <a:p>
            <a:pPr marL="0" indent="0">
              <a:buNone/>
            </a:pPr>
            <a:r>
              <a:rPr lang="en-US" altLang="zh-CN" dirty="0">
                <a:effectLst/>
              </a:rPr>
              <a:t>	</a:t>
            </a:r>
            <a:r>
              <a:rPr lang="zh-CN" altLang="en-US" dirty="0">
                <a:effectLst/>
              </a:rPr>
              <a:t>但是，针对于参数量的限制与实际计算速度其实有一定差距，现在的方法更加倾向于直接对运算速度做限制。</a:t>
            </a:r>
            <a:endParaRPr lang="en-US" altLang="zh-CN" dirty="0">
              <a:effectLst/>
            </a:endParaRPr>
          </a:p>
          <a:p>
            <a:pPr marL="0" indent="0">
              <a:buNone/>
            </a:pPr>
            <a:r>
              <a:rPr lang="en-US" altLang="zh-CN" dirty="0">
                <a:effectLst/>
              </a:rPr>
              <a:t>2. </a:t>
            </a:r>
            <a:r>
              <a:rPr lang="zh-CN" altLang="en-US" dirty="0">
                <a:effectLst/>
              </a:rPr>
              <a:t>如何更好的利用先验知识，来加速</a:t>
            </a:r>
            <a:r>
              <a:rPr lang="en-US" altLang="zh-CN" dirty="0">
                <a:effectLst/>
              </a:rPr>
              <a:t>/</a:t>
            </a:r>
            <a:r>
              <a:rPr lang="zh-CN" altLang="en-US" dirty="0">
                <a:effectLst/>
              </a:rPr>
              <a:t>辅助搜索</a:t>
            </a:r>
            <a:endParaRPr lang="en-US" altLang="zh-CN" dirty="0">
              <a:effectLst/>
            </a:endParaRPr>
          </a:p>
          <a:p>
            <a:pPr marL="0" indent="0">
              <a:buNone/>
            </a:pPr>
            <a:r>
              <a:rPr lang="en-US" altLang="zh-CN" dirty="0"/>
              <a:t>	</a:t>
            </a:r>
            <a:r>
              <a:rPr lang="zh-CN" altLang="en-US" dirty="0"/>
              <a:t>第一，在已经设计好的网络上做减法，大大降低了</a:t>
            </a:r>
            <a:r>
              <a:rPr lang="en-US" altLang="zh-CN" dirty="0"/>
              <a:t>state</a:t>
            </a:r>
            <a:r>
              <a:rPr lang="zh-CN" altLang="en-US" dirty="0"/>
              <a:t> </a:t>
            </a:r>
            <a:r>
              <a:rPr lang="en-US" altLang="zh-CN" dirty="0"/>
              <a:t>space</a:t>
            </a:r>
            <a:r>
              <a:rPr lang="zh-CN" altLang="en-US" dirty="0"/>
              <a:t>的复杂度</a:t>
            </a:r>
            <a:endParaRPr lang="en-US" altLang="zh-CN" dirty="0"/>
          </a:p>
          <a:p>
            <a:pPr marL="0" indent="0">
              <a:buNone/>
            </a:pPr>
            <a:r>
              <a:rPr lang="en-US" altLang="zh-CN" dirty="0">
                <a:effectLst/>
              </a:rPr>
              <a:t>	</a:t>
            </a:r>
            <a:r>
              <a:rPr lang="zh-CN" altLang="en-US" dirty="0">
                <a:effectLst/>
              </a:rPr>
              <a:t>第二，</a:t>
            </a:r>
            <a:r>
              <a:rPr lang="en-US" altLang="zh-CN" dirty="0">
                <a:effectLst/>
              </a:rPr>
              <a:t>student</a:t>
            </a:r>
            <a:r>
              <a:rPr lang="zh-CN" altLang="en-US" dirty="0">
                <a:effectLst/>
              </a:rPr>
              <a:t> </a:t>
            </a:r>
            <a:r>
              <a:rPr lang="en-US" altLang="zh-CN" dirty="0">
                <a:effectLst/>
              </a:rPr>
              <a:t>model</a:t>
            </a:r>
            <a:r>
              <a:rPr lang="zh-CN" altLang="en-US" dirty="0">
                <a:effectLst/>
              </a:rPr>
              <a:t>训练时，直接做知识蒸馏学习大网络的权重。</a:t>
            </a:r>
            <a:endParaRPr lang="en-US" altLang="zh-CN" dirty="0">
              <a:effectLst/>
            </a:endParaRPr>
          </a:p>
          <a:p>
            <a:pPr marL="0" indent="0">
              <a:buNone/>
            </a:pPr>
            <a:r>
              <a:rPr lang="en-US" altLang="zh-CN" dirty="0"/>
              <a:t>	</a:t>
            </a:r>
            <a:endParaRPr lang="zh-CN" altLang="en-US" dirty="0">
              <a:effectLst/>
            </a:endParaRPr>
          </a:p>
        </p:txBody>
      </p:sp>
    </p:spTree>
    <p:extLst>
      <p:ext uri="{BB962C8B-B14F-4D97-AF65-F5344CB8AC3E}">
        <p14:creationId xmlns:p14="http://schemas.microsoft.com/office/powerpoint/2010/main" val="98015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C1FE-D691-BA45-8357-3AE12EB0F8D7}"/>
              </a:ext>
            </a:extLst>
          </p:cNvPr>
          <p:cNvSpPr>
            <a:spLocks noGrp="1"/>
          </p:cNvSpPr>
          <p:nvPr>
            <p:ph type="title"/>
          </p:nvPr>
        </p:nvSpPr>
        <p:spPr/>
        <p:txBody>
          <a:bodyPr/>
          <a:lstStyle/>
          <a:p>
            <a:r>
              <a:rPr kumimoji="1" lang="en-US" altLang="zh-CN" dirty="0"/>
              <a:t>Thank</a:t>
            </a:r>
            <a:r>
              <a:rPr kumimoji="1" lang="zh-CN" altLang="en-US" dirty="0"/>
              <a:t> </a:t>
            </a:r>
            <a:r>
              <a:rPr kumimoji="1" lang="en-US" altLang="zh-CN" dirty="0"/>
              <a:t>you</a:t>
            </a:r>
            <a:r>
              <a:rPr kumimoji="1" lang="zh-CN" altLang="en-US" dirty="0"/>
              <a:t>！</a:t>
            </a:r>
          </a:p>
        </p:txBody>
      </p:sp>
      <p:sp>
        <p:nvSpPr>
          <p:cNvPr id="3" name="Text Placeholder 2">
            <a:extLst>
              <a:ext uri="{FF2B5EF4-FFF2-40B4-BE49-F238E27FC236}">
                <a16:creationId xmlns:a16="http://schemas.microsoft.com/office/drawing/2014/main" id="{4C0F92F9-EE12-984C-8312-52E8793E2859}"/>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77513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2069-56DD-D14E-9577-F9BBC72F596F}"/>
              </a:ext>
            </a:extLst>
          </p:cNvPr>
          <p:cNvSpPr>
            <a:spLocks noGrp="1"/>
          </p:cNvSpPr>
          <p:nvPr>
            <p:ph type="title"/>
          </p:nvPr>
        </p:nvSpPr>
        <p:spPr>
          <a:xfrm>
            <a:off x="636674" y="390720"/>
            <a:ext cx="10515600" cy="1325563"/>
          </a:xfrm>
        </p:spPr>
        <p:txBody>
          <a:bodyPr/>
          <a:lstStyle/>
          <a:p>
            <a:r>
              <a:rPr kumimoji="1" lang="en-US" altLang="zh-CN" dirty="0"/>
              <a:t>Abstract</a:t>
            </a:r>
            <a:endParaRPr kumimoji="1" lang="zh-CN" altLang="en-US" dirty="0"/>
          </a:p>
        </p:txBody>
      </p:sp>
      <p:sp>
        <p:nvSpPr>
          <p:cNvPr id="3" name="Content Placeholder 2">
            <a:extLst>
              <a:ext uri="{FF2B5EF4-FFF2-40B4-BE49-F238E27FC236}">
                <a16:creationId xmlns:a16="http://schemas.microsoft.com/office/drawing/2014/main" id="{079D799C-6D4D-EC48-958A-E82C17BE3E7F}"/>
              </a:ext>
            </a:extLst>
          </p:cNvPr>
          <p:cNvSpPr>
            <a:spLocks noGrp="1"/>
          </p:cNvSpPr>
          <p:nvPr>
            <p:ph idx="1"/>
          </p:nvPr>
        </p:nvSpPr>
        <p:spPr>
          <a:xfrm>
            <a:off x="1055023" y="1459108"/>
            <a:ext cx="9678901" cy="5201476"/>
          </a:xfrm>
        </p:spPr>
        <p:txBody>
          <a:bodyPr>
            <a:normAutofit/>
          </a:bodyPr>
          <a:lstStyle/>
          <a:p>
            <a:r>
              <a:rPr kumimoji="1" lang="zh-CN" altLang="en-US" dirty="0"/>
              <a:t>通过强化学习的方式，从</a:t>
            </a:r>
            <a:r>
              <a:rPr kumimoji="1" lang="en-US" altLang="zh-CN" dirty="0"/>
              <a:t>teacher</a:t>
            </a:r>
            <a:r>
              <a:rPr kumimoji="1" lang="zh-CN" altLang="en-US" dirty="0"/>
              <a:t>模型中蒸馏出一个压缩的</a:t>
            </a:r>
            <a:r>
              <a:rPr kumimoji="1" lang="en-US" altLang="zh-CN" dirty="0"/>
              <a:t>student</a:t>
            </a:r>
            <a:r>
              <a:rPr kumimoji="1" lang="zh-CN" altLang="en-US" dirty="0"/>
              <a:t>模型。</a:t>
            </a:r>
            <a:endParaRPr kumimoji="1" lang="en-US" altLang="zh-CN" dirty="0"/>
          </a:p>
          <a:p>
            <a:endParaRPr kumimoji="1" lang="en-US" altLang="zh-CN" dirty="0"/>
          </a:p>
          <a:p>
            <a:r>
              <a:rPr kumimoji="1" lang="zh-CN" altLang="en-US" dirty="0"/>
              <a:t>模型中共有两个步骤：</a:t>
            </a:r>
            <a:endParaRPr kumimoji="1" lang="en-US" altLang="zh-CN" dirty="0"/>
          </a:p>
          <a:p>
            <a:pPr lvl="1"/>
            <a:r>
              <a:rPr lang="zh-CN" altLang="en-US" dirty="0">
                <a:effectLst/>
              </a:rPr>
              <a:t>第一步， </a:t>
            </a:r>
            <a:r>
              <a:rPr lang="zh-CN" altLang="en-US" dirty="0"/>
              <a:t>采用一个双向</a:t>
            </a:r>
            <a:r>
              <a:rPr lang="en-US" altLang="zh-CN" dirty="0"/>
              <a:t>LSTM</a:t>
            </a:r>
            <a:r>
              <a:rPr lang="zh-CN" altLang="en-US" dirty="0"/>
              <a:t>，删除</a:t>
            </a:r>
            <a:r>
              <a:rPr lang="en-US" altLang="zh-CN" dirty="0"/>
              <a:t>teacher</a:t>
            </a:r>
            <a:r>
              <a:rPr lang="zh-CN" altLang="en-US" dirty="0"/>
              <a:t>中某些层</a:t>
            </a:r>
            <a:r>
              <a:rPr lang="en-US" dirty="0">
                <a:effectLst/>
              </a:rPr>
              <a:t>；</a:t>
            </a:r>
          </a:p>
          <a:p>
            <a:pPr lvl="1"/>
            <a:r>
              <a:rPr lang="zh-CN" altLang="en-US" dirty="0">
                <a:effectLst/>
              </a:rPr>
              <a:t>第二步，采用另一个单项</a:t>
            </a:r>
            <a:r>
              <a:rPr lang="en-US" altLang="zh-CN" dirty="0">
                <a:effectLst/>
              </a:rPr>
              <a:t>LSTM</a:t>
            </a:r>
            <a:r>
              <a:rPr lang="zh-CN" altLang="en-US" dirty="0">
                <a:effectLst/>
              </a:rPr>
              <a:t>，小心的缩减每个剩余</a:t>
            </a:r>
            <a:r>
              <a:rPr lang="en-US" dirty="0">
                <a:effectLst/>
              </a:rPr>
              <a:t>layer</a:t>
            </a:r>
            <a:r>
              <a:rPr lang="zh-CN" altLang="en-US" dirty="0">
                <a:effectLst/>
              </a:rPr>
              <a:t>的大小。</a:t>
            </a:r>
            <a:endParaRPr lang="en-US" altLang="zh-CN" dirty="0">
              <a:effectLst/>
            </a:endParaRPr>
          </a:p>
          <a:p>
            <a:endParaRPr lang="zh-CN" altLang="en-US" dirty="0">
              <a:effectLst/>
            </a:endParaRPr>
          </a:p>
          <a:p>
            <a:r>
              <a:rPr lang="en-US" dirty="0">
                <a:effectLst/>
              </a:rPr>
              <a:t>reword</a:t>
            </a:r>
            <a:r>
              <a:rPr lang="zh-CN" altLang="en-US" dirty="0">
                <a:effectLst/>
              </a:rPr>
              <a:t>是采用的是子模型的</a:t>
            </a:r>
            <a:r>
              <a:rPr lang="en-US" altLang="zh-CN" dirty="0">
                <a:effectLst/>
              </a:rPr>
              <a:t>accuracy</a:t>
            </a:r>
            <a:r>
              <a:rPr lang="zh-CN" altLang="en-US" dirty="0">
                <a:effectLst/>
              </a:rPr>
              <a:t> </a:t>
            </a:r>
            <a:r>
              <a:rPr lang="en-US" altLang="zh-CN" dirty="0">
                <a:effectLst/>
              </a:rPr>
              <a:t>+</a:t>
            </a:r>
            <a:r>
              <a:rPr lang="zh-CN" altLang="en-US" dirty="0">
                <a:effectLst/>
              </a:rPr>
              <a:t> </a:t>
            </a:r>
            <a:r>
              <a:rPr lang="en-US" altLang="zh-CN" dirty="0">
                <a:effectLst/>
              </a:rPr>
              <a:t>compression</a:t>
            </a:r>
            <a:r>
              <a:rPr lang="zh-CN" altLang="en-US" dirty="0">
                <a:effectLst/>
              </a:rPr>
              <a:t> </a:t>
            </a:r>
            <a:r>
              <a:rPr lang="en-US" altLang="zh-CN" dirty="0">
                <a:effectLst/>
              </a:rPr>
              <a:t>rate</a:t>
            </a:r>
          </a:p>
          <a:p>
            <a:endParaRPr lang="zh-CN" altLang="en-US" dirty="0">
              <a:effectLst/>
            </a:endParaRPr>
          </a:p>
          <a:p>
            <a:r>
              <a:rPr kumimoji="1" lang="zh-CN" altLang="en-US" dirty="0"/>
              <a:t>子模型训练采用</a:t>
            </a:r>
            <a:r>
              <a:rPr kumimoji="1" lang="en-US" altLang="zh-CN" dirty="0"/>
              <a:t>knowledge</a:t>
            </a:r>
            <a:r>
              <a:rPr kumimoji="1" lang="zh-CN" altLang="en-US" dirty="0"/>
              <a:t> </a:t>
            </a:r>
            <a:r>
              <a:rPr kumimoji="1" lang="en-US" altLang="zh-CN" dirty="0"/>
              <a:t>distill</a:t>
            </a:r>
          </a:p>
        </p:txBody>
      </p:sp>
    </p:spTree>
    <p:extLst>
      <p:ext uri="{BB962C8B-B14F-4D97-AF65-F5344CB8AC3E}">
        <p14:creationId xmlns:p14="http://schemas.microsoft.com/office/powerpoint/2010/main" val="218508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D414-43D7-1C47-982C-670952A8A5F2}"/>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Content Placeholder 2">
            <a:extLst>
              <a:ext uri="{FF2B5EF4-FFF2-40B4-BE49-F238E27FC236}">
                <a16:creationId xmlns:a16="http://schemas.microsoft.com/office/drawing/2014/main" id="{2FAED964-DAF6-D949-A3BD-E6717E8EC437}"/>
              </a:ext>
            </a:extLst>
          </p:cNvPr>
          <p:cNvSpPr>
            <a:spLocks noGrp="1"/>
          </p:cNvSpPr>
          <p:nvPr>
            <p:ph idx="1"/>
          </p:nvPr>
        </p:nvSpPr>
        <p:spPr/>
        <p:txBody>
          <a:bodyPr>
            <a:normAutofit/>
          </a:bodyPr>
          <a:lstStyle/>
          <a:p>
            <a:r>
              <a:rPr lang="zh-CN" altLang="en-US" dirty="0">
                <a:effectLst/>
              </a:rPr>
              <a:t>强化学习方法，从一个</a:t>
            </a:r>
            <a:r>
              <a:rPr lang="en-US" dirty="0">
                <a:effectLst/>
              </a:rPr>
              <a:t>larger high-performing model (teacher)</a:t>
            </a:r>
            <a:r>
              <a:rPr lang="zh-CN" altLang="en-US" dirty="0">
                <a:effectLst/>
              </a:rPr>
              <a:t>中知识蒸馏出一个</a:t>
            </a:r>
            <a:r>
              <a:rPr lang="en-US" dirty="0">
                <a:effectLst/>
              </a:rPr>
              <a:t>compressed high-performance architecture (student)</a:t>
            </a:r>
          </a:p>
        </p:txBody>
      </p:sp>
      <p:pic>
        <p:nvPicPr>
          <p:cNvPr id="10" name="Picture 9">
            <a:extLst>
              <a:ext uri="{FF2B5EF4-FFF2-40B4-BE49-F238E27FC236}">
                <a16:creationId xmlns:a16="http://schemas.microsoft.com/office/drawing/2014/main" id="{09192B1C-CA90-3644-971B-20B26571FA41}"/>
              </a:ext>
            </a:extLst>
          </p:cNvPr>
          <p:cNvPicPr>
            <a:picLocks noChangeAspect="1"/>
          </p:cNvPicPr>
          <p:nvPr/>
        </p:nvPicPr>
        <p:blipFill>
          <a:blip r:embed="rId3"/>
          <a:stretch>
            <a:fillRect/>
          </a:stretch>
        </p:blipFill>
        <p:spPr>
          <a:xfrm>
            <a:off x="2362329" y="2675330"/>
            <a:ext cx="7381746" cy="3876448"/>
          </a:xfrm>
          <a:prstGeom prst="rect">
            <a:avLst/>
          </a:prstGeom>
        </p:spPr>
      </p:pic>
      <p:grpSp>
        <p:nvGrpSpPr>
          <p:cNvPr id="4" name="Group 3">
            <a:extLst>
              <a:ext uri="{FF2B5EF4-FFF2-40B4-BE49-F238E27FC236}">
                <a16:creationId xmlns:a16="http://schemas.microsoft.com/office/drawing/2014/main" id="{3378308D-ECD5-E747-8E6C-C7A4D0E5B516}"/>
              </a:ext>
            </a:extLst>
          </p:cNvPr>
          <p:cNvGrpSpPr/>
          <p:nvPr/>
        </p:nvGrpSpPr>
        <p:grpSpPr>
          <a:xfrm>
            <a:off x="838200" y="3564034"/>
            <a:ext cx="5056281" cy="2852651"/>
            <a:chOff x="838200" y="3564034"/>
            <a:chExt cx="5056281" cy="2852651"/>
          </a:xfrm>
        </p:grpSpPr>
        <p:sp>
          <p:nvSpPr>
            <p:cNvPr id="5" name="Frame 4">
              <a:extLst>
                <a:ext uri="{FF2B5EF4-FFF2-40B4-BE49-F238E27FC236}">
                  <a16:creationId xmlns:a16="http://schemas.microsoft.com/office/drawing/2014/main" id="{887960D6-7AF7-734A-97BB-4ACD5D0B3AE8}"/>
                </a:ext>
              </a:extLst>
            </p:cNvPr>
            <p:cNvSpPr/>
            <p:nvPr/>
          </p:nvSpPr>
          <p:spPr>
            <a:xfrm>
              <a:off x="2821604" y="4548676"/>
              <a:ext cx="3072877" cy="1868009"/>
            </a:xfrm>
            <a:prstGeom prst="frame">
              <a:avLst>
                <a:gd name="adj1" fmla="val 1771"/>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TextBox 5">
              <a:extLst>
                <a:ext uri="{FF2B5EF4-FFF2-40B4-BE49-F238E27FC236}">
                  <a16:creationId xmlns:a16="http://schemas.microsoft.com/office/drawing/2014/main" id="{B6D4CFFA-24D3-654D-A52D-0ACED188B6BF}"/>
                </a:ext>
              </a:extLst>
            </p:cNvPr>
            <p:cNvSpPr txBox="1"/>
            <p:nvPr/>
          </p:nvSpPr>
          <p:spPr>
            <a:xfrm>
              <a:off x="838200" y="3564034"/>
              <a:ext cx="2120813" cy="1477328"/>
            </a:xfrm>
            <a:prstGeom prst="rect">
              <a:avLst/>
            </a:prstGeom>
            <a:noFill/>
          </p:spPr>
          <p:txBody>
            <a:bodyPr wrap="square" rtlCol="0">
              <a:spAutoFit/>
            </a:bodyPr>
            <a:lstStyle/>
            <a:p>
              <a:r>
                <a:rPr kumimoji="1" lang="en-US" altLang="zh-CN" sz="2400" dirty="0"/>
                <a:t>Stage1</a:t>
              </a:r>
              <a:r>
                <a:rPr kumimoji="1" lang="zh-CN" altLang="en-US" sz="2400" dirty="0"/>
                <a:t>：直接移除</a:t>
              </a:r>
              <a:r>
                <a:rPr kumimoji="1" lang="en-US" altLang="zh-CN" sz="2400" dirty="0"/>
                <a:t>teacher</a:t>
              </a:r>
              <a:r>
                <a:rPr kumimoji="1" lang="zh-CN" altLang="en-US" sz="2400" dirty="0"/>
                <a:t>模型的某些</a:t>
              </a:r>
              <a:r>
                <a:rPr kumimoji="1" lang="en-US" altLang="zh-CN" sz="2400" dirty="0"/>
                <a:t>layer</a:t>
              </a:r>
            </a:p>
            <a:p>
              <a:endParaRPr kumimoji="1" lang="zh-CN" altLang="en-US" dirty="0"/>
            </a:p>
          </p:txBody>
        </p:sp>
      </p:grpSp>
      <p:grpSp>
        <p:nvGrpSpPr>
          <p:cNvPr id="7" name="Group 6">
            <a:extLst>
              <a:ext uri="{FF2B5EF4-FFF2-40B4-BE49-F238E27FC236}">
                <a16:creationId xmlns:a16="http://schemas.microsoft.com/office/drawing/2014/main" id="{885CAE9E-467A-9B4D-A9F8-D5928BEAC775}"/>
              </a:ext>
            </a:extLst>
          </p:cNvPr>
          <p:cNvGrpSpPr/>
          <p:nvPr/>
        </p:nvGrpSpPr>
        <p:grpSpPr>
          <a:xfrm>
            <a:off x="5935267" y="3600555"/>
            <a:ext cx="5720640" cy="2834642"/>
            <a:chOff x="5935267" y="3600555"/>
            <a:chExt cx="5720640" cy="2834642"/>
          </a:xfrm>
        </p:grpSpPr>
        <p:sp>
          <p:nvSpPr>
            <p:cNvPr id="8" name="Frame 7">
              <a:extLst>
                <a:ext uri="{FF2B5EF4-FFF2-40B4-BE49-F238E27FC236}">
                  <a16:creationId xmlns:a16="http://schemas.microsoft.com/office/drawing/2014/main" id="{3561DCD3-023F-FC4F-BCD7-7E7DB450AECC}"/>
                </a:ext>
              </a:extLst>
            </p:cNvPr>
            <p:cNvSpPr/>
            <p:nvPr/>
          </p:nvSpPr>
          <p:spPr>
            <a:xfrm>
              <a:off x="5935267" y="4567188"/>
              <a:ext cx="3072877" cy="1868009"/>
            </a:xfrm>
            <a:prstGeom prst="frame">
              <a:avLst>
                <a:gd name="adj1" fmla="val 1771"/>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TextBox 8">
              <a:extLst>
                <a:ext uri="{FF2B5EF4-FFF2-40B4-BE49-F238E27FC236}">
                  <a16:creationId xmlns:a16="http://schemas.microsoft.com/office/drawing/2014/main" id="{CBA6CD46-9D55-4F4F-92AF-CF6417515C14}"/>
                </a:ext>
              </a:extLst>
            </p:cNvPr>
            <p:cNvSpPr txBox="1"/>
            <p:nvPr/>
          </p:nvSpPr>
          <p:spPr>
            <a:xfrm>
              <a:off x="9290555" y="3600555"/>
              <a:ext cx="2365352" cy="1569660"/>
            </a:xfrm>
            <a:prstGeom prst="rect">
              <a:avLst/>
            </a:prstGeom>
            <a:noFill/>
          </p:spPr>
          <p:txBody>
            <a:bodyPr wrap="square" rtlCol="0">
              <a:spAutoFit/>
            </a:bodyPr>
            <a:lstStyle/>
            <a:p>
              <a:r>
                <a:rPr kumimoji="1" lang="en-US" altLang="zh-CN" sz="2400" dirty="0"/>
                <a:t>Stage</a:t>
              </a:r>
              <a:r>
                <a:rPr kumimoji="1" lang="zh-CN" altLang="en-US" sz="2400" dirty="0"/>
                <a:t> </a:t>
              </a:r>
              <a:r>
                <a:rPr kumimoji="1" lang="en-US" altLang="zh-CN" sz="2400" dirty="0"/>
                <a:t>2</a:t>
              </a:r>
              <a:r>
                <a:rPr kumimoji="1" lang="zh-CN" altLang="en-US" sz="2400" dirty="0"/>
                <a:t>： 谨慎缩小</a:t>
              </a:r>
              <a:r>
                <a:rPr kumimoji="1" lang="en-US" altLang="zh-CN" sz="2400" dirty="0"/>
                <a:t>teacher</a:t>
              </a:r>
              <a:r>
                <a:rPr kumimoji="1" lang="zh-CN" altLang="en-US" sz="2400" dirty="0"/>
                <a:t>模型中剩余层的大小</a:t>
              </a:r>
            </a:p>
            <a:p>
              <a:endParaRPr kumimoji="1" lang="zh-CN" altLang="en-US" sz="2400" dirty="0"/>
            </a:p>
          </p:txBody>
        </p:sp>
      </p:grpSp>
    </p:spTree>
    <p:extLst>
      <p:ext uri="{BB962C8B-B14F-4D97-AF65-F5344CB8AC3E}">
        <p14:creationId xmlns:p14="http://schemas.microsoft.com/office/powerpoint/2010/main" val="204963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4257-974E-304B-BFC5-F5152B4EB2FE}"/>
              </a:ext>
            </a:extLst>
          </p:cNvPr>
          <p:cNvSpPr>
            <a:spLocks noGrp="1"/>
          </p:cNvSpPr>
          <p:nvPr>
            <p:ph type="title"/>
          </p:nvPr>
        </p:nvSpPr>
        <p:spPr/>
        <p:txBody>
          <a:bodyPr/>
          <a:lstStyle/>
          <a:p>
            <a:r>
              <a:rPr kumimoji="1" lang="en-US" altLang="zh-CN" dirty="0"/>
              <a:t>Approach</a:t>
            </a:r>
            <a:endParaRPr kumimoji="1"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36A639-C04F-4646-BB68-1907780857E0}"/>
                  </a:ext>
                </a:extLst>
              </p:cNvPr>
              <p:cNvSpPr>
                <a:spLocks noGrp="1"/>
              </p:cNvSpPr>
              <p:nvPr>
                <p:ph idx="1"/>
              </p:nvPr>
            </p:nvSpPr>
            <p:spPr>
              <a:xfrm>
                <a:off x="838200" y="1690687"/>
                <a:ext cx="10515600" cy="4795837"/>
              </a:xfrm>
            </p:spPr>
            <p:txBody>
              <a:bodyPr>
                <a:normAutofit/>
              </a:bodyPr>
              <a:lstStyle/>
              <a:p>
                <a:r>
                  <a:rPr kumimoji="1" lang="en-US" altLang="zh-CN" dirty="0"/>
                  <a:t>Markov Decision Process</a:t>
                </a:r>
              </a:p>
              <a:p>
                <a:pPr marL="0" indent="0">
                  <a:buNone/>
                </a:pPr>
                <a:r>
                  <a:rPr kumimoji="1" lang="en-US" altLang="zh-CN" dirty="0"/>
                  <a:t>——</a:t>
                </a:r>
                <a:r>
                  <a:rPr lang="en-US" altLang="zh-CN" dirty="0">
                    <a:effectLst/>
                  </a:rPr>
                  <a:t>sequential decision making problem</a:t>
                </a:r>
              </a:p>
              <a:p>
                <a:pPr marL="0" indent="0">
                  <a:buNone/>
                </a:pPr>
                <a:endParaRPr lang="en-US" altLang="zh-CN" dirty="0"/>
              </a:p>
              <a:p>
                <a:pPr marL="0" indent="0">
                  <a:buNone/>
                </a:pPr>
                <a:r>
                  <a:rPr lang="zh-CN" altLang="en-US" dirty="0"/>
                  <a:t>整体架构表示为：</a:t>
                </a:r>
                <a14:m>
                  <m:oMath xmlns:m="http://schemas.openxmlformats.org/officeDocument/2006/math">
                    <m:r>
                      <m:rPr>
                        <m:sty m:val="p"/>
                      </m:rPr>
                      <a:rPr lang="en-US" altLang="zh-CN" i="1" dirty="0">
                        <a:latin typeface="Cambria Math" panose="02040503050406030204" pitchFamily="18" charset="0"/>
                      </a:rPr>
                      <m:t>M</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 </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 </m:t>
                        </m:r>
                        <m:r>
                          <a:rPr lang="en-US" altLang="zh-CN" b="0" i="1" dirty="0" smtClean="0">
                            <a:latin typeface="Cambria Math" panose="02040503050406030204" pitchFamily="18" charset="0"/>
                          </a:rPr>
                          <m:t>𝑇</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 </m:t>
                        </m:r>
                        <m:r>
                          <a:rPr lang="zh-CN" altLang="en-US" b="0" i="1" dirty="0" smtClean="0">
                            <a:latin typeface="Cambria Math" panose="02040503050406030204" pitchFamily="18" charset="0"/>
                          </a:rPr>
                          <m:t>𝛾</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 </m:t>
                        </m:r>
                        <m:r>
                          <a:rPr lang="en-US" altLang="zh-CN" b="0" i="1" dirty="0" smtClean="0">
                            <a:latin typeface="Cambria Math" panose="02040503050406030204" pitchFamily="18" charset="0"/>
                          </a:rPr>
                          <m:t>𝑟</m:t>
                        </m:r>
                      </m:e>
                    </m:d>
                  </m:oMath>
                </a14:m>
                <a:endParaRPr lang="en-US" altLang="zh-CN" dirty="0"/>
              </a:p>
              <a:p>
                <a:pPr marL="0" indent="0">
                  <a:buNone/>
                </a:pPr>
                <a14:m>
                  <m:oMath xmlns:m="http://schemas.openxmlformats.org/officeDocument/2006/math">
                    <m:r>
                      <a:rPr lang="en-US" altLang="zh-CN" b="0" i="1" dirty="0" smtClean="0">
                        <a:latin typeface="Cambria Math" panose="02040503050406030204" pitchFamily="18" charset="0"/>
                      </a:rPr>
                      <m:t>𝑆</m:t>
                    </m:r>
                  </m:oMath>
                </a14:m>
                <a:r>
                  <a:rPr lang="en-US" altLang="zh-CN" dirty="0">
                    <a:effectLst/>
                  </a:rPr>
                  <a:t>:</a:t>
                </a:r>
                <a:r>
                  <a:rPr lang="zh-CN" altLang="en-US" dirty="0">
                    <a:effectLst/>
                  </a:rPr>
                  <a:t> </a:t>
                </a:r>
                <a:r>
                  <a:rPr lang="en-US" altLang="zh-CN" dirty="0"/>
                  <a:t>state</a:t>
                </a:r>
                <a:r>
                  <a:rPr lang="zh-CN" altLang="en-US" dirty="0"/>
                  <a:t> </a:t>
                </a:r>
                <a:r>
                  <a:rPr lang="en-US" altLang="zh-CN" dirty="0"/>
                  <a:t>space</a:t>
                </a:r>
              </a:p>
              <a:p>
                <a:pPr marL="0" indent="0">
                  <a:buNone/>
                </a:pPr>
                <a14:m>
                  <m:oMath xmlns:m="http://schemas.openxmlformats.org/officeDocument/2006/math">
                    <m:r>
                      <a:rPr lang="en-US" altLang="zh-CN" b="0" i="1" dirty="0" smtClean="0">
                        <a:latin typeface="Cambria Math" panose="02040503050406030204" pitchFamily="18" charset="0"/>
                      </a:rPr>
                      <m:t>𝐴</m:t>
                    </m:r>
                  </m:oMath>
                </a14:m>
                <a:r>
                  <a:rPr lang="en-US" altLang="zh-CN" dirty="0">
                    <a:effectLst/>
                  </a:rPr>
                  <a:t>:</a:t>
                </a:r>
                <a:r>
                  <a:rPr lang="zh-CN" altLang="en-US" dirty="0">
                    <a:effectLst/>
                  </a:rPr>
                  <a:t> </a:t>
                </a:r>
                <a:r>
                  <a:rPr lang="en-US" altLang="zh-CN" dirty="0">
                    <a:effectLst/>
                  </a:rPr>
                  <a:t>actions</a:t>
                </a:r>
                <a:r>
                  <a:rPr lang="zh-CN" altLang="en-US" dirty="0">
                    <a:effectLst/>
                  </a:rPr>
                  <a:t>  </a:t>
                </a:r>
                <a:r>
                  <a:rPr lang="en-US" altLang="zh-CN" dirty="0">
                    <a:effectLst/>
                  </a:rPr>
                  <a:t>- layer removal actions</a:t>
                </a:r>
                <a:r>
                  <a:rPr lang="en-US" altLang="zh-CN" dirty="0"/>
                  <a:t>/</a:t>
                </a:r>
                <a:r>
                  <a:rPr lang="zh-CN" altLang="en-US" dirty="0"/>
                  <a:t> </a:t>
                </a:r>
                <a:r>
                  <a:rPr lang="en-US" altLang="zh-CN" dirty="0">
                    <a:effectLst/>
                  </a:rPr>
                  <a:t>layer parameter reduction actions</a:t>
                </a:r>
                <a:endParaRPr lang="zh-CN" altLang="en-US" dirty="0">
                  <a:effectLst/>
                </a:endParaRPr>
              </a:p>
              <a:p>
                <a:pPr marL="0" indent="0">
                  <a:buNone/>
                </a:pPr>
                <a14:m>
                  <m:oMath xmlns:m="http://schemas.openxmlformats.org/officeDocument/2006/math">
                    <m:r>
                      <a:rPr lang="en-US" altLang="zh-CN" b="0" i="1" dirty="0" smtClean="0">
                        <a:latin typeface="Cambria Math" panose="02040503050406030204" pitchFamily="18" charset="0"/>
                      </a:rPr>
                      <m:t>𝑇</m:t>
                    </m:r>
                  </m:oMath>
                </a14:m>
                <a:r>
                  <a:rPr kumimoji="1" lang="en-US" altLang="zh-CN" dirty="0"/>
                  <a:t>:</a:t>
                </a:r>
                <a:r>
                  <a:rPr kumimoji="1" lang="zh-CN" altLang="en-US" dirty="0"/>
                  <a:t> </a:t>
                </a:r>
                <a:r>
                  <a:rPr kumimoji="1" lang="en-US" altLang="zh-CN" dirty="0"/>
                  <a:t>transition</a:t>
                </a:r>
                <a:r>
                  <a:rPr kumimoji="1" lang="zh-CN" altLang="en-US" dirty="0"/>
                  <a:t> </a:t>
                </a:r>
                <a:r>
                  <a:rPr kumimoji="1" lang="en-US" altLang="zh-CN" dirty="0"/>
                  <a:t>function,</a:t>
                </a:r>
                <a:r>
                  <a:rPr kumimoji="1" lang="zh-CN" altLang="en-US" dirty="0"/>
                  <a:t> </a:t>
                </a:r>
                <a14:m>
                  <m:oMath xmlns:m="http://schemas.openxmlformats.org/officeDocument/2006/math">
                    <m:r>
                      <a:rPr kumimoji="1" lang="en-US" altLang="zh-CN" b="0" i="1" smtClean="0">
                        <a:latin typeface="Cambria Math" panose="02040503050406030204" pitchFamily="18" charset="0"/>
                      </a:rPr>
                      <m:t>𝑇</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𝑆</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𝐴</m:t>
                    </m:r>
                    <m:r>
                      <a:rPr kumimoji="1" lang="zh-CN" altLang="en-US"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𝑆</m:t>
                    </m:r>
                  </m:oMath>
                </a14:m>
                <a:endParaRPr kumimoji="1" lang="en-US" altLang="zh-CN" dirty="0"/>
              </a:p>
              <a:p>
                <a:pPr marL="0" indent="0">
                  <a:buNone/>
                </a:pPr>
                <a14:m>
                  <m:oMath xmlns:m="http://schemas.openxmlformats.org/officeDocument/2006/math">
                    <m:r>
                      <a:rPr lang="zh-CN" altLang="en-US" b="0" i="1" dirty="0" smtClean="0">
                        <a:latin typeface="Cambria Math" panose="02040503050406030204" pitchFamily="18" charset="0"/>
                      </a:rPr>
                      <m:t>𝛾</m:t>
                    </m:r>
                  </m:oMath>
                </a14:m>
                <a:r>
                  <a:rPr kumimoji="1" lang="en-US" altLang="zh-CN" dirty="0"/>
                  <a:t>:</a:t>
                </a:r>
                <a:r>
                  <a:rPr kumimoji="1" lang="zh-CN" altLang="en-US" dirty="0"/>
                  <a:t> </a:t>
                </a:r>
                <a:r>
                  <a:rPr kumimoji="1" lang="en-US" altLang="zh-CN" dirty="0"/>
                  <a:t>discount</a:t>
                </a:r>
                <a:r>
                  <a:rPr kumimoji="1" lang="zh-CN" altLang="en-US" dirty="0"/>
                  <a:t> </a:t>
                </a:r>
                <a:r>
                  <a:rPr kumimoji="1" lang="en-US" altLang="zh-CN" dirty="0"/>
                  <a:t>factor,</a:t>
                </a:r>
                <a14:m>
                  <m:oMath xmlns:m="http://schemas.openxmlformats.org/officeDocument/2006/math">
                    <m:r>
                      <a:rPr lang="zh-CN" altLang="en-US" b="0" i="1" dirty="0" smtClean="0">
                        <a:latin typeface="Cambria Math" panose="02040503050406030204" pitchFamily="18" charset="0"/>
                      </a:rPr>
                      <m:t>𝛾</m:t>
                    </m:r>
                    <m:r>
                      <a:rPr lang="en-US" altLang="zh-CN" b="0" i="1" dirty="0" smtClean="0">
                        <a:latin typeface="Cambria Math" panose="02040503050406030204" pitchFamily="18" charset="0"/>
                      </a:rPr>
                      <m:t>=1</m:t>
                    </m:r>
                  </m:oMath>
                </a14:m>
                <a:endParaRPr kumimoji="1" lang="en-US" altLang="zh-CN" dirty="0"/>
              </a:p>
              <a:p>
                <a:pPr marL="0" indent="0">
                  <a:buNone/>
                </a:pPr>
                <a14:m>
                  <m:oMath xmlns:m="http://schemas.openxmlformats.org/officeDocument/2006/math">
                    <m:r>
                      <a:rPr lang="en-US" altLang="zh-CN" b="0" i="1" dirty="0" smtClean="0">
                        <a:latin typeface="Cambria Math" panose="02040503050406030204" pitchFamily="18" charset="0"/>
                      </a:rPr>
                      <m:t>𝑟</m:t>
                    </m:r>
                  </m:oMath>
                </a14:m>
                <a:r>
                  <a:rPr kumimoji="1" lang="en-US" altLang="zh-CN" dirty="0"/>
                  <a:t>:</a:t>
                </a:r>
                <a:r>
                  <a:rPr kumimoji="1" lang="zh-CN" altLang="en-US" dirty="0"/>
                  <a:t> </a:t>
                </a:r>
                <a:r>
                  <a:rPr kumimoji="1" lang="en-US" altLang="zh-CN" dirty="0"/>
                  <a:t>Reward,</a:t>
                </a:r>
                <a:r>
                  <a:rPr kumimoji="1" lang="zh-CN" altLang="en-US" dirty="0"/>
                  <a:t> </a:t>
                </a:r>
                <a:r>
                  <a:rPr kumimoji="1" lang="en-US" altLang="zh-CN" dirty="0"/>
                  <a:t>accuracy +</a:t>
                </a:r>
                <a:r>
                  <a:rPr kumimoji="1" lang="zh-CN" altLang="en-US" dirty="0"/>
                  <a:t> </a:t>
                </a:r>
                <a:r>
                  <a:rPr kumimoji="1" lang="en-US" altLang="zh-CN" dirty="0"/>
                  <a:t>compression rate</a:t>
                </a:r>
              </a:p>
              <a:p>
                <a:pPr marL="0" indent="0">
                  <a:buNone/>
                </a:pPr>
                <a:endParaRPr kumimoji="1" lang="en-US" altLang="zh-CN" dirty="0"/>
              </a:p>
            </p:txBody>
          </p:sp>
        </mc:Choice>
        <mc:Fallback>
          <p:sp>
            <p:nvSpPr>
              <p:cNvPr id="3" name="Content Placeholder 2">
                <a:extLst>
                  <a:ext uri="{FF2B5EF4-FFF2-40B4-BE49-F238E27FC236}">
                    <a16:creationId xmlns:a16="http://schemas.microsoft.com/office/drawing/2014/main" id="{7F36A639-C04F-4646-BB68-1907780857E0}"/>
                  </a:ext>
                </a:extLst>
              </p:cNvPr>
              <p:cNvSpPr>
                <a:spLocks noGrp="1" noRot="1" noChangeAspect="1" noMove="1" noResize="1" noEditPoints="1" noAdjustHandles="1" noChangeArrowheads="1" noChangeShapeType="1" noTextEdit="1"/>
              </p:cNvSpPr>
              <p:nvPr>
                <p:ph idx="1"/>
              </p:nvPr>
            </p:nvSpPr>
            <p:spPr>
              <a:xfrm>
                <a:off x="838200" y="1690687"/>
                <a:ext cx="10515600" cy="4795837"/>
              </a:xfrm>
              <a:blipFill>
                <a:blip r:embed="rId3"/>
                <a:stretch>
                  <a:fillRect l="-1086" t="-2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398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4257-974E-304B-BFC5-F5152B4EB2FE}"/>
              </a:ext>
            </a:extLst>
          </p:cNvPr>
          <p:cNvSpPr>
            <a:spLocks noGrp="1"/>
          </p:cNvSpPr>
          <p:nvPr>
            <p:ph type="title"/>
          </p:nvPr>
        </p:nvSpPr>
        <p:spPr/>
        <p:txBody>
          <a:bodyPr/>
          <a:lstStyle/>
          <a:p>
            <a:r>
              <a:rPr kumimoji="1" lang="en-US" altLang="zh-CN" dirty="0"/>
              <a:t>Approach</a:t>
            </a:r>
            <a:endParaRPr kumimoji="1"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36A639-C04F-4646-BB68-1907780857E0}"/>
                  </a:ext>
                </a:extLst>
              </p:cNvPr>
              <p:cNvSpPr>
                <a:spLocks noGrp="1"/>
              </p:cNvSpPr>
              <p:nvPr>
                <p:ph idx="1"/>
              </p:nvPr>
            </p:nvSpPr>
            <p:spPr>
              <a:xfrm>
                <a:off x="838200" y="1690687"/>
                <a:ext cx="10515600" cy="4795837"/>
              </a:xfrm>
            </p:spPr>
            <p:txBody>
              <a:bodyPr>
                <a:normAutofit/>
              </a:bodyPr>
              <a:lstStyle/>
              <a:p>
                <a:r>
                  <a:rPr kumimoji="1" lang="en-US" altLang="zh-CN" dirty="0"/>
                  <a:t>Markov Decision Process</a:t>
                </a:r>
              </a:p>
              <a:p>
                <a:r>
                  <a:rPr lang="zh-CN" altLang="en-US" dirty="0">
                    <a:effectLst/>
                  </a:rPr>
                  <a:t>在这个模型中，使用状态</a:t>
                </a:r>
                <a14:m>
                  <m:oMath xmlns:m="http://schemas.openxmlformats.org/officeDocument/2006/math">
                    <m:r>
                      <a:rPr lang="en-US" i="1" dirty="0" smtClean="0">
                        <a:effectLst/>
                        <a:latin typeface="Cambria Math" panose="02040503050406030204" pitchFamily="18" charset="0"/>
                      </a:rPr>
                      <m:t>𝑆</m:t>
                    </m:r>
                  </m:oMath>
                </a14:m>
                <a:r>
                  <a:rPr lang="zh-CN" altLang="en-US" dirty="0">
                    <a:effectLst/>
                  </a:rPr>
                  <a:t>来表述一个网络架构。</a:t>
                </a:r>
                <a:endParaRPr lang="en-US" altLang="zh-CN" dirty="0">
                  <a:effectLst/>
                </a:endParaRPr>
              </a:p>
              <a:p>
                <a:endParaRPr lang="en-US" altLang="zh-CN" dirty="0">
                  <a:effectLst/>
                </a:endParaRPr>
              </a:p>
              <a:p>
                <a:r>
                  <a:rPr lang="zh-CN" altLang="en-US" dirty="0">
                    <a:effectLst/>
                  </a:rPr>
                  <a:t>在状态空间</a:t>
                </a:r>
                <a14:m>
                  <m:oMath xmlns:m="http://schemas.openxmlformats.org/officeDocument/2006/math">
                    <m:r>
                      <a:rPr lang="en-US" altLang="zh-CN" b="0" i="1" smtClean="0">
                        <a:effectLst/>
                        <a:latin typeface="Cambria Math" panose="02040503050406030204" pitchFamily="18" charset="0"/>
                      </a:rPr>
                      <m:t>𝑇</m:t>
                    </m:r>
                    <m:d>
                      <m:dPr>
                        <m:ctrlPr>
                          <a:rPr lang="en-US" altLang="zh-CN" b="0" i="1" smtClean="0">
                            <a:effectLst/>
                            <a:latin typeface="Cambria Math" panose="02040503050406030204" pitchFamily="18" charset="0"/>
                          </a:rPr>
                        </m:ctrlPr>
                      </m:dPr>
                      <m:e>
                        <m:sSup>
                          <m:sSupPr>
                            <m:ctrlPr>
                              <a:rPr lang="en-US" altLang="zh-CN" b="0" i="1" smtClean="0">
                                <a:effectLst/>
                                <a:latin typeface="Cambria Math" panose="02040503050406030204" pitchFamily="18" charset="0"/>
                              </a:rPr>
                            </m:ctrlPr>
                          </m:sSupPr>
                          <m:e>
                            <m:r>
                              <a:rPr lang="en-US" altLang="zh-CN" b="0" i="1" smtClean="0">
                                <a:effectLst/>
                                <a:latin typeface="Cambria Math" panose="02040503050406030204" pitchFamily="18" charset="0"/>
                              </a:rPr>
                              <m:t>𝑠</m:t>
                            </m:r>
                          </m:e>
                          <m:sup>
                            <m:r>
                              <a:rPr lang="en-US" altLang="zh-CN" b="0" i="1" smtClean="0">
                                <a:effectLst/>
                                <a:latin typeface="Cambria Math" panose="02040503050406030204" pitchFamily="18" charset="0"/>
                              </a:rPr>
                              <m:t>′</m:t>
                            </m:r>
                          </m:sup>
                        </m:sSup>
                      </m:e>
                      <m:e>
                        <m:r>
                          <a:rPr lang="en-US" altLang="zh-CN" b="0" i="1" smtClean="0">
                            <a:effectLst/>
                            <a:latin typeface="Cambria Math" panose="02040503050406030204" pitchFamily="18" charset="0"/>
                          </a:rPr>
                          <m:t>𝑠</m:t>
                        </m:r>
                        <m:r>
                          <a:rPr lang="en-US" altLang="zh-CN" b="0" i="1" smtClean="0">
                            <a:effectLst/>
                            <a:latin typeface="Cambria Math" panose="02040503050406030204" pitchFamily="18" charset="0"/>
                          </a:rPr>
                          <m:t>,</m:t>
                        </m:r>
                        <m:r>
                          <a:rPr lang="zh-CN" altLang="en-US" b="0" i="1" smtClean="0">
                            <a:effectLst/>
                            <a:latin typeface="Cambria Math" panose="02040503050406030204" pitchFamily="18" charset="0"/>
                          </a:rPr>
                          <m:t> </m:t>
                        </m:r>
                        <m:r>
                          <a:rPr lang="en-US" altLang="zh-CN" b="0" i="1" smtClean="0">
                            <a:effectLst/>
                            <a:latin typeface="Cambria Math" panose="02040503050406030204" pitchFamily="18" charset="0"/>
                          </a:rPr>
                          <m:t>𝑎</m:t>
                        </m:r>
                      </m:e>
                    </m:d>
                  </m:oMath>
                </a14:m>
                <a:r>
                  <a:rPr lang="zh-CN" altLang="en-US" dirty="0">
                    <a:effectLst/>
                  </a:rPr>
                  <a:t>中，每一个</a:t>
                </a:r>
                <a:r>
                  <a:rPr lang="en-US" dirty="0">
                    <a:effectLst/>
                  </a:rPr>
                  <a:t>deterministic transition</a:t>
                </a:r>
                <a:r>
                  <a:rPr lang="zh-CN" altLang="en-US" dirty="0">
                    <a:effectLst/>
                  </a:rPr>
                  <a:t>都是通过选择一个</a:t>
                </a:r>
                <a:r>
                  <a:rPr lang="en-US" dirty="0">
                    <a:effectLst/>
                  </a:rPr>
                  <a:t>action </a:t>
                </a:r>
                <a:r>
                  <a:rPr lang="en-US" altLang="zh-CN" dirty="0">
                    <a:effectLst/>
                  </a:rPr>
                  <a:t>A</a:t>
                </a:r>
                <a:r>
                  <a:rPr lang="zh-CN" altLang="en-US" dirty="0">
                    <a:effectLst/>
                  </a:rPr>
                  <a:t>来决定的，比如移除一个卷积过滤器或者减小全连接层的大小。每个</a:t>
                </a:r>
                <a:r>
                  <a:rPr lang="en-US" dirty="0">
                    <a:effectLst/>
                  </a:rPr>
                  <a:t>action</a:t>
                </a:r>
                <a:r>
                  <a:rPr lang="zh-CN" altLang="en-US" dirty="0">
                    <a:effectLst/>
                  </a:rPr>
                  <a:t>会将一个架构</a:t>
                </a:r>
                <a:r>
                  <a:rPr lang="en-US" dirty="0">
                    <a:effectLst/>
                  </a:rPr>
                  <a:t>s</a:t>
                </a:r>
                <a:r>
                  <a:rPr lang="zh-CN" altLang="en-US" dirty="0">
                    <a:effectLst/>
                  </a:rPr>
                  <a:t>转换成另一个架构</a:t>
                </a:r>
                <a:r>
                  <a:rPr lang="en-US" dirty="0">
                    <a:effectLst/>
                  </a:rPr>
                  <a:t>s</a:t>
                </a:r>
                <a:r>
                  <a:rPr lang="en-US" altLang="zh-CN" dirty="0">
                    <a:effectLst/>
                  </a:rPr>
                  <a:t>’</a:t>
                </a:r>
                <a:r>
                  <a:rPr lang="en-US" dirty="0">
                    <a:effectLst/>
                  </a:rPr>
                  <a:t>。</a:t>
                </a:r>
              </a:p>
              <a:p>
                <a:endParaRPr lang="en-US" altLang="zh-CN" dirty="0"/>
              </a:p>
              <a:p>
                <a:r>
                  <a:rPr lang="zh-CN" altLang="en-US" dirty="0">
                    <a:effectLst/>
                  </a:rPr>
                  <a:t>在</a:t>
                </a:r>
                <a:r>
                  <a:rPr lang="en-US" dirty="0">
                    <a:effectLst/>
                  </a:rPr>
                  <a:t>MDP</a:t>
                </a:r>
                <a:r>
                  <a:rPr lang="zh-CN" altLang="en-US" dirty="0">
                    <a:effectLst/>
                  </a:rPr>
                  <a:t>中，给定特定状态选择</a:t>
                </a:r>
                <a:r>
                  <a:rPr lang="en-US" dirty="0">
                    <a:effectLst/>
                  </a:rPr>
                  <a:t>action</a:t>
                </a:r>
                <a:r>
                  <a:rPr lang="zh-CN" altLang="en-US" dirty="0">
                    <a:effectLst/>
                  </a:rPr>
                  <a:t>的策略被表述为概率</a:t>
                </a:r>
                <a14:m>
                  <m:oMath xmlns:m="http://schemas.openxmlformats.org/officeDocument/2006/math">
                    <m:r>
                      <a:rPr lang="zh-CN" altLang="en-US" i="1" smtClean="0">
                        <a:effectLst/>
                        <a:latin typeface="Cambria Math" panose="02040503050406030204" pitchFamily="18" charset="0"/>
                      </a:rPr>
                      <m:t>𝜋</m:t>
                    </m:r>
                    <m:d>
                      <m:dPr>
                        <m:ctrlPr>
                          <a:rPr lang="en-US" altLang="zh-CN" i="1" smtClean="0">
                            <a:effectLst/>
                            <a:latin typeface="Cambria Math" panose="02040503050406030204" pitchFamily="18" charset="0"/>
                          </a:rPr>
                        </m:ctrlPr>
                      </m:dPr>
                      <m:e>
                        <m:r>
                          <a:rPr lang="en-US" altLang="zh-CN" b="0" i="1" smtClean="0">
                            <a:effectLst/>
                            <a:latin typeface="Cambria Math" panose="02040503050406030204" pitchFamily="18" charset="0"/>
                          </a:rPr>
                          <m:t>𝑎</m:t>
                        </m:r>
                      </m:e>
                      <m:e>
                        <m:r>
                          <a:rPr lang="en-US" altLang="zh-CN" b="0" i="1" smtClean="0">
                            <a:effectLst/>
                            <a:latin typeface="Cambria Math" panose="02040503050406030204" pitchFamily="18" charset="0"/>
                          </a:rPr>
                          <m:t>𝑠</m:t>
                        </m:r>
                      </m:e>
                    </m:d>
                  </m:oMath>
                </a14:m>
                <a:r>
                  <a:rPr lang="en-US" dirty="0">
                    <a:effectLst/>
                  </a:rPr>
                  <a:t>，</a:t>
                </a:r>
                <a:r>
                  <a:rPr lang="zh-CN" altLang="en-US" dirty="0">
                    <a:effectLst/>
                  </a:rPr>
                  <a:t>这个概率随机的将一个</a:t>
                </a:r>
                <a:r>
                  <a:rPr lang="en-US" dirty="0">
                    <a:effectLst/>
                  </a:rPr>
                  <a:t>state</a:t>
                </a:r>
                <a:r>
                  <a:rPr lang="zh-CN" altLang="en-US" dirty="0">
                    <a:effectLst/>
                  </a:rPr>
                  <a:t>与一个</a:t>
                </a:r>
                <a:r>
                  <a:rPr lang="en-US" dirty="0">
                    <a:effectLst/>
                  </a:rPr>
                  <a:t>action</a:t>
                </a:r>
                <a:r>
                  <a:rPr lang="zh-CN" altLang="en-US" dirty="0">
                    <a:effectLst/>
                  </a:rPr>
                  <a:t>相对应。</a:t>
                </a:r>
                <a:endParaRPr kumimoji="1" lang="en-US" altLang="zh-CN" dirty="0"/>
              </a:p>
            </p:txBody>
          </p:sp>
        </mc:Choice>
        <mc:Fallback>
          <p:sp>
            <p:nvSpPr>
              <p:cNvPr id="3" name="Content Placeholder 2">
                <a:extLst>
                  <a:ext uri="{FF2B5EF4-FFF2-40B4-BE49-F238E27FC236}">
                    <a16:creationId xmlns:a16="http://schemas.microsoft.com/office/drawing/2014/main" id="{7F36A639-C04F-4646-BB68-1907780857E0}"/>
                  </a:ext>
                </a:extLst>
              </p:cNvPr>
              <p:cNvSpPr>
                <a:spLocks noGrp="1" noRot="1" noChangeAspect="1" noMove="1" noResize="1" noEditPoints="1" noAdjustHandles="1" noChangeArrowheads="1" noChangeShapeType="1" noTextEdit="1"/>
              </p:cNvSpPr>
              <p:nvPr>
                <p:ph idx="1"/>
              </p:nvPr>
            </p:nvSpPr>
            <p:spPr>
              <a:xfrm>
                <a:off x="838200" y="1690687"/>
                <a:ext cx="10515600" cy="4795837"/>
              </a:xfrm>
              <a:blipFill>
                <a:blip r:embed="rId3"/>
                <a:stretch>
                  <a:fillRect l="-965" t="-2111" r="-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682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34BD-FB93-CF4B-9A35-7DC587E940BC}"/>
              </a:ext>
            </a:extLst>
          </p:cNvPr>
          <p:cNvSpPr>
            <a:spLocks noGrp="1"/>
          </p:cNvSpPr>
          <p:nvPr>
            <p:ph type="title"/>
          </p:nvPr>
        </p:nvSpPr>
        <p:spPr/>
        <p:txBody>
          <a:bodyPr/>
          <a:lstStyle/>
          <a:p>
            <a:r>
              <a:rPr kumimoji="1" lang="en-US" altLang="zh-CN" dirty="0"/>
              <a:t>Approach—reinforce</a:t>
            </a:r>
            <a:r>
              <a:rPr kumimoji="1" lang="zh-CN" altLang="en-US" dirty="0"/>
              <a:t> </a:t>
            </a:r>
            <a:r>
              <a:rPr kumimoji="1" lang="en-US" altLang="zh-CN" dirty="0"/>
              <a:t>learning</a:t>
            </a:r>
            <a:endParaRPr kumimoji="1"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F4938C-BC85-EF43-AD0D-BAAEB56ACAB9}"/>
                  </a:ext>
                </a:extLst>
              </p:cNvPr>
              <p:cNvSpPr>
                <a:spLocks noGrp="1"/>
              </p:cNvSpPr>
              <p:nvPr>
                <p:ph idx="1"/>
              </p:nvPr>
            </p:nvSpPr>
            <p:spPr>
              <a:xfrm>
                <a:off x="838200" y="1825625"/>
                <a:ext cx="3890964" cy="4351338"/>
              </a:xfrm>
            </p:spPr>
            <p:txBody>
              <a:bodyPr>
                <a:normAutofit/>
              </a:bodyPr>
              <a:lstStyle/>
              <a:p>
                <a:pPr marL="0" indent="0">
                  <a:buNone/>
                </a:pPr>
                <a:r>
                  <a:rPr kumimoji="1" lang="zh-CN" altLang="en-US" dirty="0"/>
                  <a:t>有了</a:t>
                </a:r>
                <a:r>
                  <a:rPr kumimoji="1" lang="en-US" altLang="zh-CN" dirty="0"/>
                  <a:t>MDP</a:t>
                </a:r>
                <a:r>
                  <a:rPr kumimoji="1" lang="zh-CN" altLang="en-US" dirty="0"/>
                  <a:t>框架，强化学习的任务就成了学习一个能最大化</a:t>
                </a:r>
                <a:r>
                  <a:rPr kumimoji="1" lang="en-US" altLang="zh-CN" dirty="0"/>
                  <a:t>reward</a:t>
                </a:r>
              </a:p>
              <a:p>
                <a:pPr marL="0" indent="0">
                  <a:buNone/>
                </a:pPr>
                <a:r>
                  <a:rPr kumimoji="1" lang="zh-CN" altLang="en-US" dirty="0"/>
                  <a:t>的策略</a:t>
                </a:r>
                <a14:m>
                  <m:oMath xmlns:m="http://schemas.openxmlformats.org/officeDocument/2006/math">
                    <m:r>
                      <m:rPr>
                        <m:sty m:val="p"/>
                      </m:rPr>
                      <a:rPr kumimoji="1" lang="el-GR" altLang="zh-CN" b="0" i="1" smtClean="0">
                        <a:latin typeface="Cambria Math" panose="02040503050406030204" pitchFamily="18" charset="0"/>
                        <a:ea typeface="Cambria Math" panose="02040503050406030204" pitchFamily="18" charset="0"/>
                      </a:rPr>
                      <m:t>π</m:t>
                    </m:r>
                    <m:r>
                      <a:rPr kumimoji="1" lang="en-US" altLang="zh-CN" b="0" i="1" smtClean="0">
                        <a:latin typeface="Cambria Math" panose="02040503050406030204" pitchFamily="18" charset="0"/>
                      </a:rPr>
                      <m:t>:</m:t>
                    </m:r>
                    <m:r>
                      <m:rPr>
                        <m:sty m:val="p"/>
                      </m:rPr>
                      <a:rPr kumimoji="1" lang="en-US" altLang="zh-CN" i="1">
                        <a:latin typeface="Cambria Math" panose="02040503050406030204" pitchFamily="18" charset="0"/>
                      </a:rPr>
                      <m:t>S</m:t>
                    </m:r>
                    <m:r>
                      <a:rPr kumimoji="1" lang="zh-CN" altLang="en-US" b="0" i="1" smtClean="0">
                        <a:latin typeface="Cambria Math" panose="02040503050406030204" pitchFamily="18" charset="0"/>
                        <a:ea typeface="Cambria Math" panose="02040503050406030204" pitchFamily="18" charset="0"/>
                      </a:rPr>
                      <m:t>→</m:t>
                    </m:r>
                    <m:r>
                      <m:rPr>
                        <m:sty m:val="p"/>
                      </m:rPr>
                      <a:rPr kumimoji="1" lang="en-US" altLang="zh-CN" i="1">
                        <a:latin typeface="Cambria Math" panose="02040503050406030204" pitchFamily="18" charset="0"/>
                        <a:ea typeface="Cambria Math" panose="02040503050406030204" pitchFamily="18" charset="0"/>
                      </a:rPr>
                      <m:t>A</m:t>
                    </m:r>
                  </m:oMath>
                </a14:m>
                <a:r>
                  <a:rPr kumimoji="1" lang="zh-CN" altLang="en-US" dirty="0"/>
                  <a:t>，即：</a:t>
                </a:r>
                <a:endParaRPr kumimoji="1" lang="en-US" altLang="zh-CN" dirty="0"/>
              </a:p>
              <a:p>
                <a:pPr marL="0" indent="0">
                  <a:buNone/>
                </a:pPr>
                <a:endParaRPr kumimoji="1" lang="en-US" altLang="zh-CN" dirty="0"/>
              </a:p>
              <a:p>
                <a:pPr marL="0" indent="0">
                  <a:buNone/>
                </a:pPr>
                <a:endParaRPr kumimoji="1" lang="en-US" altLang="zh-CN" dirty="0"/>
              </a:p>
              <a:p>
                <a:endParaRPr kumimoji="1" lang="en-US" altLang="zh-CN" dirty="0"/>
              </a:p>
              <a:p>
                <a:pPr marL="0" indent="0">
                  <a:buNone/>
                </a:pPr>
                <a:r>
                  <a:rPr kumimoji="1" lang="zh-CN" altLang="en-US" dirty="0"/>
                  <a:t>其中，</a:t>
                </a:r>
                <a:r>
                  <a:rPr kumimoji="1" lang="en-US" altLang="zh-CN" dirty="0"/>
                  <a:t>action</a:t>
                </a:r>
                <a:r>
                  <a:rPr kumimoji="1" lang="zh-CN" altLang="en-US" dirty="0"/>
                  <a:t> </a:t>
                </a:r>
                <a:r>
                  <a:rPr kumimoji="1" lang="en-US" altLang="zh-CN" dirty="0"/>
                  <a:t>space</a:t>
                </a:r>
                <a:r>
                  <a:rPr kumimoji="1" lang="zh-CN" altLang="en-US" dirty="0"/>
                  <a:t>的选择至关重要</a:t>
                </a:r>
                <a:endParaRPr kumimoji="1" lang="en-US" altLang="zh-CN" dirty="0"/>
              </a:p>
            </p:txBody>
          </p:sp>
        </mc:Choice>
        <mc:Fallback>
          <p:sp>
            <p:nvSpPr>
              <p:cNvPr id="3" name="Content Placeholder 2">
                <a:extLst>
                  <a:ext uri="{FF2B5EF4-FFF2-40B4-BE49-F238E27FC236}">
                    <a16:creationId xmlns:a16="http://schemas.microsoft.com/office/drawing/2014/main" id="{D8F4938C-BC85-EF43-AD0D-BAAEB56ACAB9}"/>
                  </a:ext>
                </a:extLst>
              </p:cNvPr>
              <p:cNvSpPr>
                <a:spLocks noGrp="1" noRot="1" noChangeAspect="1" noMove="1" noResize="1" noEditPoints="1" noAdjustHandles="1" noChangeArrowheads="1" noChangeShapeType="1" noTextEdit="1"/>
              </p:cNvSpPr>
              <p:nvPr>
                <p:ph idx="1"/>
              </p:nvPr>
            </p:nvSpPr>
            <p:spPr>
              <a:xfrm>
                <a:off x="838200" y="1825625"/>
                <a:ext cx="3890964" cy="4351338"/>
              </a:xfrm>
              <a:blipFill>
                <a:blip r:embed="rId2"/>
                <a:stretch>
                  <a:fillRect l="-2932" t="-2632"/>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92C2AA4F-3E53-174A-A2A7-8805782AE0B3}"/>
              </a:ext>
            </a:extLst>
          </p:cNvPr>
          <p:cNvPicPr>
            <a:picLocks noChangeAspect="1"/>
          </p:cNvPicPr>
          <p:nvPr/>
        </p:nvPicPr>
        <p:blipFill>
          <a:blip r:embed="rId3"/>
          <a:stretch>
            <a:fillRect/>
          </a:stretch>
        </p:blipFill>
        <p:spPr>
          <a:xfrm>
            <a:off x="838200" y="3824287"/>
            <a:ext cx="4054475" cy="1246253"/>
          </a:xfrm>
          <a:prstGeom prst="rect">
            <a:avLst/>
          </a:prstGeom>
        </p:spPr>
      </p:pic>
      <p:pic>
        <p:nvPicPr>
          <p:cNvPr id="8" name="Picture 7">
            <a:extLst>
              <a:ext uri="{FF2B5EF4-FFF2-40B4-BE49-F238E27FC236}">
                <a16:creationId xmlns:a16="http://schemas.microsoft.com/office/drawing/2014/main" id="{D656D082-B5E5-C246-AE62-6CB7F1ABD32B}"/>
              </a:ext>
            </a:extLst>
          </p:cNvPr>
          <p:cNvPicPr>
            <a:picLocks noChangeAspect="1"/>
          </p:cNvPicPr>
          <p:nvPr/>
        </p:nvPicPr>
        <p:blipFill>
          <a:blip r:embed="rId4"/>
          <a:stretch>
            <a:fillRect/>
          </a:stretch>
        </p:blipFill>
        <p:spPr>
          <a:xfrm>
            <a:off x="5342885" y="1287463"/>
            <a:ext cx="5277490" cy="5427662"/>
          </a:xfrm>
          <a:prstGeom prst="rect">
            <a:avLst/>
          </a:prstGeom>
        </p:spPr>
      </p:pic>
      <p:grpSp>
        <p:nvGrpSpPr>
          <p:cNvPr id="9" name="Group 8">
            <a:extLst>
              <a:ext uri="{FF2B5EF4-FFF2-40B4-BE49-F238E27FC236}">
                <a16:creationId xmlns:a16="http://schemas.microsoft.com/office/drawing/2014/main" id="{25EB4EC1-5656-4E44-BF93-BBDE872CA959}"/>
              </a:ext>
            </a:extLst>
          </p:cNvPr>
          <p:cNvGrpSpPr/>
          <p:nvPr/>
        </p:nvGrpSpPr>
        <p:grpSpPr>
          <a:xfrm>
            <a:off x="5971172" y="1976027"/>
            <a:ext cx="5709609" cy="2024473"/>
            <a:chOff x="2821604" y="4548676"/>
            <a:chExt cx="5709609" cy="2024473"/>
          </a:xfrm>
        </p:grpSpPr>
        <p:sp>
          <p:nvSpPr>
            <p:cNvPr id="10" name="Frame 9">
              <a:extLst>
                <a:ext uri="{FF2B5EF4-FFF2-40B4-BE49-F238E27FC236}">
                  <a16:creationId xmlns:a16="http://schemas.microsoft.com/office/drawing/2014/main" id="{ED73A7A2-87C7-D343-96D3-1E77F7D00483}"/>
                </a:ext>
              </a:extLst>
            </p:cNvPr>
            <p:cNvSpPr/>
            <p:nvPr/>
          </p:nvSpPr>
          <p:spPr>
            <a:xfrm>
              <a:off x="2821604" y="4548676"/>
              <a:ext cx="3588796" cy="2024473"/>
            </a:xfrm>
            <a:prstGeom prst="frame">
              <a:avLst>
                <a:gd name="adj1" fmla="val 1771"/>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TextBox 10">
              <a:extLst>
                <a:ext uri="{FF2B5EF4-FFF2-40B4-BE49-F238E27FC236}">
                  <a16:creationId xmlns:a16="http://schemas.microsoft.com/office/drawing/2014/main" id="{5837A75F-4C09-AA4D-AA0E-FF99AA21DB4D}"/>
                </a:ext>
              </a:extLst>
            </p:cNvPr>
            <p:cNvSpPr txBox="1"/>
            <p:nvPr/>
          </p:nvSpPr>
          <p:spPr>
            <a:xfrm>
              <a:off x="6410400" y="4822248"/>
              <a:ext cx="2120813" cy="830997"/>
            </a:xfrm>
            <a:prstGeom prst="rect">
              <a:avLst/>
            </a:prstGeom>
            <a:noFill/>
          </p:spPr>
          <p:txBody>
            <a:bodyPr wrap="square" rtlCol="0">
              <a:spAutoFit/>
            </a:bodyPr>
            <a:lstStyle/>
            <a:p>
              <a:r>
                <a:rPr kumimoji="1" lang="en-US" altLang="zh-CN" sz="2400" dirty="0"/>
                <a:t>Stage1</a:t>
              </a:r>
              <a:r>
                <a:rPr kumimoji="1" lang="zh-CN" altLang="en-US" sz="2400" dirty="0"/>
                <a:t>：</a:t>
              </a:r>
              <a:endParaRPr kumimoji="1" lang="en-US" altLang="zh-CN" sz="2400" dirty="0"/>
            </a:p>
            <a:p>
              <a:r>
                <a:rPr kumimoji="1" lang="en-US" altLang="zh-CN" sz="2400" dirty="0"/>
                <a:t>layer</a:t>
              </a:r>
              <a:r>
                <a:rPr kumimoji="1" lang="zh-CN" altLang="en-US" sz="2400" dirty="0"/>
                <a:t> </a:t>
              </a:r>
              <a:r>
                <a:rPr kumimoji="1" lang="en-US" altLang="zh-CN" sz="2400" dirty="0"/>
                <a:t>removal</a:t>
              </a:r>
              <a:endParaRPr kumimoji="1" lang="zh-CN" altLang="en-US" dirty="0"/>
            </a:p>
          </p:txBody>
        </p:sp>
      </p:grpSp>
      <p:grpSp>
        <p:nvGrpSpPr>
          <p:cNvPr id="12" name="Group 11">
            <a:extLst>
              <a:ext uri="{FF2B5EF4-FFF2-40B4-BE49-F238E27FC236}">
                <a16:creationId xmlns:a16="http://schemas.microsoft.com/office/drawing/2014/main" id="{5CE7CF76-528B-744C-B7D3-4DD0D5B8EA4E}"/>
              </a:ext>
            </a:extLst>
          </p:cNvPr>
          <p:cNvGrpSpPr/>
          <p:nvPr/>
        </p:nvGrpSpPr>
        <p:grpSpPr>
          <a:xfrm>
            <a:off x="5971172" y="3954462"/>
            <a:ext cx="5709609" cy="2024473"/>
            <a:chOff x="2821604" y="4548676"/>
            <a:chExt cx="5709609" cy="2024473"/>
          </a:xfrm>
        </p:grpSpPr>
        <p:sp>
          <p:nvSpPr>
            <p:cNvPr id="13" name="Frame 12">
              <a:extLst>
                <a:ext uri="{FF2B5EF4-FFF2-40B4-BE49-F238E27FC236}">
                  <a16:creationId xmlns:a16="http://schemas.microsoft.com/office/drawing/2014/main" id="{ED3D7B26-6F5F-E34E-8EA2-C8D5C51A0409}"/>
                </a:ext>
              </a:extLst>
            </p:cNvPr>
            <p:cNvSpPr/>
            <p:nvPr/>
          </p:nvSpPr>
          <p:spPr>
            <a:xfrm>
              <a:off x="2821604" y="4548676"/>
              <a:ext cx="3588796" cy="2024473"/>
            </a:xfrm>
            <a:prstGeom prst="frame">
              <a:avLst>
                <a:gd name="adj1" fmla="val 1771"/>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TextBox 13">
              <a:extLst>
                <a:ext uri="{FF2B5EF4-FFF2-40B4-BE49-F238E27FC236}">
                  <a16:creationId xmlns:a16="http://schemas.microsoft.com/office/drawing/2014/main" id="{D8425AF1-E955-AF42-A5A4-AFACF093CB7D}"/>
                </a:ext>
              </a:extLst>
            </p:cNvPr>
            <p:cNvSpPr txBox="1"/>
            <p:nvPr/>
          </p:nvSpPr>
          <p:spPr>
            <a:xfrm>
              <a:off x="6410400" y="4822248"/>
              <a:ext cx="2120813" cy="830997"/>
            </a:xfrm>
            <a:prstGeom prst="rect">
              <a:avLst/>
            </a:prstGeom>
            <a:noFill/>
          </p:spPr>
          <p:txBody>
            <a:bodyPr wrap="square" rtlCol="0">
              <a:spAutoFit/>
            </a:bodyPr>
            <a:lstStyle/>
            <a:p>
              <a:r>
                <a:rPr kumimoji="1" lang="en-US" altLang="zh-CN" sz="2400" dirty="0"/>
                <a:t>Stage2</a:t>
              </a:r>
              <a:r>
                <a:rPr kumimoji="1" lang="zh-CN" altLang="en-US" sz="2400" dirty="0"/>
                <a:t>：</a:t>
              </a:r>
              <a:endParaRPr kumimoji="1" lang="en-US" altLang="zh-CN" sz="2400" dirty="0"/>
            </a:p>
            <a:p>
              <a:r>
                <a:rPr kumimoji="1" lang="en-US" altLang="zh-CN" sz="2400" dirty="0"/>
                <a:t>layer</a:t>
              </a:r>
              <a:r>
                <a:rPr kumimoji="1" lang="zh-CN" altLang="en-US" sz="2400" dirty="0"/>
                <a:t> </a:t>
              </a:r>
              <a:r>
                <a:rPr kumimoji="1" lang="en-US" altLang="zh-CN" sz="2400" dirty="0"/>
                <a:t>shrinkage</a:t>
              </a:r>
              <a:endParaRPr kumimoji="1" lang="zh-CN" altLang="en-US" dirty="0"/>
            </a:p>
          </p:txBody>
        </p:sp>
      </p:grpSp>
    </p:spTree>
    <p:extLst>
      <p:ext uri="{BB962C8B-B14F-4D97-AF65-F5344CB8AC3E}">
        <p14:creationId xmlns:p14="http://schemas.microsoft.com/office/powerpoint/2010/main" val="396065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Approach-layer</a:t>
            </a:r>
            <a:r>
              <a:rPr kumimoji="1" lang="zh-CN" altLang="en-US" dirty="0"/>
              <a:t> </a:t>
            </a:r>
            <a:r>
              <a:rPr kumimoji="1" lang="en-US" altLang="zh-CN" dirty="0"/>
              <a:t>removal</a:t>
            </a:r>
            <a:endParaRPr kumimoji="1"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921D47-EC37-6347-BF46-7B163E98B247}"/>
                  </a:ext>
                </a:extLst>
              </p:cNvPr>
              <p:cNvSpPr>
                <a:spLocks noGrp="1"/>
              </p:cNvSpPr>
              <p:nvPr>
                <p:ph idx="1"/>
              </p:nvPr>
            </p:nvSpPr>
            <p:spPr>
              <a:xfrm>
                <a:off x="838200" y="1500188"/>
                <a:ext cx="4719638" cy="4800599"/>
              </a:xfrm>
            </p:spPr>
            <p:txBody>
              <a:bodyPr>
                <a:normAutofit fontScale="85000" lnSpcReduction="20000"/>
              </a:bodyPr>
              <a:lstStyle/>
              <a:p>
                <a:pPr>
                  <a:lnSpc>
                    <a:spcPct val="120000"/>
                  </a:lnSpc>
                </a:pPr>
                <a:r>
                  <a:rPr lang="en-US" altLang="zh-CN" dirty="0"/>
                  <a:t>Stage</a:t>
                </a:r>
                <a:r>
                  <a:rPr lang="zh-CN" altLang="en-US" dirty="0"/>
                  <a:t> </a:t>
                </a:r>
                <a:r>
                  <a:rPr lang="en-US" altLang="zh-CN" dirty="0"/>
                  <a:t>1</a:t>
                </a:r>
                <a:r>
                  <a:rPr lang="zh-CN" altLang="en-US" dirty="0"/>
                  <a:t>： </a:t>
                </a:r>
                <a:r>
                  <a:rPr lang="en-US" altLang="zh-CN" dirty="0"/>
                  <a:t>Layer</a:t>
                </a:r>
                <a:r>
                  <a:rPr lang="zh-CN" altLang="en-US" dirty="0"/>
                  <a:t> </a:t>
                </a:r>
                <a:r>
                  <a:rPr lang="en-US" altLang="zh-CN" dirty="0"/>
                  <a:t>Removal</a:t>
                </a:r>
                <a:r>
                  <a:rPr lang="zh-CN" altLang="en-US" dirty="0">
                    <a:effectLst/>
                  </a:rPr>
                  <a:t>，操作对应于保留或删除层的二进制决策。</a:t>
                </a:r>
              </a:p>
              <a:p>
                <a:pPr>
                  <a:lnSpc>
                    <a:spcPct val="120000"/>
                  </a:lnSpc>
                </a:pPr>
                <a:r>
                  <a:rPr lang="zh-CN" altLang="en-US" dirty="0">
                    <a:effectLst/>
                  </a:rPr>
                  <a:t>在每个第</a:t>
                </a:r>
                <a:r>
                  <a:rPr lang="en-US" dirty="0">
                    <a:effectLst/>
                  </a:rPr>
                  <a:t>t</a:t>
                </a:r>
                <a:r>
                  <a:rPr lang="zh-CN" altLang="en-US" dirty="0">
                    <a:effectLst/>
                  </a:rPr>
                  <a:t>步，双向</a:t>
                </a:r>
                <a:r>
                  <a:rPr lang="en-US" dirty="0">
                    <a:effectLst/>
                  </a:rPr>
                  <a:t>LSTM</a:t>
                </a:r>
                <a:r>
                  <a:rPr lang="zh-CN" altLang="en-US" dirty="0">
                    <a:effectLst/>
                  </a:rPr>
                  <a:t>政策</a:t>
                </a:r>
                <a:r>
                  <a:rPr lang="en-US" altLang="zh-CN" dirty="0">
                    <a:effectLst/>
                  </a:rPr>
                  <a:t>(</a:t>
                </a:r>
                <a:r>
                  <a:rPr lang="zh-CN" altLang="en-US" dirty="0">
                    <a:effectLst/>
                  </a:rPr>
                  <a:t>见图</a:t>
                </a:r>
                <a:r>
                  <a:rPr lang="en-US" altLang="zh-CN" dirty="0">
                    <a:effectLst/>
                  </a:rPr>
                  <a:t>2</a:t>
                </a:r>
                <a:r>
                  <a:rPr lang="zh-CN" altLang="en-US" dirty="0">
                    <a:effectLst/>
                  </a:rPr>
                  <a:t>把隐藏状态</a:t>
                </a:r>
                <a14:m>
                  <m:oMath xmlns:m="http://schemas.openxmlformats.org/officeDocument/2006/math">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h</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−1</m:t>
                        </m:r>
                      </m:sub>
                    </m:sSub>
                  </m:oMath>
                </a14:m>
                <a:r>
                  <a:rPr lang="en-US" dirty="0">
                    <a:effectLst/>
                  </a:rPr>
                  <a:t>, </a:t>
                </a:r>
                <a14:m>
                  <m:oMath xmlns:m="http://schemas.openxmlformats.org/officeDocument/2006/math">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h</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m:t>
                        </m:r>
                        <m:r>
                          <a:rPr lang="en-US" altLang="zh-CN" b="0" i="1" dirty="0" smtClean="0">
                            <a:effectLst/>
                            <a:latin typeface="Cambria Math" panose="02040503050406030204" pitchFamily="18" charset="0"/>
                          </a:rPr>
                          <m:t>1</m:t>
                        </m:r>
                      </m:sub>
                    </m:sSub>
                  </m:oMath>
                </a14:m>
                <a:r>
                  <a:rPr lang="zh-CN" altLang="en-US" dirty="0">
                    <a:effectLst/>
                  </a:rPr>
                  <a:t>和当前层信息</a:t>
                </a:r>
                <a14:m>
                  <m:oMath xmlns:m="http://schemas.openxmlformats.org/officeDocument/2006/math">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𝑥</m:t>
                        </m:r>
                      </m:e>
                      <m:sub>
                        <m:r>
                          <a:rPr lang="en-US" altLang="zh-CN" b="0" i="1" dirty="0" smtClean="0">
                            <a:effectLst/>
                            <a:latin typeface="Cambria Math" panose="02040503050406030204" pitchFamily="18" charset="0"/>
                          </a:rPr>
                          <m:t>𝑡</m:t>
                        </m:r>
                      </m:sub>
                    </m:sSub>
                    <m:r>
                      <a:rPr lang="en-US" altLang="zh-CN" b="0" i="1" dirty="0" smtClean="0">
                        <a:effectLst/>
                        <a:latin typeface="Cambria Math" panose="02040503050406030204" pitchFamily="18" charset="0"/>
                      </a:rPr>
                      <m:t> </m:t>
                    </m:r>
                  </m:oMath>
                </a14:m>
                <a:r>
                  <a:rPr lang="en-US" dirty="0">
                    <a:effectLst/>
                  </a:rPr>
                  <a:t>：</a:t>
                </a:r>
                <a:r>
                  <a:rPr lang="en-US" altLang="zh-CN" dirty="0">
                    <a:effectLst/>
                  </a:rPr>
                  <a:t> </a:t>
                </a:r>
                <a14:m>
                  <m:oMath xmlns:m="http://schemas.openxmlformats.org/officeDocument/2006/math">
                    <m:sSub>
                      <m:sSubPr>
                        <m:ctrlPr>
                          <a:rPr lang="en-US" altLang="zh-CN" i="1" dirty="0" smtClean="0">
                            <a:effectLst/>
                            <a:latin typeface="Cambria Math" panose="02040503050406030204" pitchFamily="18" charset="0"/>
                          </a:rPr>
                        </m:ctrlPr>
                      </m:sSubPr>
                      <m:e>
                        <m:r>
                          <a:rPr lang="en-US" altLang="zh-CN" i="1" dirty="0" smtClean="0">
                            <a:effectLst/>
                            <a:latin typeface="Cambria Math" panose="02040503050406030204" pitchFamily="18" charset="0"/>
                            <a:ea typeface="Cambria Math" panose="02040503050406030204" pitchFamily="18" charset="0"/>
                          </a:rPr>
                          <m:t>𝜋</m:t>
                        </m:r>
                      </m:e>
                      <m:sub>
                        <m:r>
                          <a:rPr lang="en-US" altLang="zh-CN" b="0" i="1" dirty="0" smtClean="0">
                            <a:effectLst/>
                            <a:latin typeface="Cambria Math" panose="02040503050406030204" pitchFamily="18" charset="0"/>
                          </a:rPr>
                          <m:t>𝑟𝑒𝑚𝑜𝑣𝑒</m:t>
                        </m:r>
                      </m:sub>
                    </m:sSub>
                    <m:d>
                      <m:dPr>
                        <m:ctrlPr>
                          <a:rPr lang="en-US" altLang="zh-CN" b="0" i="1" dirty="0" smtClean="0">
                            <a:effectLst/>
                            <a:latin typeface="Cambria Math" panose="02040503050406030204" pitchFamily="18" charset="0"/>
                          </a:rPr>
                        </m:ctrlPr>
                      </m:dPr>
                      <m:e>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𝑎</m:t>
                            </m:r>
                          </m:e>
                          <m:sub>
                            <m:r>
                              <a:rPr lang="en-US" altLang="zh-CN" b="0" i="1" dirty="0" smtClean="0">
                                <a:effectLst/>
                                <a:latin typeface="Cambria Math" panose="02040503050406030204" pitchFamily="18" charset="0"/>
                              </a:rPr>
                              <m:t>𝑡</m:t>
                            </m:r>
                          </m:sub>
                        </m:sSub>
                      </m:e>
                      <m:e>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h</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−1</m:t>
                            </m:r>
                          </m:sub>
                        </m:sSub>
                        <m:r>
                          <a:rPr lang="en-US" altLang="zh-CN" b="0" i="1" dirty="0" smtClean="0">
                            <a:effectLst/>
                            <a:latin typeface="Cambria Math" panose="02040503050406030204" pitchFamily="18" charset="0"/>
                          </a:rPr>
                          <m:t>,</m:t>
                        </m:r>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h</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+1</m:t>
                            </m:r>
                          </m:sub>
                        </m:sSub>
                        <m:r>
                          <a:rPr lang="en-US" altLang="zh-CN" b="0" i="1" dirty="0" smtClean="0">
                            <a:effectLst/>
                            <a:latin typeface="Cambria Math" panose="02040503050406030204" pitchFamily="18" charset="0"/>
                          </a:rPr>
                          <m:t>,</m:t>
                        </m:r>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𝑥</m:t>
                            </m:r>
                          </m:e>
                          <m:sub>
                            <m:r>
                              <a:rPr lang="en-US" altLang="zh-CN" b="0" i="1" dirty="0" smtClean="0">
                                <a:effectLst/>
                                <a:latin typeface="Cambria Math" panose="02040503050406030204" pitchFamily="18" charset="0"/>
                              </a:rPr>
                              <m:t>𝑡</m:t>
                            </m:r>
                          </m:sub>
                        </m:sSub>
                      </m:e>
                    </m:d>
                  </m:oMath>
                </a14:m>
                <a:r>
                  <a:rPr lang="en-US" dirty="0">
                    <a:effectLst/>
                  </a:rPr>
                  <a:t>。</a:t>
                </a:r>
                <a:r>
                  <a:rPr lang="zh-CN" altLang="en-US" dirty="0">
                    <a:effectLst/>
                  </a:rPr>
                  <a:t>关于当前层</a:t>
                </a:r>
                <a14:m>
                  <m:oMath xmlns:m="http://schemas.openxmlformats.org/officeDocument/2006/math">
                    <m:r>
                      <a:rPr lang="en-US" i="1" dirty="0" smtClean="0">
                        <a:effectLst/>
                        <a:latin typeface="Cambria Math" panose="02040503050406030204" pitchFamily="18" charset="0"/>
                      </a:rPr>
                      <m:t>𝑙</m:t>
                    </m:r>
                  </m:oMath>
                </a14:m>
                <a:r>
                  <a:rPr lang="zh-CN" altLang="en-US" dirty="0">
                    <a:effectLst/>
                  </a:rPr>
                  <a:t>的信息如下</a:t>
                </a:r>
                <a:r>
                  <a:rPr lang="en-US" altLang="zh-CN" dirty="0">
                    <a:effectLst/>
                  </a:rPr>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𝑥</m:t>
                          </m:r>
                        </m:e>
                        <m:sub>
                          <m:r>
                            <a:rPr lang="en-US" altLang="zh-CN" b="0" i="1" dirty="0" smtClean="0">
                              <a:effectLst/>
                              <a:latin typeface="Cambria Math" panose="02040503050406030204" pitchFamily="18" charset="0"/>
                            </a:rPr>
                            <m:t>𝑡</m:t>
                          </m:r>
                        </m:sub>
                      </m:sSub>
                      <m:r>
                        <a:rPr lang="en-US" altLang="zh-CN" b="0" i="1" dirty="0" smtClean="0">
                          <a:effectLst/>
                          <a:latin typeface="Cambria Math" panose="02040503050406030204" pitchFamily="18" charset="0"/>
                        </a:rPr>
                        <m:t>=</m:t>
                      </m:r>
                      <m:r>
                        <a:rPr lang="zh-CN" altLang="en-US" b="0" i="1" dirty="0" smtClean="0">
                          <a:effectLst/>
                          <a:latin typeface="Cambria Math" panose="02040503050406030204" pitchFamily="18" charset="0"/>
                        </a:rPr>
                        <m:t> </m:t>
                      </m:r>
                      <m:d>
                        <m:dPr>
                          <m:ctrlPr>
                            <a:rPr lang="en-US" altLang="zh-CN" b="0" i="1" dirty="0" smtClean="0">
                              <a:effectLst/>
                              <a:latin typeface="Cambria Math" panose="02040503050406030204" pitchFamily="18" charset="0"/>
                            </a:rPr>
                          </m:ctrlPr>
                        </m:dPr>
                        <m:e>
                          <m:r>
                            <a:rPr lang="en-US" altLang="zh-CN" b="0" i="1" dirty="0" smtClean="0">
                              <a:effectLst/>
                              <a:latin typeface="Cambria Math" panose="02040503050406030204" pitchFamily="18" charset="0"/>
                            </a:rPr>
                            <m:t>𝑙</m:t>
                          </m:r>
                          <m:r>
                            <a:rPr lang="en-US" altLang="zh-CN" b="0" i="1" dirty="0" smtClean="0">
                              <a:effectLst/>
                              <a:latin typeface="Cambria Math" panose="02040503050406030204" pitchFamily="18" charset="0"/>
                            </a:rPr>
                            <m:t>,</m:t>
                          </m:r>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𝑘</m:t>
                          </m:r>
                          <m:r>
                            <a:rPr lang="en-US" altLang="zh-CN" b="0" i="1" dirty="0" smtClean="0">
                              <a:effectLst/>
                              <a:latin typeface="Cambria Math" panose="02040503050406030204" pitchFamily="18" charset="0"/>
                            </a:rPr>
                            <m:t>,</m:t>
                          </m:r>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𝑠</m:t>
                          </m:r>
                          <m:r>
                            <a:rPr lang="en-US" altLang="zh-CN" b="0" i="1" dirty="0" smtClean="0">
                              <a:effectLst/>
                              <a:latin typeface="Cambria Math" panose="02040503050406030204" pitchFamily="18" charset="0"/>
                            </a:rPr>
                            <m:t>,</m:t>
                          </m:r>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𝑝</m:t>
                          </m:r>
                          <m:r>
                            <a:rPr lang="en-US" altLang="zh-CN" b="0" i="1" dirty="0" smtClean="0">
                              <a:effectLst/>
                              <a:latin typeface="Cambria Math" panose="02040503050406030204" pitchFamily="18" charset="0"/>
                            </a:rPr>
                            <m:t>,</m:t>
                          </m:r>
                          <m:r>
                            <a:rPr lang="zh-CN" altLang="en-US" b="0" i="1" dirty="0" smtClean="0">
                              <a:effectLst/>
                              <a:latin typeface="Cambria Math" panose="02040503050406030204" pitchFamily="18" charset="0"/>
                            </a:rPr>
                            <m:t> </m:t>
                          </m:r>
                          <m:r>
                            <a:rPr lang="en-US" altLang="zh-CN" b="0" i="1" dirty="0" smtClean="0">
                              <a:effectLst/>
                              <a:latin typeface="Cambria Math" panose="02040503050406030204" pitchFamily="18" charset="0"/>
                            </a:rPr>
                            <m:t>𝑛</m:t>
                          </m:r>
                          <m:r>
                            <a:rPr lang="en-US" altLang="zh-CN" b="0" i="1" dirty="0" smtClean="0">
                              <a:effectLst/>
                              <a:latin typeface="Cambria Math" panose="02040503050406030204" pitchFamily="18" charset="0"/>
                            </a:rPr>
                            <m:t>,</m:t>
                          </m:r>
                          <m:r>
                            <a:rPr lang="zh-CN" altLang="en-US" b="0" i="1" dirty="0" smtClean="0">
                              <a:effectLst/>
                              <a:latin typeface="Cambria Math" panose="02040503050406030204" pitchFamily="18" charset="0"/>
                            </a:rPr>
                            <m:t> </m:t>
                          </m:r>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𝑠</m:t>
                              </m:r>
                            </m:e>
                            <m:sub>
                              <m:r>
                                <a:rPr lang="en-US" altLang="zh-CN" b="0" i="1" dirty="0" smtClean="0">
                                  <a:effectLst/>
                                  <a:latin typeface="Cambria Math" panose="02040503050406030204" pitchFamily="18" charset="0"/>
                                </a:rPr>
                                <m:t>𝑠𝑡𝑎𝑟𝑡</m:t>
                              </m:r>
                            </m:sub>
                          </m:sSub>
                          <m:r>
                            <a:rPr lang="en-US" altLang="zh-CN" b="0" i="1" dirty="0" smtClean="0">
                              <a:effectLst/>
                              <a:latin typeface="Cambria Math" panose="02040503050406030204" pitchFamily="18" charset="0"/>
                            </a:rPr>
                            <m:t>,</m:t>
                          </m:r>
                          <m:r>
                            <a:rPr lang="zh-CN" altLang="en-US" b="0" i="1" dirty="0" smtClean="0">
                              <a:effectLst/>
                              <a:latin typeface="Cambria Math" panose="02040503050406030204" pitchFamily="18" charset="0"/>
                            </a:rPr>
                            <m:t> </m:t>
                          </m:r>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𝑠</m:t>
                              </m:r>
                            </m:e>
                            <m:sub>
                              <m:r>
                                <a:rPr lang="en-US" altLang="zh-CN" b="0" i="1" dirty="0" smtClean="0">
                                  <a:effectLst/>
                                  <a:latin typeface="Cambria Math" panose="02040503050406030204" pitchFamily="18" charset="0"/>
                                </a:rPr>
                                <m:t>𝑒𝑛𝑑</m:t>
                              </m:r>
                            </m:sub>
                          </m:sSub>
                        </m:e>
                      </m:d>
                    </m:oMath>
                  </m:oMathPara>
                </a14:m>
                <a:endParaRPr lang="zh-CN" altLang="en-US" dirty="0">
                  <a:effectLst/>
                </a:endParaRPr>
              </a:p>
              <a:p>
                <a:pPr>
                  <a:lnSpc>
                    <a:spcPct val="120000"/>
                  </a:lnSpc>
                </a:pPr>
                <a:r>
                  <a:rPr lang="zh-CN" altLang="en-US" dirty="0">
                    <a:effectLst/>
                  </a:rPr>
                  <a:t>其中</a:t>
                </a:r>
                <a14:m>
                  <m:oMath xmlns:m="http://schemas.openxmlformats.org/officeDocument/2006/math">
                    <m:r>
                      <a:rPr lang="en-US" altLang="zh-CN" b="0" i="1" dirty="0" smtClean="0">
                        <a:effectLst/>
                        <a:latin typeface="Cambria Math" panose="02040503050406030204" pitchFamily="18" charset="0"/>
                      </a:rPr>
                      <m:t>𝑙</m:t>
                    </m:r>
                  </m:oMath>
                </a14:m>
                <a:r>
                  <a:rPr lang="zh-CN" altLang="en-US" dirty="0">
                    <a:effectLst/>
                  </a:rPr>
                  <a:t>是层类型、</a:t>
                </a:r>
                <a:r>
                  <a:rPr lang="en-US" altLang="zh-CN" b="0" dirty="0">
                    <a:effectLst/>
                  </a:rPr>
                  <a:t> </a:t>
                </a:r>
                <a14:m>
                  <m:oMath xmlns:m="http://schemas.openxmlformats.org/officeDocument/2006/math">
                    <m:r>
                      <a:rPr lang="en-US" altLang="zh-CN" b="0" i="1" dirty="0" smtClean="0">
                        <a:effectLst/>
                        <a:latin typeface="Cambria Math" panose="02040503050406030204" pitchFamily="18" charset="0"/>
                      </a:rPr>
                      <m:t>𝑘</m:t>
                    </m:r>
                  </m:oMath>
                </a14:m>
                <a:r>
                  <a:rPr lang="zh-CN" altLang="en-US" dirty="0">
                    <a:effectLst/>
                  </a:rPr>
                  <a:t>内核大小、</a:t>
                </a:r>
                <a:r>
                  <a:rPr lang="en-US" altLang="zh-CN" b="0" dirty="0">
                    <a:effectLst/>
                  </a:rPr>
                  <a:t> </a:t>
                </a:r>
                <a14:m>
                  <m:oMath xmlns:m="http://schemas.openxmlformats.org/officeDocument/2006/math">
                    <m:r>
                      <a:rPr lang="en-US" altLang="zh-CN" b="0" i="1" dirty="0" smtClean="0">
                        <a:effectLst/>
                        <a:latin typeface="Cambria Math" panose="02040503050406030204" pitchFamily="18" charset="0"/>
                      </a:rPr>
                      <m:t>𝑠</m:t>
                    </m:r>
                  </m:oMath>
                </a14:m>
                <a:r>
                  <a:rPr lang="zh-CN" altLang="en-US" dirty="0">
                    <a:effectLst/>
                  </a:rPr>
                  <a:t>步长、</a:t>
                </a:r>
                <a:r>
                  <a:rPr lang="en-US" altLang="zh-CN" b="0" dirty="0">
                    <a:effectLst/>
                  </a:rPr>
                  <a:t> </a:t>
                </a:r>
                <a14:m>
                  <m:oMath xmlns:m="http://schemas.openxmlformats.org/officeDocument/2006/math">
                    <m:r>
                      <a:rPr lang="en-US" altLang="zh-CN" b="0" i="1" dirty="0" smtClean="0">
                        <a:effectLst/>
                        <a:latin typeface="Cambria Math" panose="02040503050406030204" pitchFamily="18" charset="0"/>
                      </a:rPr>
                      <m:t>𝑝</m:t>
                    </m:r>
                  </m:oMath>
                </a14:m>
                <a:r>
                  <a:rPr lang="zh-CN" altLang="en-US" dirty="0">
                    <a:effectLst/>
                  </a:rPr>
                  <a:t>填充和</a:t>
                </a:r>
                <a14:m>
                  <m:oMath xmlns:m="http://schemas.openxmlformats.org/officeDocument/2006/math">
                    <m:r>
                      <a:rPr lang="en-US" altLang="zh-CN" b="0" i="1" dirty="0" smtClean="0">
                        <a:effectLst/>
                        <a:latin typeface="Cambria Math" panose="02040503050406030204" pitchFamily="18" charset="0"/>
                      </a:rPr>
                      <m:t>𝑛</m:t>
                    </m:r>
                  </m:oMath>
                </a14:m>
                <a:r>
                  <a:rPr lang="zh-CN" altLang="en-US" dirty="0">
                    <a:effectLst/>
                  </a:rPr>
                  <a:t>输出数</a:t>
                </a:r>
                <a:endParaRPr lang="en-US" altLang="zh-CN" dirty="0">
                  <a:effectLst/>
                </a:endParaRPr>
              </a:p>
              <a:p>
                <a:pPr>
                  <a:lnSpc>
                    <a:spcPct val="120000"/>
                  </a:lnSpc>
                </a:pPr>
                <a14:m>
                  <m:oMath xmlns:m="http://schemas.openxmlformats.org/officeDocument/2006/math">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𝑠</m:t>
                        </m:r>
                      </m:e>
                      <m:sub>
                        <m:r>
                          <a:rPr lang="en-US" altLang="zh-CN" b="0" i="1" dirty="0" smtClean="0">
                            <a:effectLst/>
                            <a:latin typeface="Cambria Math" panose="02040503050406030204" pitchFamily="18" charset="0"/>
                          </a:rPr>
                          <m:t>𝑠𝑡𝑎𝑟𝑡</m:t>
                        </m:r>
                      </m:sub>
                    </m:sSub>
                  </m:oMath>
                </a14:m>
                <a:r>
                  <a:rPr lang="zh-CN" altLang="en-US" dirty="0">
                    <a:effectLst/>
                  </a:rPr>
                  <a:t>和</a:t>
                </a:r>
                <a14:m>
                  <m:oMath xmlns:m="http://schemas.openxmlformats.org/officeDocument/2006/math">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𝑠</m:t>
                        </m:r>
                      </m:e>
                      <m:sub>
                        <m:r>
                          <a:rPr lang="en-US" altLang="zh-CN" b="0" i="1" dirty="0" smtClean="0">
                            <a:effectLst/>
                            <a:latin typeface="Cambria Math" panose="02040503050406030204" pitchFamily="18" charset="0"/>
                          </a:rPr>
                          <m:t>𝑒𝑛𝑑</m:t>
                        </m:r>
                      </m:sub>
                    </m:sSub>
                  </m:oMath>
                </a14:m>
                <a:r>
                  <a:rPr lang="zh-CN" altLang="en-US" dirty="0">
                    <a:effectLst/>
                  </a:rPr>
                  <a:t>用于</a:t>
                </a:r>
                <a:r>
                  <a:rPr lang="en-US" altLang="zh-CN" dirty="0"/>
                  <a:t>skip</a:t>
                </a:r>
                <a:r>
                  <a:rPr lang="zh-CN" altLang="en-US" dirty="0"/>
                  <a:t> </a:t>
                </a:r>
                <a:r>
                  <a:rPr lang="en-US" altLang="zh-CN" dirty="0"/>
                  <a:t>connection</a:t>
                </a:r>
                <a:endParaRPr lang="zh-CN" altLang="en-US" dirty="0">
                  <a:effectLst/>
                </a:endParaRPr>
              </a:p>
              <a:p>
                <a:endParaRPr kumimoji="1" lang="zh-CN" altLang="en-US" dirty="0"/>
              </a:p>
            </p:txBody>
          </p:sp>
        </mc:Choice>
        <mc:Fallback>
          <p:sp>
            <p:nvSpPr>
              <p:cNvPr id="3" name="Content Placeholder 2">
                <a:extLst>
                  <a:ext uri="{FF2B5EF4-FFF2-40B4-BE49-F238E27FC236}">
                    <a16:creationId xmlns:a16="http://schemas.microsoft.com/office/drawing/2014/main" id="{02921D47-EC37-6347-BF46-7B163E98B247}"/>
                  </a:ext>
                </a:extLst>
              </p:cNvPr>
              <p:cNvSpPr>
                <a:spLocks noGrp="1" noRot="1" noChangeAspect="1" noMove="1" noResize="1" noEditPoints="1" noAdjustHandles="1" noChangeArrowheads="1" noChangeShapeType="1" noTextEdit="1"/>
              </p:cNvSpPr>
              <p:nvPr>
                <p:ph idx="1"/>
              </p:nvPr>
            </p:nvSpPr>
            <p:spPr>
              <a:xfrm>
                <a:off x="838200" y="1500188"/>
                <a:ext cx="4719638" cy="4800599"/>
              </a:xfrm>
              <a:blipFill>
                <a:blip r:embed="rId3"/>
                <a:stretch>
                  <a:fillRect l="-1609" t="-792" r="-7507"/>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465E3D7A-37D7-D243-B49B-76986CFADF62}"/>
              </a:ext>
            </a:extLst>
          </p:cNvPr>
          <p:cNvPicPr>
            <a:picLocks noChangeAspect="1"/>
          </p:cNvPicPr>
          <p:nvPr/>
        </p:nvPicPr>
        <p:blipFill>
          <a:blip r:embed="rId4"/>
          <a:stretch>
            <a:fillRect/>
          </a:stretch>
        </p:blipFill>
        <p:spPr>
          <a:xfrm>
            <a:off x="6470650" y="993775"/>
            <a:ext cx="5308600" cy="5638800"/>
          </a:xfrm>
          <a:prstGeom prst="rect">
            <a:avLst/>
          </a:prstGeom>
        </p:spPr>
      </p:pic>
    </p:spTree>
    <p:extLst>
      <p:ext uri="{BB962C8B-B14F-4D97-AF65-F5344CB8AC3E}">
        <p14:creationId xmlns:p14="http://schemas.microsoft.com/office/powerpoint/2010/main" val="102425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Approach-layer</a:t>
            </a:r>
            <a:r>
              <a:rPr kumimoji="1" lang="zh-CN" altLang="en-US" dirty="0"/>
              <a:t> </a:t>
            </a:r>
            <a:r>
              <a:rPr kumimoji="1" lang="en-US" altLang="zh-CN" dirty="0"/>
              <a:t>shrinkage</a:t>
            </a:r>
            <a:endParaRPr kumimoji="1"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921D47-EC37-6347-BF46-7B163E98B247}"/>
                  </a:ext>
                </a:extLst>
              </p:cNvPr>
              <p:cNvSpPr>
                <a:spLocks noGrp="1"/>
              </p:cNvSpPr>
              <p:nvPr>
                <p:ph idx="1"/>
              </p:nvPr>
            </p:nvSpPr>
            <p:spPr>
              <a:xfrm>
                <a:off x="838200" y="1825625"/>
                <a:ext cx="4848225" cy="4351338"/>
              </a:xfrm>
            </p:spPr>
            <p:txBody>
              <a:bodyPr>
                <a:normAutofit/>
              </a:bodyPr>
              <a:lstStyle/>
              <a:p>
                <a:pPr>
                  <a:lnSpc>
                    <a:spcPct val="120000"/>
                  </a:lnSpc>
                </a:pPr>
                <a:r>
                  <a:rPr lang="zh-CN" altLang="en-US" dirty="0">
                    <a:effectLst/>
                  </a:rPr>
                  <a:t>在</a:t>
                </a:r>
                <a:r>
                  <a:rPr lang="en-US" altLang="zh-CN" dirty="0">
                    <a:effectLst/>
                  </a:rPr>
                  <a:t>layer</a:t>
                </a:r>
                <a:r>
                  <a:rPr lang="zh-CN" altLang="en-US" dirty="0">
                    <a:effectLst/>
                  </a:rPr>
                  <a:t> </a:t>
                </a:r>
                <a:r>
                  <a:rPr lang="en-US" altLang="zh-CN" dirty="0">
                    <a:effectLst/>
                  </a:rPr>
                  <a:t>shrinkage</a:t>
                </a:r>
                <a:r>
                  <a:rPr lang="zh-CN" altLang="en-US" dirty="0">
                    <a:effectLst/>
                  </a:rPr>
                  <a:t>的第</a:t>
                </a:r>
                <a:r>
                  <a:rPr lang="en-US" altLang="zh-CN" dirty="0">
                    <a:effectLst/>
                  </a:rPr>
                  <a:t>t</a:t>
                </a:r>
                <a:r>
                  <a:rPr lang="zh-CN" altLang="en-US" dirty="0">
                    <a:effectLst/>
                  </a:rPr>
                  <a:t>步，关注前一步采样</a:t>
                </a:r>
                <a14:m>
                  <m:oMath xmlns:m="http://schemas.openxmlformats.org/officeDocument/2006/math">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h</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−1</m:t>
                        </m:r>
                      </m:sub>
                    </m:sSub>
                  </m:oMath>
                </a14:m>
                <a:r>
                  <a:rPr lang="zh-CN" altLang="en-US" dirty="0">
                    <a:effectLst/>
                  </a:rPr>
                  <a:t>，之前采样的动作，</a:t>
                </a:r>
                <a:r>
                  <a:rPr lang="en-US" altLang="zh-CN" dirty="0">
                    <a:effectLst/>
                  </a:rPr>
                  <a:t> </a:t>
                </a:r>
                <a14:m>
                  <m:oMath xmlns:m="http://schemas.openxmlformats.org/officeDocument/2006/math">
                    <m:sSub>
                      <m:sSubPr>
                        <m:ctrlPr>
                          <a:rPr lang="en-US" altLang="zh-CN" i="1" dirty="0" smtClean="0">
                            <a:effectLst/>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−1</m:t>
                        </m:r>
                      </m:sub>
                    </m:sSub>
                  </m:oMath>
                </a14:m>
                <a:r>
                  <a:rPr lang="zh-CN" altLang="en-US" dirty="0">
                    <a:effectLst/>
                  </a:rPr>
                  <a:t>和当前层信息</a:t>
                </a:r>
                <a14:m>
                  <m:oMath xmlns:m="http://schemas.openxmlformats.org/officeDocument/2006/math">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𝑥</m:t>
                        </m:r>
                      </m:e>
                      <m:sub>
                        <m:r>
                          <a:rPr lang="en-US" altLang="zh-CN" b="0" i="1" dirty="0" smtClean="0">
                            <a:effectLst/>
                            <a:latin typeface="Cambria Math" panose="02040503050406030204" pitchFamily="18" charset="0"/>
                          </a:rPr>
                          <m:t>𝑡</m:t>
                        </m:r>
                      </m:sub>
                    </m:sSub>
                    <m:r>
                      <a:rPr lang="en-US" altLang="zh-CN" b="0" i="1" dirty="0" smtClean="0">
                        <a:effectLst/>
                        <a:latin typeface="Cambria Math" panose="02040503050406030204" pitchFamily="18" charset="0"/>
                      </a:rPr>
                      <m:t> </m:t>
                    </m:r>
                  </m:oMath>
                </a14:m>
                <a:r>
                  <a:rPr lang="en-US" dirty="0">
                    <a:effectLst/>
                  </a:rPr>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i="1" dirty="0" smtClean="0">
                              <a:effectLst/>
                              <a:latin typeface="Cambria Math" panose="02040503050406030204" pitchFamily="18" charset="0"/>
                            </a:rPr>
                          </m:ctrlPr>
                        </m:sSubPr>
                        <m:e>
                          <m:r>
                            <a:rPr lang="en-US" altLang="zh-CN" i="1" dirty="0" smtClean="0">
                              <a:effectLst/>
                              <a:latin typeface="Cambria Math" panose="02040503050406030204" pitchFamily="18" charset="0"/>
                              <a:ea typeface="Cambria Math" panose="02040503050406030204" pitchFamily="18" charset="0"/>
                            </a:rPr>
                            <m:t>𝜋</m:t>
                          </m:r>
                        </m:e>
                        <m:sub>
                          <m:r>
                            <a:rPr lang="en-US" altLang="zh-CN" b="0" i="1" dirty="0" smtClean="0">
                              <a:effectLst/>
                              <a:latin typeface="Cambria Math" panose="02040503050406030204" pitchFamily="18" charset="0"/>
                              <a:ea typeface="Cambria Math" panose="02040503050406030204" pitchFamily="18" charset="0"/>
                            </a:rPr>
                            <m:t>𝑠h𝑟𝑖𝑛𝑘</m:t>
                          </m:r>
                        </m:sub>
                      </m:sSub>
                      <m:d>
                        <m:dPr>
                          <m:ctrlPr>
                            <a:rPr lang="en-US" altLang="zh-CN" b="0" i="1" dirty="0" smtClean="0">
                              <a:effectLst/>
                              <a:latin typeface="Cambria Math" panose="02040503050406030204" pitchFamily="18" charset="0"/>
                            </a:rPr>
                          </m:ctrlPr>
                        </m:dPr>
                        <m:e>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𝑎</m:t>
                              </m:r>
                            </m:e>
                            <m:sub>
                              <m:r>
                                <a:rPr lang="en-US" altLang="zh-CN" b="0" i="1" dirty="0" smtClean="0">
                                  <a:effectLst/>
                                  <a:latin typeface="Cambria Math" panose="02040503050406030204" pitchFamily="18" charset="0"/>
                                </a:rPr>
                                <m:t>𝑡</m:t>
                              </m:r>
                            </m:sub>
                          </m:sSub>
                        </m:e>
                        <m:e>
                          <m:sSub>
                            <m:sSubPr>
                              <m:ctrlPr>
                                <a:rPr lang="en-US" altLang="zh-CN" i="1" dirty="0" smtClean="0">
                                  <a:effectLst/>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−1</m:t>
                              </m:r>
                            </m:sub>
                          </m:sSub>
                          <m:r>
                            <a:rPr lang="en-US" altLang="zh-CN" b="0" i="1" dirty="0" smtClean="0">
                              <a:effectLst/>
                              <a:latin typeface="Cambria Math" panose="02040503050406030204" pitchFamily="18" charset="0"/>
                            </a:rPr>
                            <m:t>,</m:t>
                          </m:r>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h</m:t>
                              </m:r>
                            </m:e>
                            <m:sub>
                              <m:r>
                                <a:rPr lang="en-US" altLang="zh-CN" b="0" i="1" dirty="0" smtClean="0">
                                  <a:effectLst/>
                                  <a:latin typeface="Cambria Math" panose="02040503050406030204" pitchFamily="18" charset="0"/>
                                </a:rPr>
                                <m:t>𝑡</m:t>
                              </m:r>
                              <m:r>
                                <a:rPr lang="en-US" altLang="zh-CN" b="0" i="1" dirty="0" smtClean="0">
                                  <a:effectLst/>
                                  <a:latin typeface="Cambria Math" panose="02040503050406030204" pitchFamily="18" charset="0"/>
                                </a:rPr>
                                <m:t>−1</m:t>
                              </m:r>
                            </m:sub>
                          </m:sSub>
                          <m:r>
                            <a:rPr lang="en-US" altLang="zh-CN" b="0" i="1" dirty="0" smtClean="0">
                              <a:effectLst/>
                              <a:latin typeface="Cambria Math" panose="02040503050406030204" pitchFamily="18" charset="0"/>
                            </a:rPr>
                            <m:t>,</m:t>
                          </m:r>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𝑥</m:t>
                              </m:r>
                            </m:e>
                            <m:sub>
                              <m:r>
                                <a:rPr lang="en-US" altLang="zh-CN" b="0" i="1" dirty="0" smtClean="0">
                                  <a:effectLst/>
                                  <a:latin typeface="Cambria Math" panose="02040503050406030204" pitchFamily="18" charset="0"/>
                                </a:rPr>
                                <m:t>𝑡</m:t>
                              </m:r>
                            </m:sub>
                          </m:sSub>
                        </m:e>
                      </m:d>
                      <m:r>
                        <a:rPr lang="en-US" altLang="zh-CN" b="0" i="1" dirty="0" smtClean="0">
                          <a:effectLst/>
                          <a:latin typeface="Cambria Math" panose="02040503050406030204" pitchFamily="18" charset="0"/>
                        </a:rPr>
                        <m:t> </m:t>
                      </m:r>
                    </m:oMath>
                  </m:oMathPara>
                </a14:m>
                <a:endParaRPr lang="en-US" altLang="zh-CN" b="0" dirty="0">
                  <a:effectLst/>
                </a:endParaRPr>
              </a:p>
              <a:p>
                <a:pPr>
                  <a:lnSpc>
                    <a:spcPct val="120000"/>
                  </a:lnSpc>
                </a:pPr>
                <a14:m>
                  <m:oMath xmlns:m="http://schemas.openxmlformats.org/officeDocument/2006/math">
                    <m:sSub>
                      <m:sSubPr>
                        <m:ctrlPr>
                          <a:rPr lang="en-US" altLang="zh-CN"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𝑥</m:t>
                        </m:r>
                      </m:e>
                      <m:sub>
                        <m:r>
                          <a:rPr lang="en-US" altLang="zh-CN" b="0" i="1" dirty="0" smtClean="0">
                            <a:effectLst/>
                            <a:latin typeface="Cambria Math" panose="02040503050406030204" pitchFamily="18" charset="0"/>
                          </a:rPr>
                          <m:t>𝑡</m:t>
                        </m:r>
                      </m:sub>
                    </m:sSub>
                  </m:oMath>
                </a14:m>
                <a:r>
                  <a:rPr lang="zh-CN" altLang="en-US" dirty="0">
                    <a:effectLst/>
                  </a:rPr>
                  <a:t>的参数</a:t>
                </a:r>
                <a:r>
                  <a:rPr lang="zh-CN" altLang="en-US" dirty="0"/>
                  <a:t>与</a:t>
                </a:r>
                <a:r>
                  <a:rPr lang="en-US" altLang="zh-CN" dirty="0"/>
                  <a:t>layer</a:t>
                </a:r>
                <a:r>
                  <a:rPr lang="zh-CN" altLang="en-US" dirty="0"/>
                  <a:t> </a:t>
                </a:r>
                <a:r>
                  <a:rPr lang="en-US" altLang="zh-CN" dirty="0"/>
                  <a:t>remove</a:t>
                </a:r>
                <a:r>
                  <a:rPr lang="zh-CN" altLang="en-US" dirty="0"/>
                  <a:t>相似</a:t>
                </a:r>
                <a:endParaRPr kumimoji="1" lang="zh-CN" altLang="en-US" dirty="0"/>
              </a:p>
            </p:txBody>
          </p:sp>
        </mc:Choice>
        <mc:Fallback>
          <p:sp>
            <p:nvSpPr>
              <p:cNvPr id="3" name="Content Placeholder 2">
                <a:extLst>
                  <a:ext uri="{FF2B5EF4-FFF2-40B4-BE49-F238E27FC236}">
                    <a16:creationId xmlns:a16="http://schemas.microsoft.com/office/drawing/2014/main" id="{02921D47-EC37-6347-BF46-7B163E98B247}"/>
                  </a:ext>
                </a:extLst>
              </p:cNvPr>
              <p:cNvSpPr>
                <a:spLocks noGrp="1" noRot="1" noChangeAspect="1" noMove="1" noResize="1" noEditPoints="1" noAdjustHandles="1" noChangeArrowheads="1" noChangeShapeType="1" noTextEdit="1"/>
              </p:cNvSpPr>
              <p:nvPr>
                <p:ph idx="1"/>
              </p:nvPr>
            </p:nvSpPr>
            <p:spPr>
              <a:xfrm>
                <a:off x="838200" y="1825625"/>
                <a:ext cx="4848225" cy="4351338"/>
              </a:xfrm>
              <a:blipFill>
                <a:blip r:embed="rId3"/>
                <a:stretch>
                  <a:fillRect l="-2089" t="-585" r="-2089"/>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8CD4CF1B-F9C1-484D-9D65-E38D55BE8EBA}"/>
              </a:ext>
            </a:extLst>
          </p:cNvPr>
          <p:cNvPicPr>
            <a:picLocks noChangeAspect="1"/>
          </p:cNvPicPr>
          <p:nvPr/>
        </p:nvPicPr>
        <p:blipFill>
          <a:blip r:embed="rId4"/>
          <a:stretch>
            <a:fillRect/>
          </a:stretch>
        </p:blipFill>
        <p:spPr>
          <a:xfrm>
            <a:off x="6375627" y="1457325"/>
            <a:ext cx="5586185" cy="4887912"/>
          </a:xfrm>
          <a:prstGeom prst="rect">
            <a:avLst/>
          </a:prstGeom>
        </p:spPr>
      </p:pic>
    </p:spTree>
    <p:extLst>
      <p:ext uri="{BB962C8B-B14F-4D97-AF65-F5344CB8AC3E}">
        <p14:creationId xmlns:p14="http://schemas.microsoft.com/office/powerpoint/2010/main" val="124866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29F8-DAF3-454E-AA01-8BA3AF92BAE1}"/>
              </a:ext>
            </a:extLst>
          </p:cNvPr>
          <p:cNvSpPr>
            <a:spLocks noGrp="1"/>
          </p:cNvSpPr>
          <p:nvPr>
            <p:ph type="title"/>
          </p:nvPr>
        </p:nvSpPr>
        <p:spPr/>
        <p:txBody>
          <a:bodyPr/>
          <a:lstStyle/>
          <a:p>
            <a:r>
              <a:rPr kumimoji="1" lang="en-US" altLang="zh-CN" dirty="0"/>
              <a:t>Approach-Reward</a:t>
            </a:r>
            <a:r>
              <a:rPr kumimoji="1" lang="zh-CN" altLang="en-US" dirty="0"/>
              <a:t> </a:t>
            </a:r>
            <a:r>
              <a:rPr kumimoji="1" lang="en-US" altLang="zh-CN" dirty="0"/>
              <a:t>function</a:t>
            </a:r>
            <a:endParaRPr kumimoji="1"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921D47-EC37-6347-BF46-7B163E98B247}"/>
                  </a:ext>
                </a:extLst>
              </p:cNvPr>
              <p:cNvSpPr>
                <a:spLocks noGrp="1"/>
              </p:cNvSpPr>
              <p:nvPr>
                <p:ph idx="1"/>
              </p:nvPr>
            </p:nvSpPr>
            <p:spPr>
              <a:xfrm>
                <a:off x="838200" y="1825625"/>
                <a:ext cx="10891838" cy="4351338"/>
              </a:xfrm>
            </p:spPr>
            <p:txBody>
              <a:bodyPr>
                <a:normAutofit lnSpcReduction="10000"/>
              </a:bodyPr>
              <a:lstStyle/>
              <a:p>
                <a:pPr marL="0" indent="0">
                  <a:buNone/>
                </a:pPr>
                <a:r>
                  <a:rPr lang="zh-CN" altLang="en-US" dirty="0">
                    <a:effectLst/>
                  </a:rPr>
                  <a:t>奖励函数</a:t>
                </a:r>
                <a:r>
                  <a:rPr lang="en-US" altLang="zh-CN" dirty="0">
                    <a:effectLst/>
                  </a:rPr>
                  <a:t>R</a:t>
                </a:r>
                <a:r>
                  <a:rPr lang="zh-CN" altLang="en-US" dirty="0">
                    <a:effectLst/>
                  </a:rPr>
                  <a:t>：</a:t>
                </a:r>
                <a:endParaRPr lang="en-US" altLang="zh-CN" dirty="0">
                  <a:effectLst/>
                </a:endParaRPr>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R</m:t>
                        </m:r>
                      </m:e>
                      <m:sub>
                        <m:r>
                          <a:rPr kumimoji="1" lang="en-US" altLang="zh-CN" b="0" i="1" smtClean="0">
                            <a:latin typeface="Cambria Math" panose="02040503050406030204" pitchFamily="18" charset="0"/>
                          </a:rPr>
                          <m:t>𝑐</m:t>
                        </m:r>
                      </m:sub>
                    </m:sSub>
                  </m:oMath>
                </a14:m>
                <a:r>
                  <a:rPr kumimoji="1" lang="en-US" altLang="zh-CN" dirty="0"/>
                  <a:t>:</a:t>
                </a:r>
                <a:r>
                  <a:rPr kumimoji="1" lang="zh-CN" altLang="en-US" dirty="0"/>
                  <a:t> </a:t>
                </a:r>
                <a:r>
                  <a:rPr kumimoji="1" lang="en-US" altLang="zh-CN" dirty="0"/>
                  <a:t>the</a:t>
                </a:r>
                <a:r>
                  <a:rPr kumimoji="1" lang="zh-CN" altLang="en-US" dirty="0"/>
                  <a:t> </a:t>
                </a:r>
                <a:r>
                  <a:rPr kumimoji="1" lang="en-US" altLang="zh-CN" dirty="0"/>
                  <a:t>compression</a:t>
                </a:r>
                <a:r>
                  <a:rPr kumimoji="1" lang="zh-CN" altLang="en-US" dirty="0"/>
                  <a:t> </a:t>
                </a:r>
                <a:r>
                  <a:rPr kumimoji="1" lang="en-US" altLang="zh-CN" dirty="0"/>
                  <a:t>reword</a:t>
                </a:r>
                <a:r>
                  <a:rPr kumimoji="1" lang="zh-CN" altLang="en-US" dirty="0"/>
                  <a:t>， </a:t>
                </a:r>
                <a:endParaRPr kumimoji="1" lang="en-US" altLang="zh-CN" dirty="0"/>
              </a:p>
              <a:p>
                <a:pPr marL="0" indent="0">
                  <a:buNone/>
                </a:pPr>
                <a:r>
                  <a:rPr kumimoji="1" lang="en-US" altLang="zh-CN" dirty="0"/>
                  <a:t>	</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R</m:t>
                        </m:r>
                      </m:e>
                      <m:sub>
                        <m:r>
                          <a:rPr kumimoji="1" lang="en-US" altLang="zh-CN" b="0" i="1" smtClean="0">
                            <a:latin typeface="Cambria Math" panose="02040503050406030204" pitchFamily="18" charset="0"/>
                          </a:rPr>
                          <m:t>𝑐</m:t>
                        </m:r>
                      </m:sub>
                    </m:sSub>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m:rPr>
                        <m:sty m:val="p"/>
                      </m:rPr>
                      <a:rPr kumimoji="1" lang="en-US" altLang="zh-CN" i="1">
                        <a:latin typeface="Cambria Math" panose="02040503050406030204" pitchFamily="18" charset="0"/>
                      </a:rPr>
                      <m:t>C</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𝐶</m:t>
                        </m:r>
                      </m:e>
                    </m:d>
                  </m:oMath>
                </a14:m>
                <a:r>
                  <a:rPr kumimoji="1" lang="en-US" altLang="zh-CN" b="0" i="1" dirty="0">
                    <a:latin typeface="Cambria Math" panose="02040503050406030204" pitchFamily="18" charset="0"/>
                  </a:rPr>
                  <a:t>,</a:t>
                </a:r>
                <a:r>
                  <a:rPr kumimoji="1" lang="zh-CN" altLang="en-US" b="0" i="1" dirty="0">
                    <a:latin typeface="Cambria Math" panose="02040503050406030204" pitchFamily="18" charset="0"/>
                  </a:rPr>
                  <a:t> </a:t>
                </a:r>
                <a14:m>
                  <m:oMath xmlns:m="http://schemas.openxmlformats.org/officeDocument/2006/math">
                    <m:r>
                      <a:rPr kumimoji="1" lang="zh-CN" altLang="en-US" b="0" i="1" smtClean="0">
                        <a:latin typeface="Cambria Math" panose="02040503050406030204" pitchFamily="18" charset="0"/>
                      </a:rPr>
                      <m:t>  </m:t>
                    </m:r>
                    <m:r>
                      <m:rPr>
                        <m:sty m:val="p"/>
                      </m:rPr>
                      <a:rPr kumimoji="1" lang="en-US" altLang="zh-CN" i="1" smtClean="0">
                        <a:latin typeface="Cambria Math" panose="02040503050406030204" pitchFamily="18" charset="0"/>
                      </a:rPr>
                      <m:t>C</m:t>
                    </m:r>
                    <m:r>
                      <a:rPr kumimoji="1" lang="en-US" altLang="zh-CN" b="0" i="0" smtClean="0">
                        <a:latin typeface="Cambria Math" panose="02040503050406030204" pitchFamily="18" charset="0"/>
                      </a:rPr>
                      <m:t>=1−</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𝑝𝑎𝑟𝑎𝑚𝑠</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𝑠𝑡𝑢𝑑𝑒𝑛𝑡</m:t>
                        </m:r>
                        <m:r>
                          <a:rPr kumimoji="1" lang="en-US" altLang="zh-CN" b="0" i="1" smtClean="0">
                            <a:latin typeface="Cambria Math" panose="02040503050406030204" pitchFamily="18" charset="0"/>
                          </a:rPr>
                          <m:t>)</m:t>
                        </m:r>
                      </m:num>
                      <m:den>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𝑝𝑎𝑟𝑎𝑚𝑠</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𝑡𝑒𝑎𝑐h𝑒𝑟</m:t>
                        </m:r>
                        <m:r>
                          <a:rPr kumimoji="1" lang="en-US" altLang="zh-CN" b="0" i="1" smtClean="0">
                            <a:latin typeface="Cambria Math" panose="02040503050406030204" pitchFamily="18" charset="0"/>
                          </a:rPr>
                          <m:t>)</m:t>
                        </m:r>
                      </m:den>
                    </m:f>
                  </m:oMath>
                </a14:m>
                <a:endParaRPr kumimoji="1" lang="en-US" altLang="zh-CN" dirty="0"/>
              </a:p>
              <a:p>
                <a:pPr marL="0" indent="0">
                  <a:buNone/>
                </a:pP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R</m:t>
                        </m:r>
                      </m:e>
                      <m:sub>
                        <m:r>
                          <a:rPr kumimoji="1" lang="en-US" altLang="zh-CN" b="0" i="1" smtClean="0">
                            <a:latin typeface="Cambria Math" panose="02040503050406030204" pitchFamily="18" charset="0"/>
                          </a:rPr>
                          <m:t>𝑐</m:t>
                        </m:r>
                      </m:sub>
                    </m:sSub>
                  </m:oMath>
                </a14:m>
                <a:r>
                  <a:rPr kumimoji="1" lang="en-US" altLang="zh-CN" dirty="0"/>
                  <a:t>:</a:t>
                </a:r>
                <a:r>
                  <a:rPr kumimoji="1" lang="zh-CN" altLang="en-US" dirty="0"/>
                  <a:t> </a:t>
                </a:r>
                <a:r>
                  <a:rPr kumimoji="1" lang="en-US" altLang="zh-CN" dirty="0"/>
                  <a:t>the</a:t>
                </a:r>
                <a:r>
                  <a:rPr kumimoji="1" lang="zh-CN" altLang="en-US" dirty="0"/>
                  <a:t> </a:t>
                </a:r>
                <a:r>
                  <a:rPr kumimoji="1" lang="en-US" altLang="zh-CN" dirty="0"/>
                  <a:t>accuracy</a:t>
                </a:r>
                <a:r>
                  <a:rPr kumimoji="1" lang="zh-CN" altLang="en-US" dirty="0"/>
                  <a:t> </a:t>
                </a:r>
                <a:r>
                  <a:rPr kumimoji="1" lang="en-US" altLang="zh-CN" dirty="0"/>
                  <a:t>reword,</a:t>
                </a:r>
              </a:p>
              <a:p>
                <a:pPr marL="0" indent="0">
                  <a:buNone/>
                </a:pPr>
                <a:r>
                  <a:rPr kumimoji="1" lang="en-US" altLang="zh-CN" dirty="0"/>
                  <a:t>	 </a:t>
                </a:r>
                <a14:m>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R</m:t>
                        </m:r>
                      </m:e>
                      <m:sub>
                        <m:r>
                          <a:rPr kumimoji="1" lang="en-US" altLang="zh-CN" b="0" i="1" smtClean="0">
                            <a:latin typeface="Cambria Math" panose="02040503050406030204" pitchFamily="18" charset="0"/>
                          </a:rPr>
                          <m:t>𝑎</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𝑠𝑡𝑢𝑑𝑒𝑛𝑡</m:t>
                        </m:r>
                        <m:r>
                          <a:rPr kumimoji="1" lang="en-US" altLang="zh-CN" b="0" i="1" smtClean="0">
                            <a:latin typeface="Cambria Math" panose="02040503050406030204" pitchFamily="18" charset="0"/>
                          </a:rPr>
                          <m:t>)</m:t>
                        </m:r>
                      </m:num>
                      <m:den>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𝑡𝑒𝑎𝑐h𝑒𝑟</m:t>
                        </m:r>
                        <m:r>
                          <a:rPr kumimoji="1" lang="en-US" altLang="zh-CN" b="0" i="1" smtClean="0">
                            <a:latin typeface="Cambria Math" panose="02040503050406030204" pitchFamily="18" charset="0"/>
                          </a:rPr>
                          <m:t>)</m:t>
                        </m:r>
                      </m:den>
                    </m:f>
                  </m:oMath>
                </a14:m>
                <a:endParaRPr kumimoji="1" lang="en-US" altLang="zh-CN" dirty="0"/>
              </a:p>
            </p:txBody>
          </p:sp>
        </mc:Choice>
        <mc:Fallback>
          <p:sp>
            <p:nvSpPr>
              <p:cNvPr id="3" name="Content Placeholder 2">
                <a:extLst>
                  <a:ext uri="{FF2B5EF4-FFF2-40B4-BE49-F238E27FC236}">
                    <a16:creationId xmlns:a16="http://schemas.microsoft.com/office/drawing/2014/main" id="{02921D47-EC37-6347-BF46-7B163E98B247}"/>
                  </a:ext>
                </a:extLst>
              </p:cNvPr>
              <p:cNvSpPr>
                <a:spLocks noGrp="1" noRot="1" noChangeAspect="1" noMove="1" noResize="1" noEditPoints="1" noAdjustHandles="1" noChangeArrowheads="1" noChangeShapeType="1" noTextEdit="1"/>
              </p:cNvSpPr>
              <p:nvPr>
                <p:ph idx="1"/>
              </p:nvPr>
            </p:nvSpPr>
            <p:spPr>
              <a:xfrm>
                <a:off x="838200" y="1825625"/>
                <a:ext cx="10891838" cy="4351338"/>
              </a:xfrm>
              <a:blipFill>
                <a:blip r:embed="rId3"/>
                <a:stretch>
                  <a:fillRect l="-1048" t="-3509"/>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4937FA38-CA21-2849-B35E-FAB71F0C497E}"/>
              </a:ext>
            </a:extLst>
          </p:cNvPr>
          <p:cNvPicPr>
            <a:picLocks noChangeAspect="1"/>
          </p:cNvPicPr>
          <p:nvPr/>
        </p:nvPicPr>
        <p:blipFill>
          <a:blip r:embed="rId4"/>
          <a:stretch>
            <a:fillRect/>
          </a:stretch>
        </p:blipFill>
        <p:spPr>
          <a:xfrm>
            <a:off x="2994025" y="2108200"/>
            <a:ext cx="3517900" cy="1612900"/>
          </a:xfrm>
          <a:prstGeom prst="rect">
            <a:avLst/>
          </a:prstGeom>
        </p:spPr>
      </p:pic>
    </p:spTree>
    <p:extLst>
      <p:ext uri="{BB962C8B-B14F-4D97-AF65-F5344CB8AC3E}">
        <p14:creationId xmlns:p14="http://schemas.microsoft.com/office/powerpoint/2010/main" val="178664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1121</Words>
  <Application>Microsoft Macintosh PowerPoint</Application>
  <PresentationFormat>Widescreen</PresentationFormat>
  <Paragraphs>131</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等线</vt:lpstr>
      <vt:lpstr>等线 Light</vt:lpstr>
      <vt:lpstr>Arial</vt:lpstr>
      <vt:lpstr>Calibri</vt:lpstr>
      <vt:lpstr>Calibri Light</vt:lpstr>
      <vt:lpstr>Cambria Math</vt:lpstr>
      <vt:lpstr>Office Theme</vt:lpstr>
      <vt:lpstr>  论文分享：N2N LEARNING network to network compression via policy gradient reinforcement learning</vt:lpstr>
      <vt:lpstr>Abstract</vt:lpstr>
      <vt:lpstr>Introduction</vt:lpstr>
      <vt:lpstr>Approach</vt:lpstr>
      <vt:lpstr>Approach</vt:lpstr>
      <vt:lpstr>Approach—reinforce learning</vt:lpstr>
      <vt:lpstr>Approach-layer removal</vt:lpstr>
      <vt:lpstr>Approach-layer shrinkage</vt:lpstr>
      <vt:lpstr>Approach-Reward function</vt:lpstr>
      <vt:lpstr>Approach - Optimization</vt:lpstr>
      <vt:lpstr>Approach – Knowledge Distillation</vt:lpstr>
      <vt:lpstr>Approach – Loss function</vt:lpstr>
      <vt:lpstr>Experiments</vt:lpstr>
      <vt:lpstr>Experiments</vt:lpstr>
      <vt:lpstr>Conclusion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论文分享：N2N LEARNING network to network compression via policy gradient reinforcement learning</dc:title>
  <dc:creator>Microsoft Office User</dc:creator>
  <cp:lastModifiedBy>Microsoft Office User</cp:lastModifiedBy>
  <cp:revision>20</cp:revision>
  <dcterms:created xsi:type="dcterms:W3CDTF">2019-07-01T01:33:24Z</dcterms:created>
  <dcterms:modified xsi:type="dcterms:W3CDTF">2019-07-01T07:22:14Z</dcterms:modified>
</cp:coreProperties>
</file>