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7" r:id="rId5"/>
    <p:sldId id="293" r:id="rId6"/>
    <p:sldId id="330" r:id="rId7"/>
    <p:sldId id="294" r:id="rId8"/>
    <p:sldId id="313" r:id="rId9"/>
    <p:sldId id="305" r:id="rId10"/>
    <p:sldId id="295" r:id="rId11"/>
    <p:sldId id="311" r:id="rId12"/>
    <p:sldId id="296" r:id="rId13"/>
    <p:sldId id="304" r:id="rId14"/>
  </p:sldIdLst>
  <p:sldSz cx="9144000" cy="6858000" type="screen4x3"/>
  <p:notesSz cx="6900863" cy="9291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e Tomlinson" initials="KT" lastIdx="15" clrIdx="0"/>
  <p:cmAuthor id="1" name="Covey Baker" initials="CB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988A"/>
    <a:srgbClr val="695E4A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9" autoAdjust="0"/>
    <p:restoredTop sz="95090" autoAdjust="0"/>
  </p:normalViewPr>
  <p:slideViewPr>
    <p:cSldViewPr>
      <p:cViewPr>
        <p:scale>
          <a:sx n="85" d="100"/>
          <a:sy n="85" d="100"/>
        </p:scale>
        <p:origin x="-1752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90374" cy="464582"/>
          </a:xfrm>
          <a:prstGeom prst="rect">
            <a:avLst/>
          </a:prstGeom>
        </p:spPr>
        <p:txBody>
          <a:bodyPr vert="horz" lIns="92528" tIns="46264" rIns="92528" bIns="462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8892" y="0"/>
            <a:ext cx="2990374" cy="464582"/>
          </a:xfrm>
          <a:prstGeom prst="rect">
            <a:avLst/>
          </a:prstGeom>
        </p:spPr>
        <p:txBody>
          <a:bodyPr vert="horz" lIns="92528" tIns="46264" rIns="92528" bIns="46264" rtlCol="0"/>
          <a:lstStyle>
            <a:lvl1pPr algn="r">
              <a:defRPr sz="1200"/>
            </a:lvl1pPr>
          </a:lstStyle>
          <a:p>
            <a:fld id="{1F51E6D3-A894-42E1-BBB8-C6846F5BDFD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5443"/>
            <a:ext cx="2990374" cy="464582"/>
          </a:xfrm>
          <a:prstGeom prst="rect">
            <a:avLst/>
          </a:prstGeom>
        </p:spPr>
        <p:txBody>
          <a:bodyPr vert="horz" lIns="92528" tIns="46264" rIns="92528" bIns="462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8892" y="8825443"/>
            <a:ext cx="2990374" cy="464582"/>
          </a:xfrm>
          <a:prstGeom prst="rect">
            <a:avLst/>
          </a:prstGeom>
        </p:spPr>
        <p:txBody>
          <a:bodyPr vert="horz" lIns="92528" tIns="46264" rIns="92528" bIns="46264" rtlCol="0" anchor="b"/>
          <a:lstStyle>
            <a:lvl1pPr algn="r">
              <a:defRPr sz="1200"/>
            </a:lvl1pPr>
          </a:lstStyle>
          <a:p>
            <a:fld id="{5D359050-D031-4A0A-B479-9A0366E4A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90374" cy="464582"/>
          </a:xfrm>
          <a:prstGeom prst="rect">
            <a:avLst/>
          </a:prstGeom>
        </p:spPr>
        <p:txBody>
          <a:bodyPr vert="horz" lIns="92528" tIns="46264" rIns="92528" bIns="462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8892" y="0"/>
            <a:ext cx="2990374" cy="464582"/>
          </a:xfrm>
          <a:prstGeom prst="rect">
            <a:avLst/>
          </a:prstGeom>
        </p:spPr>
        <p:txBody>
          <a:bodyPr vert="horz" lIns="92528" tIns="46264" rIns="92528" bIns="46264" rtlCol="0"/>
          <a:lstStyle>
            <a:lvl1pPr algn="r">
              <a:defRPr sz="1200"/>
            </a:lvl1pPr>
          </a:lstStyle>
          <a:p>
            <a:fld id="{0A3D73D2-14EA-4004-853A-052B71E1BC62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8713" y="696913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28" tIns="46264" rIns="92528" bIns="4626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0087" y="4413528"/>
            <a:ext cx="5520690" cy="4181237"/>
          </a:xfrm>
          <a:prstGeom prst="rect">
            <a:avLst/>
          </a:prstGeom>
        </p:spPr>
        <p:txBody>
          <a:bodyPr vert="horz" lIns="92528" tIns="46264" rIns="92528" bIns="4626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5443"/>
            <a:ext cx="2990374" cy="464582"/>
          </a:xfrm>
          <a:prstGeom prst="rect">
            <a:avLst/>
          </a:prstGeom>
        </p:spPr>
        <p:txBody>
          <a:bodyPr vert="horz" lIns="92528" tIns="46264" rIns="92528" bIns="462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8892" y="8825443"/>
            <a:ext cx="2990374" cy="464582"/>
          </a:xfrm>
          <a:prstGeom prst="rect">
            <a:avLst/>
          </a:prstGeom>
        </p:spPr>
        <p:txBody>
          <a:bodyPr vert="horz" lIns="92528" tIns="46264" rIns="92528" bIns="46264" rtlCol="0" anchor="b"/>
          <a:lstStyle>
            <a:lvl1pPr algn="r">
              <a:defRPr sz="1200"/>
            </a:lvl1pPr>
          </a:lstStyle>
          <a:p>
            <a:fld id="{0895FAB0-0293-4380-A3A4-79C6B9749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5FAB0-0293-4380-A3A4-79C6B97494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23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5FAB0-0293-4380-A3A4-79C6B97494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7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5FAB0-0293-4380-A3A4-79C6B9749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01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5FAB0-0293-4380-A3A4-79C6B97494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2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5FAB0-0293-4380-A3A4-79C6B9749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5FAB0-0293-4380-A3A4-79C6B97494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9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5FAB0-0293-4380-A3A4-79C6B97494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01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5FAB0-0293-4380-A3A4-79C6B97494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08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5FAB0-0293-4380-A3A4-79C6B97494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0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5FAB0-0293-4380-A3A4-79C6B97494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1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24400" y="2035175"/>
            <a:ext cx="3886200" cy="1470025"/>
          </a:xfrm>
        </p:spPr>
        <p:txBody>
          <a:bodyPr anchor="b" anchorCtr="0">
            <a:normAutofit/>
          </a:bodyPr>
          <a:lstStyle>
            <a:lvl1pPr algn="l"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400" y="3581400"/>
            <a:ext cx="38862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rgbClr val="A2988A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3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7924800" cy="11430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695E4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0"/>
            <a:ext cx="7924800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5822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695E4A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695E4A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695E4A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5635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(#) 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429000" y="6326762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Data Through 10/04/16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2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475" y="274638"/>
            <a:ext cx="7921926" cy="11430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695E4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0"/>
            <a:ext cx="3886200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5822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695E4A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695E4A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695E4A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3886200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5822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695E4A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695E4A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695E4A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049FA24-9484-491B-B960-C5F95E32A6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400800" y="6356350"/>
            <a:ext cx="228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(#) 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429000" y="6326762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Data Through 10/04/16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5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7924800" cy="639762"/>
          </a:xfrm>
        </p:spPr>
        <p:txBody>
          <a:bodyPr anchor="ctr" anchorCtr="0"/>
          <a:lstStyle>
            <a:lvl1pPr marL="0" indent="0">
              <a:buNone/>
              <a:defRPr sz="2400" b="0">
                <a:solidFill>
                  <a:srgbClr val="F5822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</a:t>
            </a:r>
            <a:r>
              <a:rPr lang="en-US" dirty="0" err="1" smtClean="0"/>
              <a:t>SubTitle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7924800" cy="11430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695E4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209799"/>
            <a:ext cx="7924800" cy="391636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95E4A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600">
                <a:solidFill>
                  <a:srgbClr val="695E4A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400">
                <a:solidFill>
                  <a:srgbClr val="695E4A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200">
                <a:solidFill>
                  <a:srgbClr val="695E4A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548B494-D936-47C5-BADC-54E9BBB3843F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429000" y="6326762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/>
              <a:t>Data Through 10/04/16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90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B48D4-C4F0-420C-BEF3-044DD5CABA5D}" type="datetime1">
              <a:rPr lang="en-US" smtClean="0"/>
              <a:t>10/20/2016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FA24-9484-491B-B960-C5F95E32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6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8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724400" y="2667000"/>
            <a:ext cx="3886200" cy="11652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Bike MS</a:t>
            </a:r>
            <a:br>
              <a:rPr lang="en-US" sz="2800" dirty="0" smtClean="0"/>
            </a:br>
            <a:r>
              <a:rPr lang="en-US" sz="2800" dirty="0" smtClean="0"/>
              <a:t>As of 10/18/16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6049FA24-9484-491B-B960-C5F95E32A63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by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7924800" cy="4525963"/>
          </a:xfrm>
        </p:spPr>
        <p:txBody>
          <a:bodyPr/>
          <a:lstStyle/>
          <a:p>
            <a:r>
              <a:rPr lang="en-US" dirty="0" smtClean="0"/>
              <a:t>All audiences saw no change or a small decrease in CPA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FA24-9484-491B-B960-C5F95E32A63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Paid Digital Advertising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of 10/18:</a:t>
            </a:r>
          </a:p>
          <a:p>
            <a:pPr lvl="1"/>
            <a:r>
              <a:rPr lang="en-US" dirty="0" smtClean="0"/>
              <a:t>Spend to date $596,901.01  (gross)</a:t>
            </a:r>
            <a:endParaRPr lang="en-US" dirty="0"/>
          </a:p>
          <a:p>
            <a:pPr lvl="1"/>
            <a:r>
              <a:rPr lang="en-US" dirty="0" smtClean="0"/>
              <a:t>1,107,560 clicks</a:t>
            </a:r>
          </a:p>
          <a:p>
            <a:pPr lvl="1"/>
            <a:r>
              <a:rPr lang="en-US" dirty="0" smtClean="0"/>
              <a:t>Contributing to </a:t>
            </a:r>
            <a:r>
              <a:rPr lang="en-US" b="1" dirty="0" smtClean="0"/>
              <a:t>6,205 </a:t>
            </a:r>
            <a:r>
              <a:rPr lang="en-US" dirty="0" smtClean="0"/>
              <a:t>Bike MS registrations at a cost per registration of </a:t>
            </a:r>
            <a:r>
              <a:rPr lang="en-US" b="1" dirty="0" smtClean="0"/>
              <a:t>$96.20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FA24-9484-491B-B960-C5F95E32A63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2" descr="http://www.ms150biketour.org/BikeMS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87"/>
          <a:stretch/>
        </p:blipFill>
        <p:spPr bwMode="auto">
          <a:xfrm>
            <a:off x="7848600" y="68696"/>
            <a:ext cx="1236774" cy="74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0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by Reporting 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FA24-9484-491B-B960-C5F95E32A63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2" descr="http://www.ms150biketour.org/BikeMS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87"/>
          <a:stretch/>
        </p:blipFill>
        <p:spPr bwMode="auto">
          <a:xfrm>
            <a:off x="7848600" y="68696"/>
            <a:ext cx="1236774" cy="74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390894"/>
              </p:ext>
            </p:extLst>
          </p:nvPr>
        </p:nvGraphicFramePr>
        <p:xfrm>
          <a:off x="685800" y="1143000"/>
          <a:ext cx="7772400" cy="4816740"/>
        </p:xfrm>
        <a:graphic>
          <a:graphicData uri="http://schemas.openxmlformats.org/drawingml/2006/table">
            <a:tbl>
              <a:tblPr/>
              <a:tblGrid>
                <a:gridCol w="1345148"/>
                <a:gridCol w="1783702"/>
                <a:gridCol w="1104300"/>
                <a:gridCol w="1388002"/>
                <a:gridCol w="1085118"/>
                <a:gridCol w="1066130"/>
              </a:tblGrid>
              <a:tr h="416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Reporting 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Impressions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Clicks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Conversions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Gross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Spend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Gross CPA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1/18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- 1/26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/>
                          <a:cs typeface="Arial"/>
                        </a:rPr>
                        <a:t>3,331,438</a:t>
                      </a:r>
                      <a:endParaRPr lang="en-US" sz="1050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/>
                          <a:cs typeface="Arial"/>
                        </a:rPr>
                        <a:t>16,419</a:t>
                      </a:r>
                      <a:endParaRPr lang="en-US" sz="1050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/>
                          <a:cs typeface="Arial"/>
                        </a:rPr>
                        <a:t>184</a:t>
                      </a:r>
                      <a:endParaRPr lang="en-US" sz="1050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/>
                          <a:cs typeface="Arial"/>
                        </a:rPr>
                        <a:t>$14,763.70</a:t>
                      </a:r>
                      <a:endParaRPr lang="en-US" sz="1050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/>
                          <a:cs typeface="Arial"/>
                        </a:rPr>
                        <a:t>$80.24</a:t>
                      </a:r>
                      <a:endParaRPr lang="en-US" sz="1050" dirty="0"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1/27 – 2/09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 charset="0"/>
                          <a:cs typeface="Arial"/>
                        </a:rPr>
                        <a:t>7,230,902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 charset="0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/>
                          <a:ea typeface="Calibri" charset="0"/>
                          <a:cs typeface="Arial"/>
                        </a:rPr>
                        <a:t>18,193</a:t>
                      </a:r>
                      <a:endParaRPr lang="en-US" sz="1050" dirty="0">
                        <a:latin typeface="Arial"/>
                        <a:ea typeface="Calibri" charset="0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Calibri" charset="0"/>
                          <a:cs typeface="Arial"/>
                        </a:rPr>
                        <a:t>598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/>
                          <a:ea typeface="Calibri" charset="0"/>
                          <a:cs typeface="Arial"/>
                        </a:rPr>
                        <a:t>$16,755.24</a:t>
                      </a:r>
                      <a:endParaRPr lang="en-US" sz="1050" dirty="0">
                        <a:latin typeface="Arial"/>
                        <a:ea typeface="Calibri" charset="0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/>
                          <a:ea typeface="Calibri" charset="0"/>
                          <a:cs typeface="Arial"/>
                        </a:rPr>
                        <a:t>$28.01</a:t>
                      </a:r>
                      <a:endParaRPr lang="en-US" sz="1050" dirty="0">
                        <a:latin typeface="Arial"/>
                        <a:ea typeface="Calibri" charset="0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2/10 – 2/23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 charset="0"/>
                          <a:cs typeface="Arial"/>
                        </a:rPr>
                        <a:t> </a:t>
                      </a:r>
                      <a:r>
                        <a:rPr lang="cs-CZ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 charset="0"/>
                          <a:cs typeface="Arial"/>
                        </a:rPr>
                        <a:t>6,298,316</a:t>
                      </a:r>
                      <a:endParaRPr lang="cs-C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ea typeface="Calibri" charset="0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/>
                          <a:ea typeface="Calibri" charset="0"/>
                          <a:cs typeface="Arial"/>
                        </a:rPr>
                        <a:t>17,991</a:t>
                      </a:r>
                      <a:endParaRPr lang="en-US" sz="1050" dirty="0">
                        <a:latin typeface="Arial"/>
                        <a:ea typeface="Calibri" charset="0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/>
                          <a:ea typeface="Calibri" charset="0"/>
                          <a:cs typeface="Arial"/>
                        </a:rPr>
                        <a:t>366</a:t>
                      </a:r>
                      <a:endParaRPr lang="en-US" sz="1050" dirty="0">
                        <a:latin typeface="Arial"/>
                        <a:ea typeface="Calibri" charset="0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/>
                          <a:ea typeface="Calibri" charset="0"/>
                          <a:cs typeface="Arial"/>
                        </a:rPr>
                        <a:t>$18,352.14</a:t>
                      </a:r>
                      <a:endParaRPr lang="en-US" sz="1050" dirty="0">
                        <a:latin typeface="Arial"/>
                        <a:ea typeface="Calibri" charset="0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/>
                          <a:ea typeface="Calibri" charset="0"/>
                          <a:cs typeface="Arial"/>
                        </a:rPr>
                        <a:t>$50.14</a:t>
                      </a:r>
                      <a:endParaRPr lang="en-US" sz="1050" dirty="0">
                        <a:latin typeface="Arial"/>
                        <a:ea typeface="Calibri" charset="0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2/24 – 3/08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8,121,359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35,678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421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$28,291.91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$67.20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3/09 – 3/22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8,126,356</a:t>
                      </a:r>
                      <a:endParaRPr lang="cs-C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48,174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183</a:t>
                      </a:r>
                      <a:endParaRPr lang="cs-CZ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$23,633.98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$129.15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03/23 – 04/05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15,187,227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81,425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$44,910.25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$68.57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04/06 – 04/18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lang="fi-FI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13,225,039</a:t>
                      </a:r>
                      <a:endParaRPr lang="fi-FI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69,899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332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$29,091.75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$87.62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04/19 – 05/03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17,349,543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103,554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$43,659.42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$173.94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05/04 – 05/17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22,498,034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102,593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$54,176.28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$192.11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05/18 – 05/31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15,117,294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86,000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225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$38,679.39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$171.91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06/01 – 06/14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22,989,397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112,518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391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$62,319.86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$159.39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06/15 – 06/28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10,573,987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51,081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286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$37,592.32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$131.44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06/29 – 07/12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11,881,755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62,980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$33,066.49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$118.52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07/13 – 07/26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11,215,079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66,289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$24,759.15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$85.67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07/27 – 08/09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13,431,388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78,600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$32,797.60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$118.40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08/10 – 08/22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11,371,951</a:t>
                      </a:r>
                      <a:endParaRPr lang="fi-FI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949,394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279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$25,478.77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$91.32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08/23 – 09/06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10,506,106 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56,333 </a:t>
                      </a:r>
                      <a:endParaRPr lang="uk-U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$34,958.28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$98.47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09/07 – 09/20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5,316,832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24,231</a:t>
                      </a:r>
                      <a:endParaRPr lang="uk-U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$16,377.36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$53.87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09/21 – 10/04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2,509,746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6,268</a:t>
                      </a:r>
                      <a:endParaRPr lang="uk-U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$12,078.68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$72.76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6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10/05 – 10/18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359,091</a:t>
                      </a:r>
                      <a:endParaRPr lang="is-I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1,105</a:t>
                      </a:r>
                      <a:endParaRPr lang="uk-UA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$2,811.47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$34.29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3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3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Performance by Market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FA24-9484-491B-B960-C5F95E32A63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2" descr="http://www.ms150biketour.org/BikeMS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87"/>
          <a:stretch/>
        </p:blipFill>
        <p:spPr bwMode="auto">
          <a:xfrm>
            <a:off x="7848600" y="68696"/>
            <a:ext cx="1236774" cy="74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69111"/>
              </p:ext>
            </p:extLst>
          </p:nvPr>
        </p:nvGraphicFramePr>
        <p:xfrm>
          <a:off x="134824" y="1031281"/>
          <a:ext cx="8985271" cy="4912319"/>
        </p:xfrm>
        <a:graphic>
          <a:graphicData uri="http://schemas.openxmlformats.org/drawingml/2006/table">
            <a:tbl>
              <a:tblPr/>
              <a:tblGrid>
                <a:gridCol w="1084376"/>
                <a:gridCol w="973902"/>
                <a:gridCol w="693194"/>
                <a:gridCol w="724131"/>
                <a:gridCol w="582705"/>
                <a:gridCol w="711200"/>
                <a:gridCol w="582705"/>
                <a:gridCol w="936911"/>
                <a:gridCol w="462197"/>
                <a:gridCol w="764161"/>
                <a:gridCol w="619827"/>
                <a:gridCol w="474799"/>
                <a:gridCol w="375163"/>
              </a:tblGrid>
              <a:tr h="4794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Event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Impressions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Clicks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Click-Through</a:t>
                      </a:r>
                      <a:r>
                        <a:rPr lang="en-US" sz="105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5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Convs</a:t>
                      </a:r>
                      <a:r>
                        <a:rPr lang="en-US" sz="105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View-Through </a:t>
                      </a:r>
                      <a:r>
                        <a:rPr lang="en-US" sz="105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Convs</a:t>
                      </a:r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 </a:t>
                      </a:r>
                      <a:r>
                        <a:rPr lang="en-US" sz="105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Convs</a:t>
                      </a:r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Target</a:t>
                      </a:r>
                      <a:r>
                        <a:rPr lang="en-US" sz="105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5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Convs</a:t>
                      </a:r>
                      <a:r>
                        <a:rPr lang="en-US" sz="105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050" b="1" i="0" u="none" strike="noStrike" dirty="0" smtClean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Gross</a:t>
                      </a:r>
                      <a:r>
                        <a:rPr lang="en-US" sz="105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Spend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Target CPA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Gross CPA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CPA +/-</a:t>
                      </a:r>
                    </a:p>
                    <a:p>
                      <a:pPr algn="ctr" fontAlgn="b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From Last Report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213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Dallas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16,515,066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104,216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91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177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268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297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$44,102.57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$155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$164.56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1/</a:t>
                      </a:r>
                      <a:r>
                        <a:rPr lang="bg-BG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18</a:t>
                      </a:r>
                      <a:endParaRPr lang="bg-BG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4/</a:t>
                      </a:r>
                      <a:r>
                        <a:rPr lang="bg-BG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23</a:t>
                      </a:r>
                      <a:endParaRPr lang="bg-BG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3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Houston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11,401,367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66,723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541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934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1,475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256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$33,859.07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$135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$22.96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1/</a:t>
                      </a:r>
                      <a:r>
                        <a:rPr lang="bg-BG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18</a:t>
                      </a:r>
                      <a:endParaRPr lang="bg-BG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4/</a:t>
                      </a:r>
                      <a:r>
                        <a:rPr lang="bg-BG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</a:t>
                      </a:r>
                      <a:endParaRPr lang="bg-BG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3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Boston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17,876,706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96,920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72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285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357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297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$46,562.52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$155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$130.43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1/</a:t>
                      </a:r>
                      <a:r>
                        <a:rPr lang="bg-BG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25</a:t>
                      </a:r>
                      <a:endParaRPr lang="bg-BG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6/</a:t>
                      </a:r>
                      <a:r>
                        <a:rPr lang="bg-BG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18</a:t>
                      </a:r>
                      <a:endParaRPr lang="bg-BG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3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Chicago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19,781,428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99,910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69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269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338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297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$45,964.48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$155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$135.99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1/</a:t>
                      </a:r>
                      <a:r>
                        <a:rPr lang="bg-BG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25</a:t>
                      </a:r>
                      <a:endParaRPr lang="bg-BG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bg-BG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6/</a:t>
                      </a:r>
                      <a:r>
                        <a:rPr lang="bg-BG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18</a:t>
                      </a:r>
                      <a:endParaRPr lang="bg-BG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3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Minneapolis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11,995,775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71,039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175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246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421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203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$34,675.94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$170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$82.37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2/1</a:t>
                      </a:r>
                      <a:endParaRPr lang="bg-BG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6/03</a:t>
                      </a:r>
                      <a:endParaRPr lang="bg-BG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3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Utah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9,536,616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47,986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151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194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144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$23,026.96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$160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$118.70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2/15</a:t>
                      </a:r>
                      <a:endParaRPr lang="bg-BG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6/18</a:t>
                      </a:r>
                      <a:endParaRPr lang="bg-BG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3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Denver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14,233,899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73,981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135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273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408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203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$35,075.05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$170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$85.97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2/22</a:t>
                      </a:r>
                      <a:endParaRPr lang="bg-BG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6/18</a:t>
                      </a:r>
                      <a:endParaRPr lang="bg-BG" sz="105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3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Ohio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8,209,376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36,402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63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87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144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$22,545.79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$160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$259.15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4/4</a:t>
                      </a:r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7/30</a:t>
                      </a:r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3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Wisconsin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9,427,000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43,200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194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231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144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$22,886.80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$160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$99.08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4/4</a:t>
                      </a:r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7/30</a:t>
                      </a:r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3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Seattle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17,750,271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81,740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203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249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297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$42,483.74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$155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$170.62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4/11</a:t>
                      </a:r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9/3</a:t>
                      </a:r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4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San Francisco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17,965,512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86,923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209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257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297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$45,232.70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$155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$176.00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4/25</a:t>
                      </a:r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9/17</a:t>
                      </a:r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13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Philadelphia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16,444,995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80,491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203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527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730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297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$45,593.43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$155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$62.46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4/25</a:t>
                      </a:r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9/17</a:t>
                      </a:r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2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North Carolina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12,820,212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63,280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157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206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203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$33,492.78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$170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$162.59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5/2</a:t>
                      </a:r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9/3</a:t>
                      </a:r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3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San Diego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11,457,452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42,870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67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223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290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297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$43,874.66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$155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$151.29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-7%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5/18</a:t>
                      </a:r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10/10</a:t>
                      </a:r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New York City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12,305,988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63,439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172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444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616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297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$46,075.12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$155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$74.80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-6%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5/23</a:t>
                      </a:r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10/16</a:t>
                      </a:r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San Antonio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8,919,177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48,440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78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144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$24,573.54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$160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$315.05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5/30</a:t>
                      </a:r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9/24</a:t>
                      </a:r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13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Ad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Serving Costs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$6,875.90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bg-BG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216,640,840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1,107,560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1,812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4,393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6,205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3,817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$596,901.01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$96.20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-1%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1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by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1"/>
            <a:ext cx="5943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San Diego falls just 7 conversions behind target</a:t>
            </a:r>
          </a:p>
          <a:p>
            <a:pPr lvl="1"/>
            <a:r>
              <a:rPr lang="en-US" dirty="0" smtClean="0"/>
              <a:t>San Diego ended with 290 conversions</a:t>
            </a:r>
          </a:p>
          <a:p>
            <a:pPr lvl="1"/>
            <a:endParaRPr lang="en-US" dirty="0"/>
          </a:p>
          <a:p>
            <a:r>
              <a:rPr lang="en-US" dirty="0" smtClean="0"/>
              <a:t>New York more than doubles its target</a:t>
            </a:r>
          </a:p>
          <a:p>
            <a:pPr lvl="1"/>
            <a:r>
              <a:rPr lang="en-US" dirty="0" smtClean="0"/>
              <a:t>New York ended with 616 conversions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FA24-9484-491B-B960-C5F95E32A63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/>
        </p:nvSpPr>
        <p:spPr>
          <a:xfrm>
            <a:off x="6705601" y="1524000"/>
            <a:ext cx="2438399" cy="441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1500" b="1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1800" b="1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1600" b="1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1400" b="1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1400" b="1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/>
              <a:t>Finished Campaign</a:t>
            </a:r>
          </a:p>
          <a:p>
            <a:r>
              <a:rPr lang="en-US" b="0" dirty="0" smtClean="0"/>
              <a:t>Houston</a:t>
            </a:r>
          </a:p>
          <a:p>
            <a:r>
              <a:rPr lang="en-US" b="0" dirty="0" smtClean="0"/>
              <a:t>Dallas</a:t>
            </a:r>
          </a:p>
          <a:p>
            <a:r>
              <a:rPr lang="en-US" b="0" dirty="0" smtClean="0"/>
              <a:t>Minneapolis</a:t>
            </a:r>
          </a:p>
          <a:p>
            <a:r>
              <a:rPr lang="en-US" b="0" dirty="0"/>
              <a:t>Chicago</a:t>
            </a:r>
          </a:p>
          <a:p>
            <a:r>
              <a:rPr lang="en-US" b="0" dirty="0"/>
              <a:t>Boston</a:t>
            </a:r>
          </a:p>
          <a:p>
            <a:r>
              <a:rPr lang="en-US" b="0" dirty="0"/>
              <a:t>Utah</a:t>
            </a:r>
          </a:p>
          <a:p>
            <a:r>
              <a:rPr lang="en-US" b="0" dirty="0" smtClean="0"/>
              <a:t>Denver</a:t>
            </a:r>
            <a:endParaRPr lang="en-US" b="0" dirty="0"/>
          </a:p>
          <a:p>
            <a:r>
              <a:rPr lang="en-US" b="0" dirty="0"/>
              <a:t>Ohio</a:t>
            </a:r>
          </a:p>
          <a:p>
            <a:r>
              <a:rPr lang="en-US" b="0" dirty="0" smtClean="0"/>
              <a:t>Wisconsin</a:t>
            </a:r>
          </a:p>
          <a:p>
            <a:r>
              <a:rPr lang="en-US" b="0" dirty="0"/>
              <a:t>Seattle</a:t>
            </a:r>
          </a:p>
          <a:p>
            <a:r>
              <a:rPr lang="en-US" b="0" dirty="0"/>
              <a:t>North </a:t>
            </a:r>
            <a:r>
              <a:rPr lang="en-US" b="0" dirty="0" smtClean="0"/>
              <a:t>Carolina</a:t>
            </a:r>
          </a:p>
          <a:p>
            <a:r>
              <a:rPr lang="en-US" b="0" dirty="0"/>
              <a:t>Philadelphia</a:t>
            </a:r>
          </a:p>
          <a:p>
            <a:r>
              <a:rPr lang="en-US" b="0" dirty="0"/>
              <a:t>San </a:t>
            </a:r>
            <a:r>
              <a:rPr lang="en-US" b="0" dirty="0" smtClean="0"/>
              <a:t>Francisco</a:t>
            </a:r>
          </a:p>
          <a:p>
            <a:r>
              <a:rPr lang="en-US" b="0" dirty="0" smtClean="0"/>
              <a:t>San Antonio</a:t>
            </a:r>
          </a:p>
          <a:p>
            <a:r>
              <a:rPr lang="en-US" b="0" dirty="0"/>
              <a:t>San Diego</a:t>
            </a:r>
          </a:p>
          <a:p>
            <a:r>
              <a:rPr lang="en-US" b="0" dirty="0"/>
              <a:t>New York City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758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by Tactic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FA24-9484-491B-B960-C5F95E32A63D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39365"/>
              </p:ext>
            </p:extLst>
          </p:nvPr>
        </p:nvGraphicFramePr>
        <p:xfrm>
          <a:off x="533400" y="1371600"/>
          <a:ext cx="8229600" cy="4449765"/>
        </p:xfrm>
        <a:graphic>
          <a:graphicData uri="http://schemas.openxmlformats.org/drawingml/2006/table">
            <a:tbl>
              <a:tblPr/>
              <a:tblGrid>
                <a:gridCol w="1158956"/>
                <a:gridCol w="963430"/>
                <a:gridCol w="799209"/>
                <a:gridCol w="813305"/>
                <a:gridCol w="898940"/>
                <a:gridCol w="977883"/>
                <a:gridCol w="819997"/>
                <a:gridCol w="898940"/>
                <a:gridCol w="898940"/>
              </a:tblGrid>
              <a:tr h="5968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Platform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Impressions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Clicks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Click-Through</a:t>
                      </a:r>
                    </a:p>
                    <a:p>
                      <a:pPr algn="ctr" fontAlgn="b"/>
                      <a:r>
                        <a:rPr lang="en-US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Convs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View-Through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2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Convs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Total Conversions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Gross Spend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Gross CPA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CPA +/-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291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Precision Network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7,141,092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6,102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113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2,408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2,521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$80,431.33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$31.90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Under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Armour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205,739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76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  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$2,057.39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$158.26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RunKeeper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476,522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10,195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  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$10,272.77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$10,272.77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Active Network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783,704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563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  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$8,071.20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$288.26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Bicycling.com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1,754,019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1,442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  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104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104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$17,149.17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$164.90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6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MediaIQ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5,822,915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3,748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  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54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54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$51,014.39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$944.71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Facebook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46,457,767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129,419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612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1,628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2,240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$181,323.26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$80.95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Twitter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168,210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870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  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$3,036.31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Instagram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4,379,810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4,111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155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157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$20,839.38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$132.73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Reddit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3,982,912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6,288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  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$7,668.93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Google Contextual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127,919,601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893,881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$93,512.99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$18,702.60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Google Search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17,559,034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51,202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1,087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  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1,087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$114,132.95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$105.00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2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by ad category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FA24-9484-491B-B960-C5F95E32A63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 descr="http://www.ms150biketour.org/BikeMS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87"/>
          <a:stretch/>
        </p:blipFill>
        <p:spPr bwMode="auto">
          <a:xfrm>
            <a:off x="7848600" y="68696"/>
            <a:ext cx="1236774" cy="74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47862"/>
              </p:ext>
            </p:extLst>
          </p:nvPr>
        </p:nvGraphicFramePr>
        <p:xfrm>
          <a:off x="622300" y="1623580"/>
          <a:ext cx="7912101" cy="3329421"/>
        </p:xfrm>
        <a:graphic>
          <a:graphicData uri="http://schemas.openxmlformats.org/drawingml/2006/table">
            <a:tbl>
              <a:tblPr/>
              <a:tblGrid>
                <a:gridCol w="1029549"/>
                <a:gridCol w="1074396"/>
                <a:gridCol w="891260"/>
                <a:gridCol w="906980"/>
                <a:gridCol w="1002479"/>
                <a:gridCol w="1090515"/>
                <a:gridCol w="914443"/>
                <a:gridCol w="1002479"/>
              </a:tblGrid>
              <a:tr h="746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Platform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Impressions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Clicks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Click-Through</a:t>
                      </a:r>
                    </a:p>
                    <a:p>
                      <a:pPr algn="ctr" fontAlgn="b"/>
                      <a:r>
                        <a:rPr lang="en-US" sz="12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Convs</a:t>
                      </a: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View-Through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2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Convs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Total Conversions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Gross Spend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/>
                          <a:cs typeface="Arial"/>
                        </a:rPr>
                        <a:t>Gross CPA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516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Display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143,627,070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905,812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114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2,611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2,725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$252,236.48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$92.56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Social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51,005,787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134,400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614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1,783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2,397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$205,198.95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$85.61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RunKeeper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476,522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10,195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  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$10,272.77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$10,272.77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Reddit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3,982,912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6,288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  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  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  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$7,668.93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6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Search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17,559,034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51,202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1,087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  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1,087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$114,132.95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$105.00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5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by tactic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FA24-9484-491B-B960-C5F95E32A63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95400"/>
            <a:ext cx="7924800" cy="4525963"/>
          </a:xfrm>
        </p:spPr>
        <p:txBody>
          <a:bodyPr>
            <a:normAutofit/>
          </a:bodyPr>
          <a:lstStyle/>
          <a:p>
            <a:pPr marL="400050"/>
            <a:r>
              <a:rPr lang="en-US" dirty="0" smtClean="0"/>
              <a:t>With less spending this week, the only change in CPA was a small decrease in CPA in New York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by audience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9FA24-9484-491B-B960-C5F95E32A63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 descr="http://www.ms150biketour.org/BikeMS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87"/>
          <a:stretch/>
        </p:blipFill>
        <p:spPr bwMode="auto">
          <a:xfrm>
            <a:off x="7848600" y="68696"/>
            <a:ext cx="1236774" cy="74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405544"/>
              </p:ext>
            </p:extLst>
          </p:nvPr>
        </p:nvGraphicFramePr>
        <p:xfrm>
          <a:off x="468937" y="1284945"/>
          <a:ext cx="8446460" cy="4658656"/>
        </p:xfrm>
        <a:graphic>
          <a:graphicData uri="http://schemas.openxmlformats.org/drawingml/2006/table">
            <a:tbl>
              <a:tblPr/>
              <a:tblGrid>
                <a:gridCol w="1129781"/>
                <a:gridCol w="1210479"/>
                <a:gridCol w="723643"/>
                <a:gridCol w="818191"/>
                <a:gridCol w="926494"/>
                <a:gridCol w="926494"/>
                <a:gridCol w="926494"/>
                <a:gridCol w="892442"/>
                <a:gridCol w="892442"/>
              </a:tblGrid>
              <a:tr h="570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Audience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Impressions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Clicks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Click-Through </a:t>
                      </a:r>
                      <a:r>
                        <a:rPr lang="en-US" sz="11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Convs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.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View-Through </a:t>
                      </a:r>
                      <a:r>
                        <a:rPr lang="en-US" sz="11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Convs</a:t>
                      </a:r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.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Total </a:t>
                      </a:r>
                      <a:r>
                        <a:rPr lang="en-US" sz="1100" b="1" i="0" u="none" strike="noStrike" baseline="0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Convs</a:t>
                      </a:r>
                      <a:r>
                        <a:rPr lang="en-US" sz="11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.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Gross Spend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Gross CPA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  <a:cs typeface="Arial"/>
                        </a:rPr>
                        <a:t>CPA +/-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510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Past Participants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5,513,926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9,176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327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1,428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$40,024.44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$22.81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Chapter File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963,790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891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$11,721.39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$244.20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Keywords</a:t>
                      </a:r>
                      <a:r>
                        <a:rPr 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Related to Bike MS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145,478,635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945,083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1,088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1092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$207,645.94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$190.15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Remarketing Pool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6,909,519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7,549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238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2,318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$68,517.78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$26.81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Cycling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Enthusiasts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29,583,889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67,630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65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320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385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$119,976.95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$311.63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Outdoors/Active Interests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23,107,059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50,105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166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$112,293.35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$524.74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Demographic Match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267,912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435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$949.17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$29.66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Lookalike of Team Captains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7,994,836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18,291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39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86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$25,299.27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$202.39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-1%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366250" y="34501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lkMS_SocialMediaCall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alkMS_SocialMediaCall_v1.potx" id="{567C10A0-D44C-4B51-8807-5AB06793CD43}" vid="{82A190D5-F5D5-46EA-9BAA-7832B7F2A7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DocCategory xmlns="44c437cf-d4de-4de0-ab72-5e368db19ed2">Society Branding</DocCategory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AA7C64DA5DDF4B93E6A0218D7402DA" ma:contentTypeVersion="2" ma:contentTypeDescription="Create a new document." ma:contentTypeScope="" ma:versionID="b2096eeffd10523d1bd75de35b6b46cf">
  <xsd:schema xmlns:xsd="http://www.w3.org/2001/XMLSchema" xmlns:p="http://schemas.microsoft.com/office/2006/metadata/properties" xmlns:ns1="http://schemas.microsoft.com/sharepoint/v3" xmlns:ns2="44c437cf-d4de-4de0-ab72-5e368db19ed2" targetNamespace="http://schemas.microsoft.com/office/2006/metadata/properties" ma:root="true" ma:fieldsID="4091f27139aa522b3d6e5e5914f25ee3" ns1:_="" ns2:_="">
    <xsd:import namespace="http://schemas.microsoft.com/sharepoint/v3"/>
    <xsd:import namespace="44c437cf-d4de-4de0-ab72-5e368db19ed2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oc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44c437cf-d4de-4de0-ab72-5e368db19ed2" elementFormDefault="qualified">
    <xsd:import namespace="http://schemas.microsoft.com/office/2006/documentManagement/types"/>
    <xsd:element name="DocCategory" ma:index="10" nillable="true" ma:displayName="DocCategory" ma:description="Used to distinguish document categories" ma:format="Dropdown" ma:internalName="DocCategory">
      <xsd:simpleType>
        <xsd:restriction base="dms:Choice">
          <xsd:enumeration value="Society Branding"/>
          <xsd:enumeration value="Conferences and Meetings"/>
          <xsd:enumeration value="Marketing Plans"/>
          <xsd:enumeration value="Online Marketing and Communications"/>
          <xsd:enumeration value="Public Relations"/>
          <xsd:enumeration value="Publications"/>
          <xsd:enumeration value="Training"/>
          <xsd:enumeration value="MS Awareness Week"/>
          <xsd:enumeration value="Other Resources"/>
          <xsd:enumeration value="MS Connections Golden Cirlce Pilot Chapters"/>
          <xsd:enumeration value="2014 Society Leadership Conference"/>
          <xsd:enumeration value="2015 Society Leadership Conference"/>
          <xsd:enumeration value="Volunteer/Spokesperson Engagement"/>
          <xsd:enumeration value="VideoPosting Request Form"/>
          <xsd:enumeration value="Department Informatio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166987B-DE1F-4DBB-AA2E-B1C7B280C1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A0574C-5CC2-4C13-BC33-96734AA9DB3A}">
  <ds:schemaRefs>
    <ds:schemaRef ds:uri="http://schemas.microsoft.com/sharepoint/v3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44c437cf-d4de-4de0-ab72-5e368db19e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95C07FA-74A1-4E87-B934-F0E13E4D09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4c437cf-d4de-4de0-ab72-5e368db19ed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WalkMS_SocialMediaCall_v1</Template>
  <TotalTime>17613</TotalTime>
  <Words>1375</Words>
  <Application>Microsoft Office PowerPoint</Application>
  <PresentationFormat>On-screen Show (4:3)</PresentationFormat>
  <Paragraphs>679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WalkMS_SocialMediaCall_v1</vt:lpstr>
      <vt:lpstr>Bike MS As of 10/18/16</vt:lpstr>
      <vt:lpstr>Paid Digital Advertising Results</vt:lpstr>
      <vt:lpstr>Performance by Reporting Period</vt:lpstr>
      <vt:lpstr>Performance by Market</vt:lpstr>
      <vt:lpstr>Performance by Market</vt:lpstr>
      <vt:lpstr>Performance by Tactic</vt:lpstr>
      <vt:lpstr>Performance by ad category </vt:lpstr>
      <vt:lpstr>Performance by tactic</vt:lpstr>
      <vt:lpstr>Performance by audience</vt:lpstr>
      <vt:lpstr>Performance by audience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 MS Social Media Calendar Overview</dc:title>
  <dc:creator>Covey Baker</dc:creator>
  <cp:lastModifiedBy>Covey Baker</cp:lastModifiedBy>
  <cp:revision>989</cp:revision>
  <cp:lastPrinted>2016-10-05T18:40:36Z</cp:lastPrinted>
  <dcterms:created xsi:type="dcterms:W3CDTF">2015-10-28T01:00:48Z</dcterms:created>
  <dcterms:modified xsi:type="dcterms:W3CDTF">2016-10-20T15:29:01Z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0x0101006AAA7C64DA5DDF4B93E6A0218D7402DA</vt:lpwstr>
  </property>
</Properties>
</file>