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7" r:id="rId10"/>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7C646D40-C9AB-40D9-81CF-103DA32F4839}" type="datetimeFigureOut">
              <a:rPr lang="ru-RU" smtClean="0"/>
              <a:t>20.01.2021</a:t>
            </a:fld>
            <a:endParaRPr lang="ru-RU"/>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632B9396-B922-42C1-A8E0-2E92FA8D3A25}"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C646D40-C9AB-40D9-81CF-103DA32F4839}" type="datetimeFigureOut">
              <a:rPr lang="ru-RU" smtClean="0"/>
              <a:t>20.01.2021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32B9396-B922-42C1-A8E0-2E92FA8D3A25}"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7C646D40-C9AB-40D9-81CF-103DA32F4839}" type="datetimeFigureOut">
              <a:rPr lang="ru-RU" smtClean="0"/>
              <a:t>20.01.2021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632B9396-B922-42C1-A8E0-2E92FA8D3A25}"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Содержимое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7C646D40-C9AB-40D9-81CF-103DA32F4839}" type="datetimeFigureOut">
              <a:rPr lang="ru-RU" smtClean="0"/>
              <a:t>20.01.2021</a:t>
            </a:fld>
            <a:endParaRPr lang="ru-RU"/>
          </a:p>
        </p:txBody>
      </p:sp>
      <p:sp>
        <p:nvSpPr>
          <p:cNvPr id="9" name="Номер слайда 8"/>
          <p:cNvSpPr>
            <a:spLocks noGrp="1"/>
          </p:cNvSpPr>
          <p:nvPr>
            <p:ph type="sldNum" sz="quarter" idx="15"/>
          </p:nvPr>
        </p:nvSpPr>
        <p:spPr/>
        <p:txBody>
          <a:bodyPr rtlCol="0"/>
          <a:lstStyle/>
          <a:p>
            <a:fld id="{632B9396-B922-42C1-A8E0-2E92FA8D3A25}" type="slidenum">
              <a:rPr lang="ru-RU" smtClean="0"/>
              <a:t>‹#›</a:t>
            </a:fld>
            <a:endParaRPr lang="ru-RU"/>
          </a:p>
        </p:txBody>
      </p:sp>
      <p:sp>
        <p:nvSpPr>
          <p:cNvPr id="10" name="Нижний колонтитул 9"/>
          <p:cNvSpPr>
            <a:spLocks noGrp="1"/>
          </p:cNvSpPr>
          <p:nvPr>
            <p:ph type="ftr" sz="quarter" idx="16"/>
          </p:nvPr>
        </p:nvSpPr>
        <p:spPr/>
        <p:txBody>
          <a:bodyPr rtlCol="0"/>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7C646D40-C9AB-40D9-81CF-103DA32F4839}" type="datetimeFigureOut">
              <a:rPr lang="ru-RU" smtClean="0"/>
              <a:t>20.01.2021</a:t>
            </a:fld>
            <a:endParaRPr lang="ru-RU"/>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632B9396-B922-42C1-A8E0-2E92FA8D3A25}"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7C646D40-C9AB-40D9-81CF-103DA32F4839}" type="datetimeFigureOut">
              <a:rPr lang="ru-RU" smtClean="0"/>
              <a:t>20.01.2021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632B9396-B922-42C1-A8E0-2E92FA8D3A25}" type="slidenum">
              <a:rPr lang="ru-RU" smtClean="0"/>
              <a:t>‹#›</a:t>
            </a:fld>
            <a:endParaRPr lang="ru-RU"/>
          </a:p>
        </p:txBody>
      </p:sp>
      <p:sp>
        <p:nvSpPr>
          <p:cNvPr id="9" name="Содержимое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Содержимое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7C646D40-C9AB-40D9-81CF-103DA32F4839}" type="datetimeFigureOut">
              <a:rPr lang="ru-RU" smtClean="0"/>
              <a:t>20.01.2021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632B9396-B922-42C1-A8E0-2E92FA8D3A25}" type="slidenum">
              <a:rPr lang="ru-RU" smtClean="0"/>
              <a:t>‹#›</a:t>
            </a:fld>
            <a:endParaRPr lang="ru-RU"/>
          </a:p>
        </p:txBody>
      </p:sp>
      <p:sp>
        <p:nvSpPr>
          <p:cNvPr id="11" name="Содержимое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Содержимое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7C646D40-C9AB-40D9-81CF-103DA32F4839}" type="datetimeFigureOut">
              <a:rPr lang="ru-RU" smtClean="0"/>
              <a:t>20.01.2021</a:t>
            </a:fld>
            <a:endParaRPr lang="ru-RU"/>
          </a:p>
        </p:txBody>
      </p:sp>
      <p:sp>
        <p:nvSpPr>
          <p:cNvPr id="7" name="Номер слайда 6"/>
          <p:cNvSpPr>
            <a:spLocks noGrp="1"/>
          </p:cNvSpPr>
          <p:nvPr>
            <p:ph type="sldNum" sz="quarter" idx="11"/>
          </p:nvPr>
        </p:nvSpPr>
        <p:spPr/>
        <p:txBody>
          <a:bodyPr rtlCol="0"/>
          <a:lstStyle/>
          <a:p>
            <a:fld id="{632B9396-B922-42C1-A8E0-2E92FA8D3A25}" type="slidenum">
              <a:rPr lang="ru-RU" smtClean="0"/>
              <a:t>‹#›</a:t>
            </a:fld>
            <a:endParaRPr lang="ru-RU"/>
          </a:p>
        </p:txBody>
      </p:sp>
      <p:sp>
        <p:nvSpPr>
          <p:cNvPr id="8" name="Нижний колонтитул 7"/>
          <p:cNvSpPr>
            <a:spLocks noGrp="1"/>
          </p:cNvSpPr>
          <p:nvPr>
            <p:ph type="ftr" sz="quarter" idx="12"/>
          </p:nvPr>
        </p:nvSpPr>
        <p:spPr/>
        <p:txBody>
          <a:bodyPr rtlCol="0"/>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7C646D40-C9AB-40D9-81CF-103DA32F4839}" type="datetimeFigureOut">
              <a:rPr lang="ru-RU" smtClean="0"/>
              <a:t>20.01.2021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632B9396-B922-42C1-A8E0-2E92FA8D3A25}"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Содержимое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7C646D40-C9AB-40D9-81CF-103DA32F4839}" type="datetimeFigureOut">
              <a:rPr lang="ru-RU" smtClean="0"/>
              <a:t>20.01.2021</a:t>
            </a:fld>
            <a:endParaRPr lang="ru-RU"/>
          </a:p>
        </p:txBody>
      </p:sp>
      <p:sp>
        <p:nvSpPr>
          <p:cNvPr id="22" name="Номер слайда 21"/>
          <p:cNvSpPr>
            <a:spLocks noGrp="1"/>
          </p:cNvSpPr>
          <p:nvPr>
            <p:ph type="sldNum" sz="quarter" idx="15"/>
          </p:nvPr>
        </p:nvSpPr>
        <p:spPr/>
        <p:txBody>
          <a:bodyPr rtlCol="0"/>
          <a:lstStyle/>
          <a:p>
            <a:fld id="{632B9396-B922-42C1-A8E0-2E92FA8D3A25}" type="slidenum">
              <a:rPr lang="ru-RU" smtClean="0"/>
              <a:t>‹#›</a:t>
            </a:fld>
            <a:endParaRPr lang="ru-RU"/>
          </a:p>
        </p:txBody>
      </p:sp>
      <p:sp>
        <p:nvSpPr>
          <p:cNvPr id="23" name="Нижний колонтитул 22"/>
          <p:cNvSpPr>
            <a:spLocks noGrp="1"/>
          </p:cNvSpPr>
          <p:nvPr>
            <p:ph type="ftr" sz="quarter" idx="16"/>
          </p:nvPr>
        </p:nvSpPr>
        <p:spPr/>
        <p:txBody>
          <a:bodyPr rtlCol="0"/>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7C646D40-C9AB-40D9-81CF-103DA32F4839}" type="datetimeFigureOut">
              <a:rPr lang="ru-RU" smtClean="0"/>
              <a:t>20.01.2021</a:t>
            </a:fld>
            <a:endParaRPr lang="ru-RU"/>
          </a:p>
        </p:txBody>
      </p:sp>
      <p:sp>
        <p:nvSpPr>
          <p:cNvPr id="18" name="Номер слайда 17"/>
          <p:cNvSpPr>
            <a:spLocks noGrp="1"/>
          </p:cNvSpPr>
          <p:nvPr>
            <p:ph type="sldNum" sz="quarter" idx="11"/>
          </p:nvPr>
        </p:nvSpPr>
        <p:spPr/>
        <p:txBody>
          <a:bodyPr rtlCol="0"/>
          <a:lstStyle/>
          <a:p>
            <a:fld id="{632B9396-B922-42C1-A8E0-2E92FA8D3A25}" type="slidenum">
              <a:rPr lang="ru-RU" smtClean="0"/>
              <a:t>‹#›</a:t>
            </a:fld>
            <a:endParaRPr lang="ru-RU"/>
          </a:p>
        </p:txBody>
      </p:sp>
      <p:sp>
        <p:nvSpPr>
          <p:cNvPr id="21" name="Нижний колонтитул 20"/>
          <p:cNvSpPr>
            <a:spLocks noGrp="1"/>
          </p:cNvSpPr>
          <p:nvPr>
            <p:ph type="ftr" sz="quarter" idx="12"/>
          </p:nvPr>
        </p:nvSpPr>
        <p:spPr/>
        <p:txBody>
          <a:bodyPr rtlCol="0"/>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C646D40-C9AB-40D9-81CF-103DA32F4839}" type="datetimeFigureOut">
              <a:rPr lang="ru-RU" smtClean="0"/>
              <a:t>20.01.2021</a:t>
            </a:fld>
            <a:endParaRPr lang="ru-RU"/>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32B9396-B922-42C1-A8E0-2E92FA8D3A25}"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Аль-Фараби - TWESCO"/>
          <p:cNvPicPr>
            <a:picLocks noChangeAspect="1" noChangeArrowheads="1"/>
          </p:cNvPicPr>
          <p:nvPr/>
        </p:nvPicPr>
        <p:blipFill>
          <a:blip r:embed="rId2"/>
          <a:srcRect/>
          <a:stretch>
            <a:fillRect/>
          </a:stretch>
        </p:blipFill>
        <p:spPr bwMode="auto">
          <a:xfrm>
            <a:off x="0" y="0"/>
            <a:ext cx="9144000" cy="6858000"/>
          </a:xfrm>
          <a:prstGeom prst="rect">
            <a:avLst/>
          </a:prstGeom>
          <a:noFill/>
        </p:spPr>
      </p:pic>
      <p:sp>
        <p:nvSpPr>
          <p:cNvPr id="24580" name="Rectangle 4"/>
          <p:cNvSpPr>
            <a:spLocks noChangeArrowheads="1"/>
          </p:cNvSpPr>
          <p:nvPr/>
        </p:nvSpPr>
        <p:spPr bwMode="auto">
          <a:xfrm>
            <a:off x="1500166" y="5572140"/>
            <a:ext cx="6399059" cy="954107"/>
          </a:xfrm>
          <a:prstGeom prst="rect">
            <a:avLst/>
          </a:prstGeom>
          <a:solidFill>
            <a:srgbClr val="FFC000"/>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1" u="none" strike="noStrike" cap="none" normalizeH="0" baseline="0" dirty="0" err="1" smtClean="0">
                <a:ln>
                  <a:noFill/>
                </a:ln>
                <a:effectLst/>
                <a:latin typeface="Arial" pitchFamily="34" charset="0"/>
                <a:ea typeface="Times New Roman" pitchFamily="18" charset="0"/>
                <a:cs typeface="Arial" pitchFamily="34" charset="0"/>
              </a:rPr>
              <a:t>Әл</a:t>
            </a:r>
            <a:r>
              <a:rPr kumimoji="0" lang="en-US" sz="1400" b="1" i="1" u="none" strike="noStrike" cap="none" normalizeH="0" baseline="0" dirty="0" smtClean="0">
                <a:ln>
                  <a:noFill/>
                </a:ln>
                <a:effectLst/>
                <a:latin typeface="Matura MT Script Capitals" pitchFamily="66" charset="0"/>
                <a:ea typeface="Times New Roman" pitchFamily="18" charset="0"/>
                <a:cs typeface="Arial" pitchFamily="34" charset="0"/>
              </a:rPr>
              <a:t>-</a:t>
            </a:r>
            <a:r>
              <a:rPr kumimoji="0" lang="ru-RU" sz="1400" b="1" i="1" u="none" strike="noStrike" cap="none" normalizeH="0" baseline="0" dirty="0" err="1" smtClean="0">
                <a:ln>
                  <a:noFill/>
                </a:ln>
                <a:effectLst/>
                <a:latin typeface="Arial" pitchFamily="34" charset="0"/>
                <a:ea typeface="Times New Roman" pitchFamily="18" charset="0"/>
                <a:cs typeface="Arial" pitchFamily="34" charset="0"/>
              </a:rPr>
              <a:t>Фарабидің</a:t>
            </a:r>
            <a:r>
              <a:rPr kumimoji="0" lang="en-US" sz="1400" b="1" i="1" u="none" strike="noStrike" cap="none" normalizeH="0" baseline="0" dirty="0" smtClean="0">
                <a:ln>
                  <a:noFill/>
                </a:ln>
                <a:effectLst/>
                <a:latin typeface="Matura MT Script Capitals" pitchFamily="66" charset="0"/>
                <a:ea typeface="Times New Roman" pitchFamily="18" charset="0"/>
                <a:cs typeface="Arial" pitchFamily="34" charset="0"/>
              </a:rPr>
              <a:t> 1150 </a:t>
            </a:r>
            <a:r>
              <a:rPr kumimoji="0" lang="ru-RU" sz="1400" b="1" i="1" u="none" strike="noStrike" cap="none" normalizeH="0" baseline="0" dirty="0" err="1" smtClean="0">
                <a:ln>
                  <a:noFill/>
                </a:ln>
                <a:effectLst/>
                <a:latin typeface="Arial" pitchFamily="34" charset="0"/>
                <a:ea typeface="Times New Roman" pitchFamily="18" charset="0"/>
                <a:cs typeface="Arial" pitchFamily="34" charset="0"/>
              </a:rPr>
              <a:t>жылдық мерейтойына</a:t>
            </a:r>
            <a:r>
              <a:rPr kumimoji="0" lang="ru-RU" sz="1400" b="1" i="1" u="none" strike="noStrike" cap="none" normalizeH="0" baseline="0" dirty="0" smtClean="0">
                <a:ln>
                  <a:noFill/>
                </a:ln>
                <a:effectLst/>
                <a:latin typeface="Arial" pitchFamily="34" charset="0"/>
                <a:ea typeface="Times New Roman" pitchFamily="18" charset="0"/>
                <a:cs typeface="Arial" pitchFamily="34" charset="0"/>
              </a:rPr>
              <a:t> </a:t>
            </a:r>
            <a:r>
              <a:rPr kumimoji="0" lang="ru-RU" sz="1400" b="1" i="1" u="none" strike="noStrike" cap="none" normalizeH="0" baseline="0" dirty="0" err="1" smtClean="0">
                <a:ln>
                  <a:noFill/>
                </a:ln>
                <a:effectLst/>
                <a:latin typeface="Arial" pitchFamily="34" charset="0"/>
                <a:ea typeface="Times New Roman" pitchFamily="18" charset="0"/>
                <a:cs typeface="Arial" pitchFamily="34" charset="0"/>
              </a:rPr>
              <a:t>орай</a:t>
            </a:r>
            <a:r>
              <a:rPr kumimoji="0" lang="ru-RU" sz="1400" b="1" i="1" u="none" strike="noStrike" cap="none" normalizeH="0" baseline="0" dirty="0" smtClean="0">
                <a:ln>
                  <a:noFill/>
                </a:ln>
                <a:effectLst/>
                <a:latin typeface="Arial" pitchFamily="34" charset="0"/>
                <a:ea typeface="Times New Roman" pitchFamily="18" charset="0"/>
                <a:cs typeface="Arial"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pPr>
            <a:r>
              <a:rPr kumimoji="0" lang="kk-KZ" sz="1400" b="1" i="1" u="none" strike="noStrike" cap="none" normalizeH="0" baseline="0" dirty="0" smtClean="0">
                <a:ln>
                  <a:noFill/>
                </a:ln>
                <a:effectLst/>
                <a:latin typeface="Arial" pitchFamily="34" charset="0"/>
                <a:ea typeface="Times New Roman" pitchFamily="18" charset="0"/>
                <a:cs typeface="Arial" pitchFamily="34" charset="0"/>
              </a:rPr>
              <a:t>Азаматтық авиация академиясының</a:t>
            </a:r>
          </a:p>
          <a:p>
            <a:pPr marL="0" marR="0" lvl="0" indent="0" algn="ctr" defTabSz="914400" rtl="0" eaLnBrk="1" fontAlgn="base" latinLnBrk="0" hangingPunct="1">
              <a:lnSpc>
                <a:spcPct val="100000"/>
              </a:lnSpc>
              <a:spcBef>
                <a:spcPct val="0"/>
              </a:spcBef>
              <a:spcAft>
                <a:spcPct val="0"/>
              </a:spcAft>
              <a:buClrTx/>
              <a:buSzTx/>
              <a:buFontTx/>
              <a:buNone/>
              <a:tabLst/>
            </a:pPr>
            <a:r>
              <a:rPr kumimoji="0" lang="kk-KZ" sz="1400" b="1" i="1" u="none" strike="noStrike" cap="none" normalizeH="0" baseline="0" dirty="0" smtClean="0">
                <a:ln>
                  <a:noFill/>
                </a:ln>
                <a:effectLst/>
                <a:latin typeface="Arial" pitchFamily="34" charset="0"/>
                <a:ea typeface="Times New Roman" pitchFamily="18" charset="0"/>
                <a:cs typeface="Arial" pitchFamily="34" charset="0"/>
              </a:rPr>
              <a:t> </a:t>
            </a:r>
            <a:r>
              <a:rPr lang="kk-KZ" sz="1400" b="1" i="1" dirty="0" smtClean="0">
                <a:latin typeface="Arial" pitchFamily="34" charset="0"/>
                <a:ea typeface="Times New Roman" pitchFamily="18" charset="0"/>
                <a:cs typeface="Arial" pitchFamily="34" charset="0"/>
              </a:rPr>
              <a:t>ТЭ</a:t>
            </a:r>
            <a:r>
              <a:rPr kumimoji="0" lang="kk-KZ" sz="1400" b="1" i="1" u="none" strike="noStrike" cap="none" normalizeH="0" baseline="0" dirty="0" smtClean="0">
                <a:ln>
                  <a:noFill/>
                </a:ln>
                <a:effectLst/>
                <a:latin typeface="Arial" pitchFamily="34" charset="0"/>
                <a:ea typeface="Times New Roman" pitchFamily="18" charset="0"/>
                <a:cs typeface="Arial" pitchFamily="34" charset="0"/>
              </a:rPr>
              <a:t>-20-1қаз,ТЭ-20-2қаз,ТЭ-20-3қаз топтарының </a:t>
            </a:r>
            <a:r>
              <a:rPr kumimoji="0" lang="ru-RU" sz="1400" b="1" i="1" u="none" strike="noStrike" cap="none" normalizeH="0" baseline="0" dirty="0" err="1" smtClean="0">
                <a:ln>
                  <a:noFill/>
                </a:ln>
                <a:effectLst/>
                <a:latin typeface="Arial" pitchFamily="34" charset="0"/>
                <a:ea typeface="Times New Roman" pitchFamily="18" charset="0"/>
                <a:cs typeface="Arial" pitchFamily="34" charset="0"/>
              </a:rPr>
              <a:t>ұйымдастыруымен</a:t>
            </a:r>
            <a:r>
              <a:rPr kumimoji="0" lang="en-US" sz="1400" b="1" i="1" u="none" strike="noStrike" cap="none" normalizeH="0" baseline="0" dirty="0" smtClean="0">
                <a:ln>
                  <a:noFill/>
                </a:ln>
                <a:effectLst/>
                <a:latin typeface="Matura MT Script Capitals" pitchFamily="66" charset="0"/>
                <a:ea typeface="Times New Roman" pitchFamily="18" charset="0"/>
                <a:cs typeface="Arial" pitchFamily="34" charset="0"/>
              </a:rPr>
              <a:t> </a:t>
            </a:r>
            <a:endParaRPr kumimoji="0" lang="kk-KZ" sz="1400" b="1" i="1" u="none" strike="noStrike" cap="none" normalizeH="0" baseline="0" dirty="0" smtClean="0">
              <a:ln>
                <a:noFill/>
              </a:ln>
              <a:effectLst/>
              <a:latin typeface="Arial" pitchFamily="34" charset="0"/>
              <a:ea typeface="Times New Roman" pitchFamily="18" charset="0"/>
              <a:cs typeface="Arial"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1" u="none" strike="noStrike" cap="none" normalizeH="0" baseline="0" dirty="0" smtClean="0">
                <a:ln>
                  <a:noFill/>
                </a:ln>
                <a:effectLst/>
                <a:latin typeface="Matura MT Script Capitals" pitchFamily="66" charset="0"/>
                <a:ea typeface="Times New Roman" pitchFamily="18" charset="0"/>
                <a:cs typeface="Arial" pitchFamily="34" charset="0"/>
              </a:rPr>
              <a:t>«</a:t>
            </a:r>
            <a:r>
              <a:rPr kumimoji="0" lang="kk-KZ" sz="1200" b="1" i="1" u="none" strike="noStrike" cap="none" normalizeH="0" baseline="0" dirty="0" smtClean="0">
                <a:ln>
                  <a:noFill/>
                </a:ln>
                <a:effectLst/>
                <a:latin typeface="Arial" pitchFamily="34" charset="0"/>
                <a:ea typeface="Times New Roman" pitchFamily="18" charset="0"/>
                <a:cs typeface="Arial" pitchFamily="34" charset="0"/>
              </a:rPr>
              <a:t> </a:t>
            </a:r>
            <a:r>
              <a:rPr kumimoji="0" lang="kk-KZ" sz="1400" b="1" i="1" u="none" strike="noStrike" cap="none" normalizeH="0" baseline="0" dirty="0" smtClean="0">
                <a:ln>
                  <a:noFill/>
                </a:ln>
                <a:effectLst/>
                <a:latin typeface="Arial" pitchFamily="34" charset="0"/>
                <a:ea typeface="Times New Roman" pitchFamily="18" charset="0"/>
                <a:cs typeface="Arial" pitchFamily="34" charset="0"/>
              </a:rPr>
              <a:t>Әл-Фараби- әлемі</a:t>
            </a:r>
            <a:r>
              <a:rPr kumimoji="0" lang="en-US" sz="1400" b="1" i="1" u="none" strike="noStrike" cap="none" normalizeH="0" baseline="0" dirty="0" smtClean="0">
                <a:ln>
                  <a:noFill/>
                </a:ln>
                <a:effectLst/>
                <a:latin typeface="Matura MT Script Capitals" pitchFamily="66" charset="0"/>
                <a:ea typeface="Times New Roman" pitchFamily="18" charset="0"/>
                <a:cs typeface="Arial" pitchFamily="34" charset="0"/>
              </a:rPr>
              <a:t>» </a:t>
            </a:r>
            <a:r>
              <a:rPr lang="kk-KZ" sz="1400" b="1" i="1" dirty="0">
                <a:latin typeface="Arial" pitchFamily="34" charset="0"/>
                <a:ea typeface="Times New Roman" pitchFamily="18" charset="0"/>
                <a:cs typeface="Arial" pitchFamily="34" charset="0"/>
              </a:rPr>
              <a:t> </a:t>
            </a:r>
            <a:r>
              <a:rPr lang="kk-KZ" sz="1400" b="1" i="1" dirty="0" smtClean="0">
                <a:latin typeface="Arial" pitchFamily="34" charset="0"/>
                <a:ea typeface="Times New Roman" pitchFamily="18" charset="0"/>
                <a:cs typeface="Arial" pitchFamily="34" charset="0"/>
              </a:rPr>
              <a:t>кешіне қош келдіңіздер </a:t>
            </a:r>
            <a:r>
              <a:rPr kumimoji="0" lang="en-US" sz="1400" b="1" i="1" u="none" strike="noStrike" cap="none" normalizeH="0" baseline="0" dirty="0" smtClean="0">
                <a:ln>
                  <a:noFill/>
                </a:ln>
                <a:effectLst/>
                <a:latin typeface="Matura MT Script Capitals" pitchFamily="66" charset="0"/>
                <a:ea typeface="Times New Roman" pitchFamily="18" charset="0"/>
                <a:cs typeface="Arial" pitchFamily="34" charset="0"/>
              </a:rPr>
              <a:t>.</a:t>
            </a:r>
            <a:endParaRPr kumimoji="0" lang="en-US" sz="1800" b="1" i="1" u="none" strike="noStrike" cap="none" normalizeH="0" baseline="0" dirty="0" smtClean="0">
              <a:ln>
                <a:noFill/>
              </a:ln>
              <a:effectLst/>
              <a:latin typeface="Matura MT Script Capitals" pitchFamily="66"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2" name="Picture 4" descr="Коллекция карманных календариков СССР 1965-1991 гг. | Collection of pocket  calendars USSR"/>
          <p:cNvPicPr>
            <a:picLocks noChangeAspect="1" noChangeArrowheads="1"/>
          </p:cNvPicPr>
          <p:nvPr/>
        </p:nvPicPr>
        <p:blipFill>
          <a:blip r:embed="rId2"/>
          <a:srcRect/>
          <a:stretch>
            <a:fillRect/>
          </a:stretch>
        </p:blipFill>
        <p:spPr bwMode="auto">
          <a:xfrm>
            <a:off x="0" y="0"/>
            <a:ext cx="7715272" cy="6858000"/>
          </a:xfrm>
          <a:prstGeom prst="rect">
            <a:avLst/>
          </a:prstGeom>
          <a:noFill/>
        </p:spPr>
      </p:pic>
      <p:pic>
        <p:nvPicPr>
          <p:cNvPr id="22534" name="Picture 6" descr="1150-летие Аль-Фараби: Легенды и правда о великом мыслителе — OTYRAR"/>
          <p:cNvPicPr>
            <a:picLocks noChangeAspect="1" noChangeArrowheads="1"/>
          </p:cNvPicPr>
          <p:nvPr/>
        </p:nvPicPr>
        <p:blipFill>
          <a:blip r:embed="rId3">
            <a:clrChange>
              <a:clrFrom>
                <a:srgbClr val="D9D6CD"/>
              </a:clrFrom>
              <a:clrTo>
                <a:srgbClr val="D9D6CD">
                  <a:alpha val="0"/>
                </a:srgbClr>
              </a:clrTo>
            </a:clrChange>
          </a:blip>
          <a:srcRect/>
          <a:stretch>
            <a:fillRect/>
          </a:stretch>
        </p:blipFill>
        <p:spPr bwMode="auto">
          <a:xfrm>
            <a:off x="4945505" y="1909774"/>
            <a:ext cx="4198495" cy="4948226"/>
          </a:xfrm>
          <a:prstGeom prst="rect">
            <a:avLst/>
          </a:prstGeom>
          <a:noFill/>
        </p:spPr>
      </p:pic>
      <p:sp>
        <p:nvSpPr>
          <p:cNvPr id="7" name="Солнце 6"/>
          <p:cNvSpPr/>
          <p:nvPr/>
        </p:nvSpPr>
        <p:spPr>
          <a:xfrm>
            <a:off x="7858148" y="0"/>
            <a:ext cx="1285852" cy="1000108"/>
          </a:xfrm>
          <a:prstGeom prst="su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 name="Прямая соединительная линия 8"/>
          <p:cNvCxnSpPr/>
          <p:nvPr/>
        </p:nvCxnSpPr>
        <p:spPr>
          <a:xfrm rot="10800000" flipV="1">
            <a:off x="7358082" y="1357298"/>
            <a:ext cx="1285884" cy="121444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rot="10800000" flipV="1">
            <a:off x="5214942" y="357166"/>
            <a:ext cx="2500330" cy="157163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V="1">
            <a:off x="7286644" y="571480"/>
            <a:ext cx="1357322" cy="107157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0" y="3929066"/>
            <a:ext cx="3857620" cy="2214578"/>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Прямая соединительная линия 16"/>
          <p:cNvCxnSpPr/>
          <p:nvPr/>
        </p:nvCxnSpPr>
        <p:spPr>
          <a:xfrm rot="16200000" flipH="1">
            <a:off x="964381" y="4893479"/>
            <a:ext cx="1428760" cy="21431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descr="Аль-Фараби: он хотел видеть мир счастливым – Вечерняя Астан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2292" name="AutoShape 4" descr="Аль-Фараби: он хотел видеть мир счастливым – Вечерняя Астан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2294" name="AutoShape 6" descr="Аль-Фараби: он хотел видеть мир счастливым – Вечерняя Астан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12296" name="AutoShape 8" descr="Аль-Фараби: он хотел видеть мир счастливым – Вечерняя Астана"/>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6" name="Рисунок 5" descr="Без названия.jfif"/>
          <p:cNvPicPr>
            <a:picLocks noChangeAspect="1"/>
          </p:cNvPicPr>
          <p:nvPr/>
        </p:nvPicPr>
        <p:blipFill>
          <a:blip r:embed="rId2"/>
          <a:stretch>
            <a:fillRect/>
          </a:stretch>
        </p:blipFill>
        <p:spPr>
          <a:xfrm>
            <a:off x="0" y="0"/>
            <a:ext cx="9184842" cy="6858000"/>
          </a:xfrm>
          <a:prstGeom prst="rect">
            <a:avLst/>
          </a:prstGeom>
        </p:spPr>
      </p:pic>
      <p:pic>
        <p:nvPicPr>
          <p:cNvPr id="12298" name="Picture 10" descr="Әбу Насыр әл-Фарабидің 1150 жылдық мерейтойы"/>
          <p:cNvPicPr>
            <a:picLocks noChangeAspect="1" noChangeArrowheads="1"/>
          </p:cNvPicPr>
          <p:nvPr/>
        </p:nvPicPr>
        <p:blipFill>
          <a:blip r:embed="rId3"/>
          <a:srcRect/>
          <a:stretch>
            <a:fillRect/>
          </a:stretch>
        </p:blipFill>
        <p:spPr bwMode="auto">
          <a:xfrm>
            <a:off x="2285984" y="-285776"/>
            <a:ext cx="5572153" cy="6826863"/>
          </a:xfrm>
          <a:prstGeom prst="rect">
            <a:avLst/>
          </a:prstGeom>
          <a:noFill/>
        </p:spPr>
      </p:pic>
      <p:sp>
        <p:nvSpPr>
          <p:cNvPr id="11" name="Блок-схема: данные 10"/>
          <p:cNvSpPr/>
          <p:nvPr/>
        </p:nvSpPr>
        <p:spPr>
          <a:xfrm>
            <a:off x="-642974" y="2928934"/>
            <a:ext cx="4429156" cy="3714776"/>
          </a:xfrm>
          <a:prstGeom prst="flowChartInputOutpu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k-KZ" sz="1600" i="1" dirty="0">
                <a:solidFill>
                  <a:schemeClr val="tx1"/>
                </a:solidFill>
              </a:rPr>
              <a:t>Тарихымыздағы ұлы тұлғалардың бірі, ислам дүниесінің ең ірі, атағы әлемге жайылған ғұлама философы, Аристолельден кейінгі «Екінші ұстаз» атанған, батыс пен шығысты білімімен бас идірген Әбу Насыр әл-Фараби қазақ жерінде, Отырар қаласында 870 жылы дүниеге келген.</a:t>
            </a:r>
            <a:endParaRPr lang="ru-RU" sz="1600" i="1" dirty="0">
              <a:solidFill>
                <a:schemeClr val="tx1"/>
              </a:solidFill>
            </a:endParaRPr>
          </a:p>
          <a:p>
            <a:pPr algn="ctr"/>
            <a:endParaRPr lang="ru-RU" sz="1600" i="1"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Аль-Фараби – биография, фото, личная жизнь, философия - 24СМИ"/>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10244" name="Picture 4" descr="Әбу Насыр әл-Фарабидің 1150 жылдық мерейтойы"/>
          <p:cNvPicPr>
            <a:picLocks noChangeAspect="1" noChangeArrowheads="1"/>
          </p:cNvPicPr>
          <p:nvPr/>
        </p:nvPicPr>
        <p:blipFill>
          <a:blip r:embed="rId3"/>
          <a:srcRect/>
          <a:stretch>
            <a:fillRect/>
          </a:stretch>
        </p:blipFill>
        <p:spPr bwMode="auto">
          <a:xfrm>
            <a:off x="142844" y="214290"/>
            <a:ext cx="1571625" cy="1724025"/>
          </a:xfrm>
          <a:prstGeom prst="rect">
            <a:avLst/>
          </a:prstGeom>
          <a:noFill/>
        </p:spPr>
      </p:pic>
      <p:sp>
        <p:nvSpPr>
          <p:cNvPr id="4" name="TextBox 3"/>
          <p:cNvSpPr txBox="1"/>
          <p:nvPr/>
        </p:nvSpPr>
        <p:spPr>
          <a:xfrm>
            <a:off x="0" y="5500702"/>
            <a:ext cx="9144000" cy="1569660"/>
          </a:xfrm>
          <a:prstGeom prst="rect">
            <a:avLst/>
          </a:prstGeom>
          <a:solidFill>
            <a:schemeClr val="bg2">
              <a:lumMod val="90000"/>
            </a:schemeClr>
          </a:solidFill>
        </p:spPr>
        <p:txBody>
          <a:bodyPr wrap="square" rtlCol="0">
            <a:spAutoFit/>
          </a:bodyPr>
          <a:lstStyle/>
          <a:p>
            <a:pPr algn="ctr"/>
            <a:r>
              <a:rPr lang="kk-KZ" sz="1600" i="1" dirty="0"/>
              <a:t>:  Фарабидің толық аты-жөні -Әбу Насыр Мухаммед ибн Мухаммед ибн Тархан Ұзлағ әл-Фараби ат Түрки.</a:t>
            </a:r>
            <a:endParaRPr lang="ru-RU" sz="1600" i="1" dirty="0"/>
          </a:p>
          <a:p>
            <a:pPr algn="ctr"/>
            <a:r>
              <a:rPr lang="kk-KZ" sz="1600" i="1" dirty="0"/>
              <a:t>Ат Түрки-шыққан тегі түркі дегенді, әл-Фараби-Фараб қаласынан шыққан дегенді білдіреді. Өзінің азан шақырып қойған аты-Мухаммед, әкесінің де аты –Мухамед, атасының аты-Тархан, Бабасы Ұзлағ.</a:t>
            </a:r>
            <a:endParaRPr lang="ru-RU" sz="1600" i="1" dirty="0"/>
          </a:p>
          <a:p>
            <a:pPr algn="ctr"/>
            <a:endParaRPr lang="ru-RU" sz="1600"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descr="Аудио"/>
          <p:cNvPicPr>
            <a:picLocks noChangeAspect="1" noChangeArrowheads="1"/>
          </p:cNvPicPr>
          <p:nvPr/>
        </p:nvPicPr>
        <p:blipFill>
          <a:blip r:embed="rId2"/>
          <a:srcRect/>
          <a:stretch>
            <a:fillRect/>
          </a:stretch>
        </p:blipFill>
        <p:spPr bwMode="auto">
          <a:xfrm>
            <a:off x="3143240" y="2965033"/>
            <a:ext cx="6000761" cy="3892967"/>
          </a:xfrm>
          <a:prstGeom prst="rect">
            <a:avLst/>
          </a:prstGeom>
          <a:noFill/>
        </p:spPr>
      </p:pic>
      <p:pic>
        <p:nvPicPr>
          <p:cNvPr id="9218" name="Picture 2" descr="Аль-Фараби Абу-Наср Ибн Мухаммед"/>
          <p:cNvPicPr>
            <a:picLocks noChangeAspect="1" noChangeArrowheads="1"/>
          </p:cNvPicPr>
          <p:nvPr/>
        </p:nvPicPr>
        <p:blipFill>
          <a:blip r:embed="rId3"/>
          <a:srcRect/>
          <a:stretch>
            <a:fillRect/>
          </a:stretch>
        </p:blipFill>
        <p:spPr bwMode="auto">
          <a:xfrm>
            <a:off x="0" y="1"/>
            <a:ext cx="3939059" cy="5143512"/>
          </a:xfrm>
          <a:prstGeom prst="rect">
            <a:avLst/>
          </a:prstGeom>
          <a:noFill/>
        </p:spPr>
      </p:pic>
      <p:pic>
        <p:nvPicPr>
          <p:cNvPr id="9222" name="Picture 6" descr="НЕГІЗГІ БЕТ - Әл-Фарабидің математикалық мұралары"/>
          <p:cNvPicPr>
            <a:picLocks noChangeAspect="1" noChangeArrowheads="1"/>
          </p:cNvPicPr>
          <p:nvPr/>
        </p:nvPicPr>
        <p:blipFill>
          <a:blip r:embed="rId4"/>
          <a:srcRect/>
          <a:stretch>
            <a:fillRect/>
          </a:stretch>
        </p:blipFill>
        <p:spPr bwMode="auto">
          <a:xfrm>
            <a:off x="6143636" y="142852"/>
            <a:ext cx="3310948" cy="3214710"/>
          </a:xfrm>
          <a:prstGeom prst="rect">
            <a:avLst/>
          </a:prstGeom>
          <a:noFill/>
        </p:spPr>
      </p:pic>
      <p:sp>
        <p:nvSpPr>
          <p:cNvPr id="5" name="TextBox 4"/>
          <p:cNvSpPr txBox="1"/>
          <p:nvPr/>
        </p:nvSpPr>
        <p:spPr>
          <a:xfrm>
            <a:off x="0" y="4857760"/>
            <a:ext cx="4572000" cy="2031325"/>
          </a:xfrm>
          <a:prstGeom prst="rect">
            <a:avLst/>
          </a:prstGeom>
          <a:solidFill>
            <a:schemeClr val="accent2">
              <a:lumMod val="20000"/>
              <a:lumOff val="80000"/>
            </a:schemeClr>
          </a:solidFill>
          <a:ln>
            <a:solidFill>
              <a:schemeClr val="tx1">
                <a:lumMod val="50000"/>
                <a:lumOff val="50000"/>
              </a:schemeClr>
            </a:solidFill>
          </a:ln>
        </p:spPr>
        <p:txBody>
          <a:bodyPr wrap="square" rtlCol="0">
            <a:spAutoFit/>
          </a:bodyPr>
          <a:lstStyle/>
          <a:p>
            <a:pPr algn="ctr"/>
            <a:r>
              <a:rPr lang="kk-KZ" i="1" dirty="0"/>
              <a:t>:  Әл-Фараби түркі тайпасының әулетті отбасында дүниеге келген, әкесі әскер басы болған. Руы қаңлы-қыпшақ. Әкесі әскербасы болғандықтан, жас Мұхаммедтің де жауынгершілік, соғыс өнерінен хабары болған.</a:t>
            </a:r>
            <a:endParaRPr lang="ru-RU" i="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В португальском языке есть слово «альфарабио», что значит «древняя книга»"/>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8194" name="Picture 2" descr="UzbekistanPass"/>
          <p:cNvPicPr>
            <a:picLocks noChangeAspect="1" noChangeArrowheads="1"/>
          </p:cNvPicPr>
          <p:nvPr/>
        </p:nvPicPr>
        <p:blipFill>
          <a:blip r:embed="rId3"/>
          <a:srcRect/>
          <a:stretch>
            <a:fillRect/>
          </a:stretch>
        </p:blipFill>
        <p:spPr bwMode="auto">
          <a:xfrm>
            <a:off x="428596" y="0"/>
            <a:ext cx="2714626" cy="3786190"/>
          </a:xfrm>
          <a:prstGeom prst="rect">
            <a:avLst/>
          </a:prstGeom>
          <a:ln>
            <a:noFill/>
          </a:ln>
          <a:effectLst>
            <a:softEdge rad="112500"/>
          </a:effectLst>
        </p:spPr>
      </p:pic>
      <p:sp>
        <p:nvSpPr>
          <p:cNvPr id="4" name="TextBox 3"/>
          <p:cNvSpPr txBox="1"/>
          <p:nvPr/>
        </p:nvSpPr>
        <p:spPr>
          <a:xfrm>
            <a:off x="0" y="4795897"/>
            <a:ext cx="4714908" cy="2062103"/>
          </a:xfrm>
          <a:prstGeom prst="rect">
            <a:avLst/>
          </a:prstGeom>
          <a:solidFill>
            <a:schemeClr val="accent4">
              <a:lumMod val="40000"/>
              <a:lumOff val="60000"/>
            </a:schemeClr>
          </a:solidFill>
        </p:spPr>
        <p:txBody>
          <a:bodyPr wrap="square" rtlCol="0">
            <a:spAutoFit/>
          </a:bodyPr>
          <a:lstStyle/>
          <a:p>
            <a:pPr algn="ctr"/>
            <a:r>
              <a:rPr lang="kk-KZ" sz="1600" i="1" dirty="0"/>
              <a:t>Бала Мухаммед қала медреселерінің бірінен сауатын ашып, хат танып, Отырар кітапханасынан мол қорынан сусындап өскен. Тіл үйренуге жастай көңіл қойған. Араб тарихшысы ибн Халликан «әл-Фараби 70-ке жуық тіл білген» деп жазып қалдырған. Әсіресе түркі тілін, араб, парсы, грек тілдерін жетік меңгерген.</a:t>
            </a:r>
            <a:endParaRPr lang="ru-RU" sz="1600" i="1" dirty="0"/>
          </a:p>
        </p:txBody>
      </p:sp>
      <p:cxnSp>
        <p:nvCxnSpPr>
          <p:cNvPr id="6" name="Прямая соединительная линия 5"/>
          <p:cNvCxnSpPr/>
          <p:nvPr/>
        </p:nvCxnSpPr>
        <p:spPr>
          <a:xfrm>
            <a:off x="2857488" y="4214818"/>
            <a:ext cx="2357454" cy="1214446"/>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a:off x="2071670" y="4214818"/>
            <a:ext cx="3429024" cy="178595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Жемчужины премудрости - Индустриальная Караганда онлайн - Новости Караганды  и Карагандинской области"/>
          <p:cNvPicPr>
            <a:picLocks noChangeAspect="1" noChangeArrowheads="1"/>
          </p:cNvPicPr>
          <p:nvPr/>
        </p:nvPicPr>
        <p:blipFill>
          <a:blip r:embed="rId2"/>
          <a:srcRect/>
          <a:stretch>
            <a:fillRect/>
          </a:stretch>
        </p:blipFill>
        <p:spPr bwMode="auto">
          <a:xfrm>
            <a:off x="0" y="0"/>
            <a:ext cx="9144000" cy="5286388"/>
          </a:xfrm>
          <a:prstGeom prst="rect">
            <a:avLst/>
          </a:prstGeom>
          <a:noFill/>
        </p:spPr>
      </p:pic>
      <p:sp>
        <p:nvSpPr>
          <p:cNvPr id="7171" name="Rectangle 3"/>
          <p:cNvSpPr>
            <a:spLocks noChangeArrowheads="1"/>
          </p:cNvSpPr>
          <p:nvPr/>
        </p:nvSpPr>
        <p:spPr bwMode="auto">
          <a:xfrm>
            <a:off x="0" y="5288340"/>
            <a:ext cx="9144000" cy="1569660"/>
          </a:xfrm>
          <a:prstGeom prst="rect">
            <a:avLst/>
          </a:prstGeom>
          <a:solidFill>
            <a:schemeClr val="accent4">
              <a:lumMod val="40000"/>
              <a:lumOff val="60000"/>
            </a:schemeClr>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kk-KZ" sz="160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a:t>
            </a:r>
            <a:r>
              <a:rPr kumimoji="0" lang="kk-KZ" sz="140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r>
              <a:rPr kumimoji="0" lang="kk-KZ" sz="160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Әбу Насыр әл-Фараби 12.16 жасында ғылым-білім іздеп Бағдатқа аттанған. Бағдад шаһары ғылым мен өнерге ден қойған адамдарға қақпасын кең ашып, оларға ғылыммен айналысу үшін бар жағдай жасаған. Бағдадта «Байт әл-Хакма» атты ғылымдар үйі және әлемде ең бай кіткпхана болған.</a:t>
            </a:r>
            <a:endParaRPr kumimoji="0" lang="kk-KZ" sz="1600" i="1" u="none" strike="noStrike" cap="none" normalizeH="0" baseline="0" dirty="0" smtClean="0">
              <a:ln>
                <a:noFill/>
              </a:ln>
              <a:solidFill>
                <a:schemeClr val="tx1"/>
              </a:solidFill>
              <a:effectLst/>
              <a:latin typeface="Arial" pitchFamily="34" charset="0"/>
              <a:ea typeface="Calibri" pitchFamily="34"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kk-KZ" sz="1600" i="1"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6-студент:</a:t>
            </a:r>
            <a:r>
              <a:rPr kumimoji="0" lang="kk-KZ" sz="1200" i="1"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 </a:t>
            </a:r>
            <a:r>
              <a:rPr kumimoji="0" lang="kk-KZ" sz="1600" i="1" u="none" strike="noStrike" cap="none" normalizeH="0" baseline="0" dirty="0" smtClean="0">
                <a:ln>
                  <a:noFill/>
                </a:ln>
                <a:solidFill>
                  <a:schemeClr val="tx1"/>
                </a:solidFill>
                <a:effectLst/>
                <a:latin typeface="Arial" pitchFamily="34" charset="0"/>
                <a:ea typeface="Calibri" pitchFamily="34" charset="0"/>
                <a:cs typeface="Times New Roman" pitchFamily="18" charset="0"/>
              </a:rPr>
              <a:t>Әбу Насыр әл-Фараби өте кіші пейіл, барға қанағат қылатын, қарапайым киінген ер мінезді болған жан</a:t>
            </a:r>
            <a:r>
              <a:rPr kumimoji="0" lang="ru-RU" sz="700" i="1" u="none" strike="noStrike" cap="none" normalizeH="0" baseline="0" dirty="0" smtClean="0">
                <a:ln>
                  <a:noFill/>
                </a:ln>
                <a:solidFill>
                  <a:schemeClr val="tx1"/>
                </a:solidFill>
                <a:effectLst/>
                <a:latin typeface="Arial" pitchFamily="34" charset="0"/>
                <a:cs typeface="Arial" pitchFamily="34" charset="0"/>
              </a:rPr>
              <a:t> </a:t>
            </a:r>
            <a:endParaRPr kumimoji="0" lang="ru-RU" sz="2000" i="1"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Әбу Насыр қайда білім алған? - Білімді Ел - Образованная страна"/>
          <p:cNvPicPr>
            <a:picLocks noChangeAspect="1" noChangeArrowheads="1"/>
          </p:cNvPicPr>
          <p:nvPr/>
        </p:nvPicPr>
        <p:blipFill>
          <a:blip r:embed="rId2"/>
          <a:srcRect/>
          <a:stretch>
            <a:fillRect/>
          </a:stretch>
        </p:blipFill>
        <p:spPr bwMode="auto">
          <a:xfrm>
            <a:off x="0" y="428604"/>
            <a:ext cx="7072330" cy="6466414"/>
          </a:xfrm>
          <a:prstGeom prst="rect">
            <a:avLst/>
          </a:prstGeom>
          <a:noFill/>
        </p:spPr>
      </p:pic>
      <p:sp>
        <p:nvSpPr>
          <p:cNvPr id="3" name="TextBox 2"/>
          <p:cNvSpPr txBox="1"/>
          <p:nvPr/>
        </p:nvSpPr>
        <p:spPr>
          <a:xfrm>
            <a:off x="4643406" y="2764572"/>
            <a:ext cx="4500594" cy="4093428"/>
          </a:xfrm>
          <a:prstGeom prst="rect">
            <a:avLst/>
          </a:prstGeom>
          <a:noFill/>
        </p:spPr>
        <p:txBody>
          <a:bodyPr wrap="square" rtlCol="0">
            <a:spAutoFit/>
          </a:bodyPr>
          <a:lstStyle/>
          <a:p>
            <a:pPr algn="ctr"/>
            <a:r>
              <a:rPr lang="kk-KZ" sz="2000" b="1" i="1" dirty="0"/>
              <a:t>Білімсіз адамгершілік молаймайды, білімсіз адам өзгенің абзал қасиеттерін тани алмайды. Жан дүниені тәрбиелемей үлкен жетістікке жету жоқ. Ғылым мен тәрбие ұштасса ғана рухани салауаттылыққа жол ашылмақ. Мінез құлқын түзей алмаған адамның ақиқат ғылымына қолы жетпейді.</a:t>
            </a:r>
            <a:endParaRPr lang="ru-RU" sz="2000" b="1" i="1" dirty="0"/>
          </a:p>
          <a:p>
            <a:pPr algn="ctr"/>
            <a:r>
              <a:rPr lang="kk-KZ" sz="2000" b="1" i="1" dirty="0"/>
              <a:t>Әл-Фараби</a:t>
            </a:r>
            <a:endParaRPr lang="ru-RU" sz="2000" b="1" i="1" dirty="0"/>
          </a:p>
          <a:p>
            <a:pPr algn="ctr"/>
            <a:endParaRPr lang="ru-RU" sz="2000" b="1" i="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Онлайн дәріс. Әбу Насыр әл-Фараби 1150жыл. — КГУ «Хромтауский районный  историко-краеведческий музей» — официальный сайт"/>
          <p:cNvPicPr>
            <a:picLocks noChangeAspect="1" noChangeArrowheads="1"/>
          </p:cNvPicPr>
          <p:nvPr/>
        </p:nvPicPr>
        <p:blipFill>
          <a:blip r:embed="rId2"/>
          <a:srcRect/>
          <a:stretch>
            <a:fillRect/>
          </a:stretch>
        </p:blipFill>
        <p:spPr bwMode="auto">
          <a:xfrm>
            <a:off x="0" y="0"/>
            <a:ext cx="9144000" cy="6858000"/>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41</TotalTime>
  <Words>154</Words>
  <Application>Microsoft Office PowerPoint</Application>
  <PresentationFormat>Экран (4:3)</PresentationFormat>
  <Paragraphs>13</Paragraphs>
  <Slides>9</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9</vt:i4>
      </vt:variant>
    </vt:vector>
  </HeadingPairs>
  <TitlesOfParts>
    <vt:vector size="10" baseType="lpstr">
      <vt:lpstr>Эркер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Admin</dc:creator>
  <cp:lastModifiedBy>Пользователь</cp:lastModifiedBy>
  <cp:revision>1</cp:revision>
  <dcterms:created xsi:type="dcterms:W3CDTF">2020-12-23T17:43:49Z</dcterms:created>
  <dcterms:modified xsi:type="dcterms:W3CDTF">2021-01-20T12:29:18Z</dcterms:modified>
</cp:coreProperties>
</file>