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8"/>
  </p:notesMasterIdLst>
  <p:sldIdLst>
    <p:sldId id="256" r:id="rId2"/>
    <p:sldId id="258" r:id="rId3"/>
    <p:sldId id="259" r:id="rId4"/>
    <p:sldId id="273" r:id="rId5"/>
    <p:sldId id="260" r:id="rId6"/>
    <p:sldId id="261" r:id="rId7"/>
    <p:sldId id="266" r:id="rId8"/>
    <p:sldId id="262" r:id="rId9"/>
    <p:sldId id="263" r:id="rId10"/>
    <p:sldId id="268" r:id="rId11"/>
    <p:sldId id="269" r:id="rId12"/>
    <p:sldId id="264" r:id="rId13"/>
    <p:sldId id="267" r:id="rId14"/>
    <p:sldId id="270" r:id="rId15"/>
    <p:sldId id="271" r:id="rId16"/>
    <p:sldId id="257" r:id="rId17"/>
  </p:sldIdLst>
  <p:sldSz cx="9144000" cy="6858000" type="screen4x3"/>
  <p:notesSz cx="9144000" cy="6858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3DF95CA-E314-4F47-A476-B4E1096D9C3E}" type="datetimeFigureOut">
              <a:rPr lang="tr-TR" smtClean="0"/>
              <a:t>29.01.2020</a:t>
            </a:fld>
            <a:endParaRPr lang="tr-TR"/>
          </a:p>
        </p:txBody>
      </p:sp>
      <p:sp>
        <p:nvSpPr>
          <p:cNvPr id="4" name="Slayt Görüntüsü Yer Tutucusu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0F32FB4-3F43-4FCB-97AA-2D879DD8AEA1}" type="slidenum">
              <a:rPr lang="tr-TR" smtClean="0"/>
              <a:t>‹#›</a:t>
            </a:fld>
            <a:endParaRPr lang="tr-TR"/>
          </a:p>
        </p:txBody>
      </p:sp>
    </p:spTree>
    <p:extLst>
      <p:ext uri="{BB962C8B-B14F-4D97-AF65-F5344CB8AC3E}">
        <p14:creationId xmlns:p14="http://schemas.microsoft.com/office/powerpoint/2010/main" val="20752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rgbClr val="2047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9144000" cy="66484"/>
          </a:xfrm>
          <a:prstGeom prst="rect">
            <a:avLst/>
          </a:prstGeom>
          <a:solidFill>
            <a:srgbClr val="E5C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3810000"/>
            <a:ext cx="7543800" cy="515112"/>
          </a:xfrm>
        </p:spPr>
        <p:txBody>
          <a:bodyPr anchor="b">
            <a:normAutofit/>
          </a:bodyPr>
          <a:lstStyle>
            <a:lvl1pPr algn="ctr">
              <a:lnSpc>
                <a:spcPct val="85000"/>
              </a:lnSpc>
              <a:defRPr sz="2400" b="0" spc="-38" baseline="0">
                <a:solidFill>
                  <a:srgbClr val="204788"/>
                </a:solidFill>
                <a:latin typeface="Times New Roman" panose="02020603050405020304" pitchFamily="18" charset="0"/>
                <a:cs typeface="Times New Roman" panose="02020603050405020304" pitchFamily="18" charset="0"/>
              </a:defRPr>
            </a:lvl1pPr>
          </a:lstStyle>
          <a:p>
            <a:r>
              <a:rPr lang="tr-TR" smtClean="0"/>
              <a:t>Asıl başlık stili için tıklatın</a:t>
            </a:r>
            <a:endParaRPr lang="en-US" dirty="0"/>
          </a:p>
        </p:txBody>
      </p:sp>
      <p:sp>
        <p:nvSpPr>
          <p:cNvPr id="3" name="Subtitle 2"/>
          <p:cNvSpPr>
            <a:spLocks noGrp="1"/>
          </p:cNvSpPr>
          <p:nvPr>
            <p:ph type="subTitle" idx="1" hasCustomPrompt="1"/>
          </p:nvPr>
        </p:nvSpPr>
        <p:spPr>
          <a:xfrm>
            <a:off x="825038" y="4455621"/>
            <a:ext cx="7543800" cy="1143000"/>
          </a:xfrm>
        </p:spPr>
        <p:txBody>
          <a:bodyPr lIns="91440" rIns="91440">
            <a:normAutofit/>
          </a:bodyPr>
          <a:lstStyle>
            <a:lvl1pPr marL="0" indent="0" algn="ctr">
              <a:buNone/>
              <a:defRPr sz="1350" cap="all" spc="150" baseline="0">
                <a:solidFill>
                  <a:schemeClr val="tx2"/>
                </a:solidFill>
                <a:latin typeface="Times New Roman" panose="02020603050405020304" pitchFamily="18" charset="0"/>
                <a:cs typeface="Times New Roman" panose="02020603050405020304" pitchFamily="18"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tr-TR" dirty="0" smtClean="0"/>
              <a:t>ÖĞR.GÖR. SALİH ERDURUCAN</a:t>
            </a:r>
            <a:endParaRPr lang="en-US" dirty="0"/>
          </a:p>
        </p:txBody>
      </p:sp>
      <p:sp>
        <p:nvSpPr>
          <p:cNvPr id="4" name="Date Placeholder 3"/>
          <p:cNvSpPr>
            <a:spLocks noGrp="1"/>
          </p:cNvSpPr>
          <p:nvPr>
            <p:ph type="dt" sz="half" idx="10"/>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333DD10B-1320-41A9-BBE7-3584AEA3A52C}" type="datetime1">
              <a:rPr lang="en-US" smtClean="0"/>
              <a:t>1/29/2020</a:t>
            </a:fld>
            <a:endParaRPr lang="en-US"/>
          </a:p>
        </p:txBody>
      </p:sp>
      <p:sp>
        <p:nvSpPr>
          <p:cNvPr id="5" name="Footer Placeholder 4"/>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pPr marL="12700">
              <a:lnSpc>
                <a:spcPts val="1425"/>
              </a:lnSpc>
            </a:pPr>
            <a:r>
              <a:rPr lang="tr-TR" smtClean="0"/>
              <a:t>AÜ</a:t>
            </a:r>
            <a:r>
              <a:rPr lang="tr-TR" spc="-75" smtClean="0"/>
              <a:t> N</a:t>
            </a:r>
            <a:r>
              <a:rPr lang="tr-TR" spc="-10" smtClean="0"/>
              <a:t>MYO</a:t>
            </a:r>
            <a:endParaRPr lang="tr-TR" spc="-10" dirty="0"/>
          </a:p>
        </p:txBody>
      </p:sp>
      <p:sp>
        <p:nvSpPr>
          <p:cNvPr id="6" name="Slide Number Placeholder 5"/>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B6F15528-21DE-4FAA-801E-634DDDAF4B2B}" type="slidenum">
              <a:rPr lang="tr-TR" smtClean="0"/>
              <a:pPr/>
              <a:t>‹#›</a:t>
            </a:fld>
            <a:endParaRPr lang="tr-TR"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Resim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8544" y="826687"/>
            <a:ext cx="1145876" cy="1154513"/>
          </a:xfrm>
          <a:prstGeom prst="rect">
            <a:avLst/>
          </a:prstGeom>
        </p:spPr>
      </p:pic>
      <p:sp>
        <p:nvSpPr>
          <p:cNvPr id="12" name="Metin kutusu 11"/>
          <p:cNvSpPr txBox="1"/>
          <p:nvPr/>
        </p:nvSpPr>
        <p:spPr>
          <a:xfrm>
            <a:off x="2926709" y="1051996"/>
            <a:ext cx="4083691" cy="830997"/>
          </a:xfrm>
          <a:prstGeom prst="rect">
            <a:avLst/>
          </a:prstGeom>
          <a:noFill/>
        </p:spPr>
        <p:txBody>
          <a:bodyPr wrap="square" rtlCol="0">
            <a:spAutoFit/>
          </a:bodyPr>
          <a:lstStyle/>
          <a:p>
            <a:pPr algn="ctr"/>
            <a:r>
              <a:rPr lang="tr-TR" sz="2400" b="0" dirty="0" smtClean="0">
                <a:solidFill>
                  <a:srgbClr val="204788"/>
                </a:solidFill>
                <a:latin typeface="Times New Roman" panose="02020603050405020304" pitchFamily="18" charset="0"/>
                <a:cs typeface="Times New Roman" panose="02020603050405020304" pitchFamily="18" charset="0"/>
              </a:rPr>
              <a:t>ANKARA ÜNİVERSİTESİ</a:t>
            </a:r>
          </a:p>
          <a:p>
            <a:pPr algn="ctr"/>
            <a:r>
              <a:rPr lang="tr-TR" sz="2400" b="0" dirty="0" smtClean="0">
                <a:solidFill>
                  <a:srgbClr val="204788"/>
                </a:solidFill>
                <a:latin typeface="Times New Roman" panose="02020603050405020304" pitchFamily="18" charset="0"/>
                <a:cs typeface="Times New Roman" panose="02020603050405020304" pitchFamily="18" charset="0"/>
              </a:rPr>
              <a:t>Nallıhan</a:t>
            </a:r>
            <a:r>
              <a:rPr lang="tr-TR" sz="2400" b="0" baseline="0" dirty="0" smtClean="0">
                <a:solidFill>
                  <a:srgbClr val="204788"/>
                </a:solidFill>
                <a:latin typeface="Times New Roman" panose="02020603050405020304" pitchFamily="18" charset="0"/>
                <a:cs typeface="Times New Roman" panose="02020603050405020304" pitchFamily="18" charset="0"/>
              </a:rPr>
              <a:t> Meslek Yüksekokulu</a:t>
            </a:r>
            <a:endParaRPr lang="tr-TR" sz="2400" b="0" dirty="0">
              <a:solidFill>
                <a:srgbClr val="20478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16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C92618CB-0308-4487-AB4D-4F33A2C761A0}" type="datetime1">
              <a:rPr lang="en-US" smtClean="0"/>
              <a:t>1/29/2020</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pPr marL="12700">
              <a:lnSpc>
                <a:spcPts val="1425"/>
              </a:lnSpc>
            </a:pPr>
            <a:r>
              <a:rPr lang="tr-TR" smtClean="0"/>
              <a:t>AÜ</a:t>
            </a:r>
            <a:r>
              <a:rPr lang="tr-TR" spc="-75" smtClean="0"/>
              <a:t> N</a:t>
            </a:r>
            <a:r>
              <a:rPr lang="tr-TR" spc="-10" smtClean="0"/>
              <a:t>MYO</a:t>
            </a:r>
            <a:endParaRPr lang="tr-TR" spc="-10"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tr-TR" smtClean="0"/>
              <a:pPr/>
              <a:t>‹#›</a:t>
            </a:fld>
            <a:endParaRPr lang="tr-TR"/>
          </a:p>
        </p:txBody>
      </p:sp>
    </p:spTree>
    <p:extLst>
      <p:ext uri="{BB962C8B-B14F-4D97-AF65-F5344CB8AC3E}">
        <p14:creationId xmlns:p14="http://schemas.microsoft.com/office/powerpoint/2010/main" val="531958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2047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E5C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88180CBD-F467-4A8D-A227-6001E8E6E1C1}" type="datetime1">
              <a:rPr lang="en-US" smtClean="0"/>
              <a:t>1/29/2020</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pPr marL="12700">
              <a:lnSpc>
                <a:spcPts val="1425"/>
              </a:lnSpc>
            </a:pPr>
            <a:r>
              <a:rPr lang="tr-TR" smtClean="0"/>
              <a:t>AÜ</a:t>
            </a:r>
            <a:r>
              <a:rPr lang="tr-TR" spc="-75" smtClean="0"/>
              <a:t> N</a:t>
            </a:r>
            <a:r>
              <a:rPr lang="tr-TR" spc="-10" smtClean="0"/>
              <a:t>MYO</a:t>
            </a:r>
            <a:endParaRPr lang="tr-TR" spc="-10"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tr-TR" smtClean="0"/>
              <a:pPr/>
              <a:t>‹#›</a:t>
            </a:fld>
            <a:endParaRPr lang="tr-TR"/>
          </a:p>
        </p:txBody>
      </p:sp>
    </p:spTree>
    <p:extLst>
      <p:ext uri="{BB962C8B-B14F-4D97-AF65-F5344CB8AC3E}">
        <p14:creationId xmlns:p14="http://schemas.microsoft.com/office/powerpoint/2010/main" val="208153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Boş">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1A1A6F"/>
                </a:solidFill>
                <a:latin typeface="Arial"/>
                <a:cs typeface="Arial"/>
              </a:defRPr>
            </a:lvl1pPr>
          </a:lstStyle>
          <a:p>
            <a:pPr marL="12700">
              <a:lnSpc>
                <a:spcPts val="1425"/>
              </a:lnSpc>
            </a:pPr>
            <a:r>
              <a:rPr lang="tr-TR" smtClean="0"/>
              <a:t>AÜ NMYO</a:t>
            </a:r>
            <a:endParaRPr lang="tr-TR" spc="-10" dirty="0"/>
          </a:p>
        </p:txBody>
      </p:sp>
      <p:sp>
        <p:nvSpPr>
          <p:cNvPr id="3" name="Holder 3"/>
          <p:cNvSpPr>
            <a:spLocks noGrp="1"/>
          </p:cNvSpPr>
          <p:nvPr>
            <p:ph type="dt" sz="half" idx="6"/>
          </p:nvPr>
        </p:nvSpPr>
        <p:spPr/>
        <p:txBody>
          <a:bodyPr lIns="0" tIns="0" rIns="0" bIns="0"/>
          <a:lstStyle>
            <a:lvl1pPr algn="l">
              <a:defRPr>
                <a:solidFill>
                  <a:srgbClr val="002060"/>
                </a:solidFill>
              </a:defRPr>
            </a:lvl1pPr>
          </a:lstStyle>
          <a:p>
            <a:fld id="{732377E9-1261-4752-99CF-4A5FD26AE25C}" type="datetime1">
              <a:rPr lang="en-US" smtClean="0"/>
              <a:t>1/29/2020</a:t>
            </a:fld>
            <a:endParaRPr lang="en-US"/>
          </a:p>
        </p:txBody>
      </p:sp>
      <p:sp>
        <p:nvSpPr>
          <p:cNvPr id="4" name="Holder 4"/>
          <p:cNvSpPr>
            <a:spLocks noGrp="1"/>
          </p:cNvSpPr>
          <p:nvPr>
            <p:ph type="sldNum" sz="quarter" idx="7"/>
          </p:nvPr>
        </p:nvSpPr>
        <p:spPr/>
        <p:txBody>
          <a:bodyPr lIns="0" tIns="0" rIns="0" bIns="0"/>
          <a:lstStyle>
            <a:lvl1pPr algn="r">
              <a:defRPr>
                <a:solidFill>
                  <a:srgbClr val="002060"/>
                </a:solidFill>
              </a:defRPr>
            </a:lvl1pPr>
          </a:lstStyle>
          <a:p>
            <a:fld id="{B6F15528-21DE-4FAA-801E-634DDDAF4B2B}" type="slidenum">
              <a:rPr lang="tr-TR" smtClean="0"/>
              <a:t>‹#›</a:t>
            </a:fld>
            <a:endParaRPr lang="tr-TR"/>
          </a:p>
        </p:txBody>
      </p:sp>
    </p:spTree>
    <p:extLst>
      <p:ext uri="{BB962C8B-B14F-4D97-AF65-F5344CB8AC3E}">
        <p14:creationId xmlns:p14="http://schemas.microsoft.com/office/powerpoint/2010/main" val="357960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Yalnızca Başlı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r>
              <a:rPr lang="tr-TR" smtClean="0"/>
              <a:t>Asıl başlık stili için tıklatın</a:t>
            </a:r>
            <a:endParaRPr/>
          </a:p>
        </p:txBody>
      </p:sp>
      <p:sp>
        <p:nvSpPr>
          <p:cNvPr id="3" name="Holder 3"/>
          <p:cNvSpPr>
            <a:spLocks noGrp="1"/>
          </p:cNvSpPr>
          <p:nvPr>
            <p:ph type="ftr" sz="quarter" idx="5"/>
          </p:nvPr>
        </p:nvSpPr>
        <p:spPr/>
        <p:txBody>
          <a:bodyPr lIns="0" tIns="0" rIns="0" bIns="0"/>
          <a:lstStyle>
            <a:lvl1pPr>
              <a:defRPr sz="1200" b="0" i="0">
                <a:solidFill>
                  <a:srgbClr val="1A1A6F"/>
                </a:solidFill>
                <a:latin typeface="Arial"/>
                <a:cs typeface="Arial"/>
              </a:defRPr>
            </a:lvl1pPr>
          </a:lstStyle>
          <a:p>
            <a:pPr marL="12700">
              <a:lnSpc>
                <a:spcPts val="1425"/>
              </a:lnSpc>
            </a:pPr>
            <a:r>
              <a:rPr lang="tr-TR" smtClean="0"/>
              <a:t>AÜ NMYO</a:t>
            </a:r>
            <a:endParaRPr lang="tr-T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FB7FF74-EFC5-4B1A-91A4-15001F16B79B}" type="datetime1">
              <a:rPr lang="en-US" smtClean="0"/>
              <a:t>1/29/2020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tr-TR" smtClean="0"/>
              <a:t>‹#›</a:t>
            </a:fld>
            <a:endParaRPr lang="tr-TR"/>
          </a:p>
        </p:txBody>
      </p:sp>
    </p:spTree>
    <p:extLst>
      <p:ext uri="{BB962C8B-B14F-4D97-AF65-F5344CB8AC3E}">
        <p14:creationId xmlns:p14="http://schemas.microsoft.com/office/powerpoint/2010/main" val="2961379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381000" y="286605"/>
            <a:ext cx="7985760" cy="627796"/>
          </a:xfrm>
        </p:spPr>
        <p:txBody>
          <a:bodyPr/>
          <a:lstStyle>
            <a:lvl1pPr>
              <a:defRPr>
                <a:solidFill>
                  <a:schemeClr val="bg2">
                    <a:lumMod val="25000"/>
                  </a:schemeClr>
                </a:solidFill>
                <a:latin typeface="Times New Roman" panose="02020603050405020304" pitchFamily="18" charset="0"/>
                <a:cs typeface="Times New Roman" panose="02020603050405020304" pitchFamily="18" charset="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lvl1pPr>
              <a:defRPr>
                <a:solidFill>
                  <a:schemeClr val="bg2">
                    <a:lumMod val="25000"/>
                  </a:schemeClr>
                </a:solidFill>
                <a:latin typeface="Times New Roman" panose="02020603050405020304" pitchFamily="18" charset="0"/>
                <a:cs typeface="Times New Roman" panose="02020603050405020304" pitchFamily="18" charset="0"/>
              </a:defRPr>
            </a:lvl1pPr>
            <a:lvl2pPr>
              <a:defRPr>
                <a:solidFill>
                  <a:schemeClr val="bg2">
                    <a:lumMod val="25000"/>
                  </a:schemeClr>
                </a:solidFill>
                <a:latin typeface="Times New Roman" panose="02020603050405020304" pitchFamily="18" charset="0"/>
                <a:cs typeface="Times New Roman" panose="02020603050405020304" pitchFamily="18" charset="0"/>
              </a:defRPr>
            </a:lvl2pPr>
            <a:lvl3pPr>
              <a:defRPr>
                <a:solidFill>
                  <a:schemeClr val="bg2">
                    <a:lumMod val="25000"/>
                  </a:schemeClr>
                </a:solidFill>
                <a:latin typeface="Times New Roman" panose="02020603050405020304" pitchFamily="18" charset="0"/>
                <a:cs typeface="Times New Roman" panose="02020603050405020304" pitchFamily="18" charset="0"/>
              </a:defRPr>
            </a:lvl3pPr>
            <a:lvl4pPr>
              <a:defRPr>
                <a:solidFill>
                  <a:schemeClr val="bg2">
                    <a:lumMod val="25000"/>
                  </a:schemeClr>
                </a:solidFill>
                <a:latin typeface="Times New Roman" panose="02020603050405020304" pitchFamily="18" charset="0"/>
                <a:cs typeface="Times New Roman" panose="02020603050405020304" pitchFamily="18" charset="0"/>
              </a:defRPr>
            </a:lvl4pPr>
            <a:lvl5pPr>
              <a:defRPr>
                <a:solidFill>
                  <a:schemeClr val="bg2">
                    <a:lumMod val="25000"/>
                  </a:schemeClr>
                </a:solidFill>
                <a:latin typeface="Times New Roman" panose="02020603050405020304" pitchFamily="18" charset="0"/>
                <a:cs typeface="Times New Roman" panose="02020603050405020304" pitchFamily="18" charset="0"/>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8A0B5924-1A99-47DC-B392-9F4FCFE27C34}" type="datetime1">
              <a:rPr lang="en-US" smtClean="0"/>
              <a:t>1/29/2020</a:t>
            </a:fld>
            <a:endParaRPr lang="en-US"/>
          </a:p>
        </p:txBody>
      </p:sp>
      <p:sp>
        <p:nvSpPr>
          <p:cNvPr id="5" name="Footer Placeholder 4"/>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pPr marL="12700">
              <a:lnSpc>
                <a:spcPts val="1425"/>
              </a:lnSpc>
            </a:pPr>
            <a:r>
              <a:rPr lang="tr-TR" smtClean="0"/>
              <a:t>AÜ</a:t>
            </a:r>
            <a:r>
              <a:rPr lang="tr-TR" spc="-75" smtClean="0"/>
              <a:t> N</a:t>
            </a:r>
            <a:r>
              <a:rPr lang="tr-TR" spc="-10" smtClean="0"/>
              <a:t>MYO</a:t>
            </a:r>
            <a:endParaRPr lang="tr-TR" spc="-10" dirty="0"/>
          </a:p>
        </p:txBody>
      </p:sp>
      <p:sp>
        <p:nvSpPr>
          <p:cNvPr id="6" name="Slide Number Placeholder 5"/>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B6F15528-21DE-4FAA-801E-634DDDAF4B2B}" type="slidenum">
              <a:rPr lang="tr-TR" smtClean="0"/>
              <a:pPr/>
              <a:t>‹#›</a:t>
            </a:fld>
            <a:endParaRPr lang="tr-TR"/>
          </a:p>
        </p:txBody>
      </p:sp>
    </p:spTree>
    <p:extLst>
      <p:ext uri="{BB962C8B-B14F-4D97-AF65-F5344CB8AC3E}">
        <p14:creationId xmlns:p14="http://schemas.microsoft.com/office/powerpoint/2010/main" val="400713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2047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E5C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2700" b="0">
                <a:solidFill>
                  <a:srgbClr val="204788"/>
                </a:solidFill>
                <a:latin typeface="Times New Roman" panose="02020603050405020304" pitchFamily="18" charset="0"/>
                <a:cs typeface="Times New Roman" panose="02020603050405020304" pitchFamily="18" charset="0"/>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350" cap="all" spc="150" baseline="0">
                <a:solidFill>
                  <a:srgbClr val="204788"/>
                </a:solidFill>
                <a:latin typeface="Times New Roman" panose="02020603050405020304" pitchFamily="18" charset="0"/>
                <a:cs typeface="Times New Roman" panose="02020603050405020304" pitchFamily="18"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A81D96D4-B3D0-4312-92AA-590B9E0CC9BA}" type="datetime1">
              <a:rPr lang="en-US" smtClean="0"/>
              <a:t>1/29/2020</a:t>
            </a:fld>
            <a:endParaRPr lang="en-US"/>
          </a:p>
        </p:txBody>
      </p:sp>
      <p:sp>
        <p:nvSpPr>
          <p:cNvPr id="5" name="Footer Placeholder 4"/>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pPr marL="12700">
              <a:lnSpc>
                <a:spcPts val="1425"/>
              </a:lnSpc>
            </a:pPr>
            <a:r>
              <a:rPr lang="tr-TR" smtClean="0"/>
              <a:t>AÜ</a:t>
            </a:r>
            <a:r>
              <a:rPr lang="tr-TR" spc="-75" smtClean="0"/>
              <a:t> N</a:t>
            </a:r>
            <a:r>
              <a:rPr lang="tr-TR" spc="-10" smtClean="0"/>
              <a:t>MYO</a:t>
            </a:r>
            <a:endParaRPr lang="tr-TR" spc="-10" dirty="0"/>
          </a:p>
        </p:txBody>
      </p:sp>
      <p:sp>
        <p:nvSpPr>
          <p:cNvPr id="6" name="Slide Number Placeholder 5"/>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B6F15528-21DE-4FAA-801E-634DDDAF4B2B}" type="slidenum">
              <a:rPr lang="tr-TR" smtClean="0"/>
              <a:pPr/>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4007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fld id="{53DEE78C-7F3F-4FCD-A2AA-C53599176625}" type="datetime1">
              <a:rPr lang="en-US" smtClean="0"/>
              <a:t>1/29/2020</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pPr marL="12700">
              <a:lnSpc>
                <a:spcPts val="1425"/>
              </a:lnSpc>
            </a:pPr>
            <a:r>
              <a:rPr lang="tr-TR" smtClean="0"/>
              <a:t>AÜ</a:t>
            </a:r>
            <a:r>
              <a:rPr lang="tr-TR" spc="-75" smtClean="0"/>
              <a:t> N</a:t>
            </a:r>
            <a:r>
              <a:rPr lang="tr-TR" spc="-10" smtClean="0"/>
              <a:t>MYO</a:t>
            </a:r>
            <a:endParaRPr lang="tr-TR" spc="-10"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6F15528-21DE-4FAA-801E-634DDDAF4B2B}" type="slidenum">
              <a:rPr lang="tr-TR" smtClean="0"/>
              <a:pPr/>
              <a:t>‹#›</a:t>
            </a:fld>
            <a:endParaRPr lang="tr-TR"/>
          </a:p>
        </p:txBody>
      </p:sp>
    </p:spTree>
    <p:extLst>
      <p:ext uri="{BB962C8B-B14F-4D97-AF65-F5344CB8AC3E}">
        <p14:creationId xmlns:p14="http://schemas.microsoft.com/office/powerpoint/2010/main" val="364804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4" name="Content Placeholder 3"/>
          <p:cNvSpPr>
            <a:spLocks noGrp="1"/>
          </p:cNvSpPr>
          <p:nvPr>
            <p:ph sz="half" idx="2"/>
          </p:nvPr>
        </p:nvSpPr>
        <p:spPr>
          <a:xfrm>
            <a:off x="822960" y="2582335"/>
            <a:ext cx="3703320" cy="32867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6" name="Content Placeholder 5"/>
          <p:cNvSpPr>
            <a:spLocks noGrp="1"/>
          </p:cNvSpPr>
          <p:nvPr>
            <p:ph sz="quarter" idx="4"/>
          </p:nvPr>
        </p:nvSpPr>
        <p:spPr>
          <a:xfrm>
            <a:off x="4663440" y="2582334"/>
            <a:ext cx="3703320" cy="32867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lvl1pPr>
              <a:defRPr>
                <a:solidFill>
                  <a:schemeClr val="bg1"/>
                </a:solidFill>
              </a:defRPr>
            </a:lvl1pPr>
          </a:lstStyle>
          <a:p>
            <a:fld id="{2B44BF65-5EC1-4E23-BC08-1A4068706039}" type="datetime1">
              <a:rPr lang="en-US" smtClean="0"/>
              <a:t>1/29/2020</a:t>
            </a:fld>
            <a:endParaRPr lang="en-US"/>
          </a:p>
        </p:txBody>
      </p:sp>
      <p:sp>
        <p:nvSpPr>
          <p:cNvPr id="8" name="Footer Placeholder 7"/>
          <p:cNvSpPr>
            <a:spLocks noGrp="1"/>
          </p:cNvSpPr>
          <p:nvPr>
            <p:ph type="ftr" sz="quarter" idx="11"/>
          </p:nvPr>
        </p:nvSpPr>
        <p:spPr/>
        <p:txBody>
          <a:bodyPr/>
          <a:lstStyle>
            <a:lvl1pPr>
              <a:defRPr>
                <a:solidFill>
                  <a:schemeClr val="bg1"/>
                </a:solidFill>
              </a:defRPr>
            </a:lvl1pPr>
          </a:lstStyle>
          <a:p>
            <a:pPr marL="12700">
              <a:lnSpc>
                <a:spcPts val="1425"/>
              </a:lnSpc>
            </a:pPr>
            <a:r>
              <a:rPr lang="tr-TR" smtClean="0"/>
              <a:t>AÜ</a:t>
            </a:r>
            <a:r>
              <a:rPr lang="tr-TR" spc="-75" smtClean="0"/>
              <a:t> N</a:t>
            </a:r>
            <a:r>
              <a:rPr lang="tr-TR" spc="-10" smtClean="0"/>
              <a:t>MYO</a:t>
            </a:r>
            <a:endParaRPr lang="tr-TR" spc="-10" dirty="0"/>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B6F15528-21DE-4FAA-801E-634DDDAF4B2B}" type="slidenum">
              <a:rPr lang="tr-TR" smtClean="0"/>
              <a:pPr/>
              <a:t>‹#›</a:t>
            </a:fld>
            <a:endParaRPr lang="tr-TR"/>
          </a:p>
        </p:txBody>
      </p:sp>
    </p:spTree>
    <p:extLst>
      <p:ext uri="{BB962C8B-B14F-4D97-AF65-F5344CB8AC3E}">
        <p14:creationId xmlns:p14="http://schemas.microsoft.com/office/powerpoint/2010/main" val="166870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solidFill>
                  <a:srgbClr val="204788"/>
                </a:solidFill>
                <a:latin typeface="Times New Roman" panose="02020603050405020304" pitchFamily="18" charset="0"/>
                <a:cs typeface="Times New Roman" panose="02020603050405020304" pitchFamily="18" charset="0"/>
              </a:defRPr>
            </a:lvl1p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lvl1pPr>
              <a:defRPr>
                <a:solidFill>
                  <a:schemeClr val="bg1"/>
                </a:solidFill>
              </a:defRPr>
            </a:lvl1pPr>
          </a:lstStyle>
          <a:p>
            <a:fld id="{BEF10CD8-4011-40D9-9C58-5ACDD48E5E03}" type="datetime1">
              <a:rPr lang="en-US" smtClean="0"/>
              <a:t>1/29/2020</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marL="12700">
              <a:lnSpc>
                <a:spcPts val="1425"/>
              </a:lnSpc>
            </a:pPr>
            <a:r>
              <a:rPr lang="tr-TR" smtClean="0"/>
              <a:t>AÜ</a:t>
            </a:r>
            <a:r>
              <a:rPr lang="tr-TR" spc="-75" smtClean="0"/>
              <a:t> N</a:t>
            </a:r>
            <a:r>
              <a:rPr lang="tr-TR" spc="-10" smtClean="0"/>
              <a:t>MYO</a:t>
            </a:r>
            <a:endParaRPr lang="tr-TR" spc="-10"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6F15528-21DE-4FAA-801E-634DDDAF4B2B}" type="slidenum">
              <a:rPr lang="tr-TR" smtClean="0"/>
              <a:pPr/>
              <a:t>‹#›</a:t>
            </a:fld>
            <a:endParaRPr lang="tr-TR"/>
          </a:p>
        </p:txBody>
      </p:sp>
    </p:spTree>
    <p:extLst>
      <p:ext uri="{BB962C8B-B14F-4D97-AF65-F5344CB8AC3E}">
        <p14:creationId xmlns:p14="http://schemas.microsoft.com/office/powerpoint/2010/main" val="219589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rgbClr val="2047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rgbClr val="E5C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lvl1pPr>
              <a:defRPr>
                <a:solidFill>
                  <a:schemeClr val="bg1"/>
                </a:solidFill>
              </a:defRPr>
            </a:lvl1pPr>
          </a:lstStyle>
          <a:p>
            <a:fld id="{7E5AC965-BAFA-42E7-A619-8046B94E26F1}" type="datetime1">
              <a:rPr lang="en-US" smtClean="0"/>
              <a:t>1/29/2020</a:t>
            </a:fld>
            <a:endParaRPr lang="en-US"/>
          </a:p>
        </p:txBody>
      </p:sp>
      <p:sp>
        <p:nvSpPr>
          <p:cNvPr id="8" name="Footer Placeholder 7"/>
          <p:cNvSpPr>
            <a:spLocks noGrp="1"/>
          </p:cNvSpPr>
          <p:nvPr>
            <p:ph type="ftr" sz="quarter" idx="11"/>
          </p:nvPr>
        </p:nvSpPr>
        <p:spPr/>
        <p:txBody>
          <a:bodyPr/>
          <a:lstStyle>
            <a:lvl1pPr>
              <a:defRPr>
                <a:solidFill>
                  <a:schemeClr val="bg1"/>
                </a:solidFill>
              </a:defRPr>
            </a:lvl1pPr>
          </a:lstStyle>
          <a:p>
            <a:pPr marL="12700">
              <a:lnSpc>
                <a:spcPts val="1425"/>
              </a:lnSpc>
            </a:pPr>
            <a:r>
              <a:rPr lang="tr-TR" smtClean="0"/>
              <a:t>AÜ</a:t>
            </a:r>
            <a:r>
              <a:rPr lang="tr-TR" spc="-75" smtClean="0"/>
              <a:t> N</a:t>
            </a:r>
            <a:r>
              <a:rPr lang="tr-TR" spc="-10" smtClean="0"/>
              <a:t>MYO</a:t>
            </a:r>
            <a:endParaRPr lang="tr-TR" spc="-10" dirty="0"/>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B6F15528-21DE-4FAA-801E-634DDDAF4B2B}" type="slidenum">
              <a:rPr lang="tr-TR" smtClean="0"/>
              <a:pPr/>
              <a:t>‹#›</a:t>
            </a:fld>
            <a:endParaRPr lang="tr-TR"/>
          </a:p>
        </p:txBody>
      </p:sp>
    </p:spTree>
    <p:extLst>
      <p:ext uri="{BB962C8B-B14F-4D97-AF65-F5344CB8AC3E}">
        <p14:creationId xmlns:p14="http://schemas.microsoft.com/office/powerpoint/2010/main" val="51222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rgbClr val="2047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rgbClr val="E5C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latin typeface="Times New Roman" panose="02020603050405020304" pitchFamily="18" charset="0"/>
                <a:cs typeface="Times New Roman" panose="02020603050405020304" pitchFamily="18" charset="0"/>
              </a:defRPr>
            </a:lvl1pPr>
          </a:lstStyle>
          <a:p>
            <a:r>
              <a:rPr lang="tr-TR" smtClean="0"/>
              <a:t>Asıl başlık stili için tıklatın</a:t>
            </a:r>
            <a:endParaRPr lang="en-US" dirty="0"/>
          </a:p>
        </p:txBody>
      </p:sp>
      <p:sp>
        <p:nvSpPr>
          <p:cNvPr id="3" name="Content Placeholder 2"/>
          <p:cNvSpPr>
            <a:spLocks noGrp="1"/>
          </p:cNvSpPr>
          <p:nvPr>
            <p:ph idx="1"/>
          </p:nvPr>
        </p:nvSpPr>
        <p:spPr>
          <a:xfrm>
            <a:off x="3600450" y="731520"/>
            <a:ext cx="4869180" cy="5257800"/>
          </a:xfrm>
        </p:spPr>
        <p:txBody>
          <a:bodyPr/>
          <a:lstStyle>
            <a:lvl1pPr>
              <a:defRPr>
                <a:solidFill>
                  <a:srgbClr val="204788"/>
                </a:solidFill>
                <a:latin typeface="Times New Roman" panose="02020603050405020304" pitchFamily="18" charset="0"/>
                <a:cs typeface="Times New Roman" panose="02020603050405020304" pitchFamily="18" charset="0"/>
              </a:defRPr>
            </a:lvl1pPr>
            <a:lvl2pPr>
              <a:defRPr>
                <a:solidFill>
                  <a:srgbClr val="204788"/>
                </a:solidFill>
                <a:latin typeface="Times New Roman" panose="02020603050405020304" pitchFamily="18" charset="0"/>
                <a:cs typeface="Times New Roman" panose="02020603050405020304" pitchFamily="18" charset="0"/>
              </a:defRPr>
            </a:lvl2pPr>
            <a:lvl3pPr>
              <a:defRPr>
                <a:solidFill>
                  <a:srgbClr val="204788"/>
                </a:solidFill>
                <a:latin typeface="Times New Roman" panose="02020603050405020304" pitchFamily="18" charset="0"/>
                <a:cs typeface="Times New Roman" panose="02020603050405020304" pitchFamily="18" charset="0"/>
              </a:defRPr>
            </a:lvl3pPr>
            <a:lvl4pPr>
              <a:defRPr>
                <a:solidFill>
                  <a:srgbClr val="204788"/>
                </a:solidFill>
                <a:latin typeface="Times New Roman" panose="02020603050405020304" pitchFamily="18" charset="0"/>
                <a:cs typeface="Times New Roman" panose="02020603050405020304" pitchFamily="18" charset="0"/>
              </a:defRPr>
            </a:lvl4pPr>
            <a:lvl5pPr>
              <a:defRPr>
                <a:solidFill>
                  <a:srgbClr val="204788"/>
                </a:solidFill>
                <a:latin typeface="Times New Roman" panose="02020603050405020304" pitchFamily="18" charset="0"/>
                <a:cs typeface="Times New Roman" panose="02020603050405020304" pitchFamily="18" charset="0"/>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latin typeface="Times New Roman" panose="02020603050405020304" pitchFamily="18" charset="0"/>
                <a:cs typeface="Times New Roman" panose="02020603050405020304"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smtClean="0"/>
              <a:t>Asıl metin stillerini düzenle</a:t>
            </a:r>
          </a:p>
        </p:txBody>
      </p:sp>
      <p:sp>
        <p:nvSpPr>
          <p:cNvPr id="5" name="Date Placeholder 4"/>
          <p:cNvSpPr>
            <a:spLocks noGrp="1"/>
          </p:cNvSpPr>
          <p:nvPr>
            <p:ph type="dt" sz="half" idx="10"/>
          </p:nvPr>
        </p:nvSpPr>
        <p:spPr>
          <a:xfrm>
            <a:off x="349134" y="6459786"/>
            <a:ext cx="1963883" cy="365125"/>
          </a:xfrm>
        </p:spPr>
        <p:txBody>
          <a:bodyPr/>
          <a:lstStyle>
            <a:lvl1pPr algn="l">
              <a:defRPr>
                <a:solidFill>
                  <a:schemeClr val="bg1"/>
                </a:solidFill>
                <a:latin typeface="Times New Roman" panose="02020603050405020304" pitchFamily="18" charset="0"/>
                <a:cs typeface="Times New Roman" panose="02020603050405020304" pitchFamily="18" charset="0"/>
              </a:defRPr>
            </a:lvl1pPr>
          </a:lstStyle>
          <a:p>
            <a:fld id="{2B322119-CB26-4774-B253-C9D66EBD00EE}" type="datetime1">
              <a:rPr lang="en-US" smtClean="0"/>
              <a:t>1/29/2020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rgbClr val="204788"/>
                </a:solidFill>
                <a:latin typeface="Times New Roman" panose="02020603050405020304" pitchFamily="18" charset="0"/>
                <a:cs typeface="Times New Roman" panose="02020603050405020304" pitchFamily="18" charset="0"/>
              </a:defRPr>
            </a:lvl1pPr>
          </a:lstStyle>
          <a:p>
            <a:pPr marL="12700">
              <a:lnSpc>
                <a:spcPts val="1425"/>
              </a:lnSpc>
            </a:pPr>
            <a:r>
              <a:rPr lang="tr-TR" smtClean="0"/>
              <a:t>AÜ</a:t>
            </a:r>
            <a:r>
              <a:rPr lang="tr-TR" spc="-75" smtClean="0"/>
              <a:t> N</a:t>
            </a:r>
            <a:r>
              <a:rPr lang="tr-TR" spc="-10" smtClean="0"/>
              <a:t>MYO</a:t>
            </a:r>
            <a:endParaRPr lang="tr-TR" spc="-10" dirty="0"/>
          </a:p>
        </p:txBody>
      </p:sp>
      <p:sp>
        <p:nvSpPr>
          <p:cNvPr id="7" name="Slide Number Placeholder 6"/>
          <p:cNvSpPr>
            <a:spLocks noGrp="1"/>
          </p:cNvSpPr>
          <p:nvPr>
            <p:ph type="sldNum" sz="quarter" idx="12"/>
          </p:nvPr>
        </p:nvSpPr>
        <p:spPr/>
        <p:txBody>
          <a:bodyPr/>
          <a:lstStyle>
            <a:lvl1pPr>
              <a:defRPr>
                <a:solidFill>
                  <a:srgbClr val="204788"/>
                </a:solidFill>
                <a:latin typeface="Times New Roman" panose="02020603050405020304" pitchFamily="18" charset="0"/>
                <a:cs typeface="Times New Roman" panose="02020603050405020304" pitchFamily="18" charset="0"/>
              </a:defRPr>
            </a:lvl1pPr>
          </a:lstStyle>
          <a:p>
            <a:fld id="{B6F15528-21DE-4FAA-801E-634DDDAF4B2B}" type="slidenum">
              <a:rPr lang="tr-TR" smtClean="0"/>
              <a:t>‹#›</a:t>
            </a:fld>
            <a:endParaRPr lang="tr-TR"/>
          </a:p>
        </p:txBody>
      </p:sp>
    </p:spTree>
    <p:extLst>
      <p:ext uri="{BB962C8B-B14F-4D97-AF65-F5344CB8AC3E}">
        <p14:creationId xmlns:p14="http://schemas.microsoft.com/office/powerpoint/2010/main" val="2287890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rgbClr val="2047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rgbClr val="E5C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27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smtClean="0"/>
              <a:t>Asıl metin stillerini düzenle</a:t>
            </a:r>
          </a:p>
        </p:txBody>
      </p:sp>
      <p:sp>
        <p:nvSpPr>
          <p:cNvPr id="5" name="Date Placeholder 4"/>
          <p:cNvSpPr>
            <a:spLocks noGrp="1"/>
          </p:cNvSpPr>
          <p:nvPr>
            <p:ph type="dt" sz="half" idx="10"/>
          </p:nvPr>
        </p:nvSpPr>
        <p:spPr/>
        <p:txBody>
          <a:bodyPr/>
          <a:lstStyle>
            <a:lvl1pPr>
              <a:defRPr>
                <a:solidFill>
                  <a:schemeClr val="bg1"/>
                </a:solidFill>
              </a:defRPr>
            </a:lvl1pPr>
          </a:lstStyle>
          <a:p>
            <a:fld id="{7B1D2EDB-1DF6-4B3C-AF7F-DBBD2B276E73}" type="datetime1">
              <a:rPr lang="en-US" smtClean="0"/>
              <a:t>1/29/2020</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pPr marL="12700">
              <a:lnSpc>
                <a:spcPts val="1425"/>
              </a:lnSpc>
            </a:pPr>
            <a:r>
              <a:rPr lang="tr-TR" smtClean="0"/>
              <a:t>AÜ</a:t>
            </a:r>
            <a:r>
              <a:rPr lang="tr-TR" spc="-75" smtClean="0"/>
              <a:t> N</a:t>
            </a:r>
            <a:r>
              <a:rPr lang="tr-TR" spc="-10" smtClean="0"/>
              <a:t>MYO</a:t>
            </a:r>
            <a:endParaRPr lang="tr-TR" spc="-10"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6F15528-21DE-4FAA-801E-634DDDAF4B2B}" type="slidenum">
              <a:rPr lang="tr-TR" smtClean="0"/>
              <a:pPr/>
              <a:t>‹#›</a:t>
            </a:fld>
            <a:endParaRPr lang="tr-TR"/>
          </a:p>
        </p:txBody>
      </p:sp>
    </p:spTree>
    <p:extLst>
      <p:ext uri="{BB962C8B-B14F-4D97-AF65-F5344CB8AC3E}">
        <p14:creationId xmlns:p14="http://schemas.microsoft.com/office/powerpoint/2010/main" val="12265542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2047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6334316"/>
            <a:ext cx="9141619" cy="64008"/>
          </a:xfrm>
          <a:prstGeom prst="rect">
            <a:avLst/>
          </a:prstGeom>
          <a:solidFill>
            <a:srgbClr val="E5C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81000" y="286605"/>
            <a:ext cx="8382000" cy="627796"/>
          </a:xfrm>
          <a:prstGeom prst="rect">
            <a:avLst/>
          </a:prstGeom>
        </p:spPr>
        <p:txBody>
          <a:bodyPr vert="horz" lIns="91440" tIns="45720" rIns="91440" bIns="45720" rtlCol="0" anchor="b">
            <a:normAutofit/>
          </a:bodyPr>
          <a:lstStyle/>
          <a:p>
            <a:r>
              <a:rPr lang="tr-TR" dirty="0" smtClean="0"/>
              <a:t>Asıl başlık stili için tıklatın</a:t>
            </a:r>
            <a:endParaRPr lang="en-US" dirty="0"/>
          </a:p>
        </p:txBody>
      </p:sp>
      <p:sp>
        <p:nvSpPr>
          <p:cNvPr id="3" name="Text Placeholder 2"/>
          <p:cNvSpPr>
            <a:spLocks noGrp="1"/>
          </p:cNvSpPr>
          <p:nvPr>
            <p:ph type="body" idx="1"/>
          </p:nvPr>
        </p:nvSpPr>
        <p:spPr>
          <a:xfrm>
            <a:off x="381000" y="1066800"/>
            <a:ext cx="8382000" cy="4802294"/>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675">
                <a:solidFill>
                  <a:schemeClr val="bg1"/>
                </a:solidFill>
                <a:latin typeface="Times New Roman" panose="02020603050405020304" pitchFamily="18" charset="0"/>
                <a:cs typeface="Times New Roman" panose="02020603050405020304" pitchFamily="18" charset="0"/>
              </a:defRPr>
            </a:lvl1pPr>
          </a:lstStyle>
          <a:p>
            <a:fld id="{FBE35E24-FB64-4FBF-A11A-D7726CB5C639}" type="datetime1">
              <a:rPr lang="en-US" smtClean="0"/>
              <a:t>1/29/2020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675" cap="all" baseline="0">
                <a:solidFill>
                  <a:schemeClr val="bg1"/>
                </a:solidFill>
                <a:latin typeface="Times New Roman" panose="02020603050405020304" pitchFamily="18" charset="0"/>
                <a:cs typeface="Times New Roman" panose="02020603050405020304" pitchFamily="18" charset="0"/>
              </a:defRPr>
            </a:lvl1pPr>
          </a:lstStyle>
          <a:p>
            <a:pPr marL="12700">
              <a:lnSpc>
                <a:spcPts val="1425"/>
              </a:lnSpc>
            </a:pPr>
            <a:r>
              <a:rPr lang="tr-TR" smtClean="0"/>
              <a:t>AÜ</a:t>
            </a:r>
            <a:r>
              <a:rPr lang="tr-TR" spc="-75" smtClean="0"/>
              <a:t> N</a:t>
            </a:r>
            <a:r>
              <a:rPr lang="tr-TR" spc="-10" smtClean="0"/>
              <a:t>MYO</a:t>
            </a:r>
            <a:endParaRPr lang="tr-TR" spc="-10"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900">
                <a:solidFill>
                  <a:schemeClr val="bg1"/>
                </a:solidFill>
                <a:latin typeface="Times New Roman" panose="02020603050405020304" pitchFamily="18" charset="0"/>
                <a:cs typeface="Times New Roman" panose="02020603050405020304" pitchFamily="18" charset="0"/>
              </a:defRPr>
            </a:lvl1pPr>
          </a:lstStyle>
          <a:p>
            <a:fld id="{3F418202-C59C-4B3C-B79C-DE20462E9DF4}" type="slidenum">
              <a:rPr lang="tr-TR" smtClean="0"/>
              <a:pPr/>
              <a:t>‹#›</a:t>
            </a:fld>
            <a:endParaRPr lang="tr-TR" dirty="0"/>
          </a:p>
        </p:txBody>
      </p:sp>
      <p:cxnSp>
        <p:nvCxnSpPr>
          <p:cNvPr id="10" name="Straight Connector 9"/>
          <p:cNvCxnSpPr/>
          <p:nvPr/>
        </p:nvCxnSpPr>
        <p:spPr>
          <a:xfrm flipV="1">
            <a:off x="381000" y="914400"/>
            <a:ext cx="7917180"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6481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685800" rtl="0" eaLnBrk="1" latinLnBrk="0" hangingPunct="1">
        <a:lnSpc>
          <a:spcPct val="85000"/>
        </a:lnSpc>
        <a:spcBef>
          <a:spcPct val="0"/>
        </a:spcBef>
        <a:buNone/>
        <a:defRPr sz="2700" kern="1200" spc="-38" baseline="0">
          <a:solidFill>
            <a:srgbClr val="204788"/>
          </a:solidFill>
          <a:latin typeface="Times New Roman" panose="02020603050405020304" pitchFamily="18" charset="0"/>
          <a:ea typeface="+mj-ea"/>
          <a:cs typeface="Times New Roman" panose="02020603050405020304" pitchFamily="18" charset="0"/>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rgbClr val="204788"/>
          </a:solidFill>
          <a:latin typeface="Times New Roman" panose="02020603050405020304" pitchFamily="18" charset="0"/>
          <a:ea typeface="+mn-ea"/>
          <a:cs typeface="Times New Roman" panose="02020603050405020304" pitchFamily="18" charset="0"/>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rgbClr val="204788"/>
          </a:solidFill>
          <a:latin typeface="Times New Roman" panose="02020603050405020304" pitchFamily="18" charset="0"/>
          <a:ea typeface="+mn-ea"/>
          <a:cs typeface="Times New Roman" panose="02020603050405020304" pitchFamily="18" charset="0"/>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rgbClr val="204788"/>
          </a:solidFill>
          <a:latin typeface="Times New Roman" panose="02020603050405020304" pitchFamily="18" charset="0"/>
          <a:ea typeface="+mn-ea"/>
          <a:cs typeface="Times New Roman" panose="02020603050405020304" pitchFamily="18" charset="0"/>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rgbClr val="204788"/>
          </a:solidFill>
          <a:latin typeface="Times New Roman" panose="02020603050405020304" pitchFamily="18" charset="0"/>
          <a:ea typeface="+mn-ea"/>
          <a:cs typeface="Times New Roman" panose="02020603050405020304" pitchFamily="18" charset="0"/>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rgbClr val="204788"/>
          </a:solidFill>
          <a:latin typeface="Times New Roman" panose="02020603050405020304" pitchFamily="18" charset="0"/>
          <a:ea typeface="+mn-ea"/>
          <a:cs typeface="Times New Roman" panose="02020603050405020304" pitchFamily="18" charset="0"/>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849117" y="2539365"/>
            <a:ext cx="3448050" cy="756920"/>
          </a:xfrm>
          <a:prstGeom prst="rect">
            <a:avLst/>
          </a:prstGeom>
        </p:spPr>
        <p:txBody>
          <a:bodyPr vert="horz" wrap="square" lIns="0" tIns="12700" rIns="0" bIns="0" rtlCol="0">
            <a:spAutoFit/>
          </a:bodyPr>
          <a:lstStyle/>
          <a:p>
            <a:pPr marL="12700">
              <a:spcBef>
                <a:spcPts val="100"/>
              </a:spcBef>
            </a:pPr>
            <a:r>
              <a:rPr sz="4800" dirty="0">
                <a:solidFill>
                  <a:srgbClr val="FFFFFF"/>
                </a:solidFill>
                <a:latin typeface="Arial"/>
                <a:cs typeface="Arial"/>
              </a:rPr>
              <a:t>Ağ</a:t>
            </a:r>
            <a:r>
              <a:rPr sz="4800" spc="-95" dirty="0">
                <a:solidFill>
                  <a:srgbClr val="FFFFFF"/>
                </a:solidFill>
                <a:latin typeface="Arial"/>
                <a:cs typeface="Arial"/>
              </a:rPr>
              <a:t> </a:t>
            </a:r>
            <a:r>
              <a:rPr sz="4800" dirty="0">
                <a:solidFill>
                  <a:srgbClr val="FFFFFF"/>
                </a:solidFill>
                <a:latin typeface="Arial"/>
                <a:cs typeface="Arial"/>
              </a:rPr>
              <a:t>Temelleri</a:t>
            </a:r>
            <a:endParaRPr sz="4800" dirty="0">
              <a:latin typeface="Arial"/>
              <a:cs typeface="Arial"/>
            </a:endParaRPr>
          </a:p>
        </p:txBody>
      </p:sp>
      <p:sp>
        <p:nvSpPr>
          <p:cNvPr id="5" name="object 5"/>
          <p:cNvSpPr txBox="1"/>
          <p:nvPr/>
        </p:nvSpPr>
        <p:spPr>
          <a:xfrm>
            <a:off x="914400" y="3755212"/>
            <a:ext cx="7454437" cy="514350"/>
          </a:xfrm>
          <a:prstGeom prst="rect">
            <a:avLst/>
          </a:prstGeom>
        </p:spPr>
        <p:txBody>
          <a:bodyPr vert="horz" wrap="square" lIns="0" tIns="13335" rIns="0" bIns="0" rtlCol="0">
            <a:spAutoFit/>
          </a:bodyPr>
          <a:lstStyle/>
          <a:p>
            <a:pPr marL="12700" algn="ctr">
              <a:spcBef>
                <a:spcPts val="105"/>
              </a:spcBef>
            </a:pPr>
            <a:r>
              <a:rPr lang="tr-TR" sz="3200" b="1" dirty="0" smtClean="0">
                <a:solidFill>
                  <a:srgbClr val="002060"/>
                </a:solidFill>
                <a:latin typeface="Times New Roman" panose="02020603050405020304" pitchFamily="18" charset="0"/>
                <a:cs typeface="Times New Roman" panose="02020603050405020304" pitchFamily="18" charset="0"/>
              </a:rPr>
              <a:t>Bilgisayar Ağları</a:t>
            </a:r>
            <a:endParaRPr sz="3200" dirty="0">
              <a:solidFill>
                <a:srgbClr val="002060"/>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7892544" y="1814271"/>
            <a:ext cx="875665" cy="331470"/>
          </a:xfrm>
          <a:prstGeom prst="rect">
            <a:avLst/>
          </a:prstGeom>
        </p:spPr>
        <p:txBody>
          <a:bodyPr vert="horz" wrap="square" lIns="0" tIns="13335" rIns="0" bIns="0" rtlCol="0">
            <a:spAutoFit/>
          </a:bodyPr>
          <a:lstStyle/>
          <a:p>
            <a:pPr marL="12700">
              <a:spcBef>
                <a:spcPts val="105"/>
              </a:spcBef>
            </a:pPr>
            <a:r>
              <a:rPr sz="2000" b="1" dirty="0">
                <a:solidFill>
                  <a:srgbClr val="FFFFFF"/>
                </a:solidFill>
                <a:latin typeface="Arial"/>
                <a:cs typeface="Arial"/>
              </a:rPr>
              <a:t>2.Hafta</a:t>
            </a:r>
            <a:endParaRPr sz="2000">
              <a:latin typeface="Arial"/>
              <a:cs typeface="Arial"/>
            </a:endParaRPr>
          </a:p>
        </p:txBody>
      </p:sp>
      <p:sp>
        <p:nvSpPr>
          <p:cNvPr id="17" name="Alt Başlık 16"/>
          <p:cNvSpPr>
            <a:spLocks noGrp="1"/>
          </p:cNvSpPr>
          <p:nvPr>
            <p:ph type="subTitle" idx="1"/>
          </p:nvPr>
        </p:nvSpPr>
        <p:spPr>
          <a:xfrm>
            <a:off x="914400" y="4384937"/>
            <a:ext cx="7543800" cy="1143000"/>
          </a:xfrm>
        </p:spPr>
        <p:txBody>
          <a:bodyPr/>
          <a:lstStyle/>
          <a:p>
            <a:r>
              <a:rPr lang="tr-TR">
                <a:solidFill>
                  <a:schemeClr val="accent1">
                    <a:lumMod val="75000"/>
                  </a:schemeClr>
                </a:solidFill>
              </a:rPr>
              <a:t>Nbp112 ağ </a:t>
            </a:r>
            <a:r>
              <a:rPr lang="tr-TR" smtClean="0">
                <a:solidFill>
                  <a:schemeClr val="accent1">
                    <a:lumMod val="75000"/>
                  </a:schemeClr>
                </a:solidFill>
              </a:rPr>
              <a:t>temelleri</a:t>
            </a:r>
            <a:endParaRPr lang="tr-TR">
              <a:solidFill>
                <a:schemeClr val="accent1">
                  <a:lumMod val="75000"/>
                </a:schemeClr>
              </a:solidFill>
            </a:endParaRPr>
          </a:p>
        </p:txBody>
      </p:sp>
      <p:sp>
        <p:nvSpPr>
          <p:cNvPr id="18" name="Altbilgi Yer Tutucusu 17"/>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2" name="Slayt Numarası Yer Tutucusu 1"/>
          <p:cNvSpPr>
            <a:spLocks noGrp="1"/>
          </p:cNvSpPr>
          <p:nvPr>
            <p:ph type="sldNum" sz="quarter" idx="12"/>
          </p:nvPr>
        </p:nvSpPr>
        <p:spPr/>
        <p:txBody>
          <a:bodyPr/>
          <a:lstStyle/>
          <a:p>
            <a:fld id="{B6F15528-21DE-4FAA-801E-634DDDAF4B2B}" type="slidenum">
              <a:rPr lang="tr-TR" smtClean="0"/>
              <a:pPr/>
              <a:t>1</a:t>
            </a:fld>
            <a:endParaRPr lang="tr-TR" dirty="0"/>
          </a:p>
        </p:txBody>
      </p:sp>
      <p:sp>
        <p:nvSpPr>
          <p:cNvPr id="3" name="Metin kutusu 2"/>
          <p:cNvSpPr txBox="1"/>
          <p:nvPr/>
        </p:nvSpPr>
        <p:spPr>
          <a:xfrm>
            <a:off x="7162800" y="2438400"/>
            <a:ext cx="1066318" cy="400110"/>
          </a:xfrm>
          <a:prstGeom prst="rect">
            <a:avLst/>
          </a:prstGeom>
          <a:noFill/>
        </p:spPr>
        <p:txBody>
          <a:bodyPr wrap="none" rtlCol="0">
            <a:spAutoFit/>
          </a:bodyPr>
          <a:lstStyle/>
          <a:p>
            <a:r>
              <a:rPr lang="tr-TR" sz="2000" b="1" dirty="0" smtClean="0">
                <a:solidFill>
                  <a:srgbClr val="002060"/>
                </a:solidFill>
              </a:rPr>
              <a:t>1. Hafta</a:t>
            </a:r>
            <a:endParaRPr lang="tr-TR" sz="2000" b="1" dirty="0">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Senkronizasyon Bitleri</a:t>
            </a:r>
          </a:p>
        </p:txBody>
      </p:sp>
      <p:sp>
        <p:nvSpPr>
          <p:cNvPr id="3" name="İçerik Yer Tutucusu 2"/>
          <p:cNvSpPr>
            <a:spLocks noGrp="1"/>
          </p:cNvSpPr>
          <p:nvPr>
            <p:ph idx="1"/>
          </p:nvPr>
        </p:nvSpPr>
        <p:spPr>
          <a:xfrm>
            <a:off x="381000" y="1066800"/>
            <a:ext cx="8382000" cy="2362200"/>
          </a:xfrm>
        </p:spPr>
        <p:txBody>
          <a:bodyPr>
            <a:noAutofit/>
          </a:bodyPr>
          <a:lstStyle/>
          <a:p>
            <a:r>
              <a:rPr lang="tr-TR" sz="2800" dirty="0"/>
              <a:t>Asenkron seri iletişimde hat boşta iken lojik 1 seviyesindedir. Veri paketlerinin gönderimi ayrıktır. Bunun için gönderilmeye başlandığı ve bittiği yerin anlaşılması için veri paketi bir </a:t>
            </a:r>
            <a:r>
              <a:rPr lang="tr-TR" sz="2800" b="1" dirty="0"/>
              <a:t>başlangıç biti</a:t>
            </a:r>
            <a:r>
              <a:rPr lang="tr-TR" sz="2800" dirty="0"/>
              <a:t> ve bir ya da iki </a:t>
            </a:r>
            <a:r>
              <a:rPr lang="tr-TR" sz="2800" b="1" dirty="0"/>
              <a:t>bitiş (dur) biti</a:t>
            </a:r>
            <a:r>
              <a:rPr lang="tr-TR" sz="2800" dirty="0"/>
              <a:t> ile işaretlenir.</a:t>
            </a:r>
          </a:p>
        </p:txBody>
      </p:sp>
      <p:sp>
        <p:nvSpPr>
          <p:cNvPr id="4" name="Altbilgi Yer Tutucusu 3"/>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5" name="Slayt Numarası Yer Tutucusu 4"/>
          <p:cNvSpPr>
            <a:spLocks noGrp="1"/>
          </p:cNvSpPr>
          <p:nvPr>
            <p:ph type="sldNum" sz="quarter" idx="12"/>
          </p:nvPr>
        </p:nvSpPr>
        <p:spPr/>
        <p:txBody>
          <a:bodyPr/>
          <a:lstStyle/>
          <a:p>
            <a:fld id="{B6F15528-21DE-4FAA-801E-634DDDAF4B2B}" type="slidenum">
              <a:rPr lang="tr-TR" smtClean="0"/>
              <a:pPr/>
              <a:t>10</a:t>
            </a:fld>
            <a:endParaRPr lang="tr-TR"/>
          </a:p>
        </p:txBody>
      </p:sp>
      <p:pic>
        <p:nvPicPr>
          <p:cNvPr id="7" name="Resim 6"/>
          <p:cNvPicPr>
            <a:picLocks noChangeAspect="1"/>
          </p:cNvPicPr>
          <p:nvPr/>
        </p:nvPicPr>
        <p:blipFill>
          <a:blip r:embed="rId2"/>
          <a:stretch>
            <a:fillRect/>
          </a:stretch>
        </p:blipFill>
        <p:spPr>
          <a:xfrm>
            <a:off x="1143000" y="3657600"/>
            <a:ext cx="5876925" cy="2171700"/>
          </a:xfrm>
          <a:prstGeom prst="rect">
            <a:avLst/>
          </a:prstGeom>
          <a:ln>
            <a:solidFill>
              <a:schemeClr val="tx1"/>
            </a:solidFill>
          </a:ln>
        </p:spPr>
      </p:pic>
    </p:spTree>
    <p:extLst>
      <p:ext uri="{BB962C8B-B14F-4D97-AF65-F5344CB8AC3E}">
        <p14:creationId xmlns:p14="http://schemas.microsoft.com/office/powerpoint/2010/main" val="81317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a:t>Parite (Eşlik) </a:t>
            </a:r>
            <a:r>
              <a:rPr lang="tr-TR" b="1" dirty="0" smtClean="0"/>
              <a:t>Bitleri</a:t>
            </a:r>
            <a:endParaRPr lang="tr-TR" dirty="0"/>
          </a:p>
        </p:txBody>
      </p:sp>
      <p:sp>
        <p:nvSpPr>
          <p:cNvPr id="3" name="İçerik Yer Tutucusu 2"/>
          <p:cNvSpPr>
            <a:spLocks noGrp="1"/>
          </p:cNvSpPr>
          <p:nvPr>
            <p:ph idx="1"/>
          </p:nvPr>
        </p:nvSpPr>
        <p:spPr/>
        <p:txBody>
          <a:bodyPr>
            <a:normAutofit/>
          </a:bodyPr>
          <a:lstStyle/>
          <a:p>
            <a:r>
              <a:rPr lang="tr-TR" sz="2400" dirty="0"/>
              <a:t>Parite kavramı, matematikte herhangi bir tam sayının çift ya da tek olması durumudur. Parite bitleri düşük seviye hata kontrolü için kullanılır. Parite biti, verideki bitlerin sayısal toplamını çift ya da tek sayıya tamamlar. Örneğin; çift eşlik </a:t>
            </a:r>
            <a:r>
              <a:rPr lang="tr-TR" sz="2400" dirty="0" err="1"/>
              <a:t>modunda</a:t>
            </a:r>
            <a:r>
              <a:rPr lang="tr-TR" sz="2400" dirty="0"/>
              <a:t>, |0|1|1|0|0|0|0|1| şeklindeki bir veri için eşlik biti 1‘dir. Çünkü bitler toplamı 3 olup, bunu çift sayıya tamamlamak için 1 eklemek gerekir.</a:t>
            </a:r>
          </a:p>
          <a:p>
            <a:r>
              <a:rPr lang="tr-TR" sz="2400" dirty="0" smtClean="0"/>
              <a:t>Parite </a:t>
            </a:r>
            <a:r>
              <a:rPr lang="tr-TR" sz="2400" dirty="0"/>
              <a:t>biti </a:t>
            </a:r>
            <a:r>
              <a:rPr lang="tr-TR" sz="2400" dirty="0" err="1"/>
              <a:t>opsiyoneldir</a:t>
            </a:r>
            <a:r>
              <a:rPr lang="tr-TR" sz="2400" dirty="0"/>
              <a:t>. Hata sezmek için kullanılır fakat özellikle yüksek gürültülü sinyallerde hatalı sonuçlar verir. Çünkü bu hata sezme yönteminin dezavantajı, 2 ya da katları bit kadar hatalı bit olduğu takdirde sayının çiftlik ya da teklik durumunun değişmemesidir.</a:t>
            </a:r>
          </a:p>
        </p:txBody>
      </p:sp>
      <p:sp>
        <p:nvSpPr>
          <p:cNvPr id="4" name="Altbilgi Yer Tutucusu 3"/>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5" name="Slayt Numarası Yer Tutucusu 4"/>
          <p:cNvSpPr>
            <a:spLocks noGrp="1"/>
          </p:cNvSpPr>
          <p:nvPr>
            <p:ph type="sldNum" sz="quarter" idx="12"/>
          </p:nvPr>
        </p:nvSpPr>
        <p:spPr/>
        <p:txBody>
          <a:bodyPr/>
          <a:lstStyle/>
          <a:p>
            <a:fld id="{B6F15528-21DE-4FAA-801E-634DDDAF4B2B}" type="slidenum">
              <a:rPr lang="tr-TR" smtClean="0"/>
              <a:pPr/>
              <a:t>11</a:t>
            </a:fld>
            <a:endParaRPr lang="tr-TR"/>
          </a:p>
        </p:txBody>
      </p:sp>
      <p:pic>
        <p:nvPicPr>
          <p:cNvPr id="7" name="Resim 6"/>
          <p:cNvPicPr>
            <a:picLocks noChangeAspect="1"/>
          </p:cNvPicPr>
          <p:nvPr/>
        </p:nvPicPr>
        <p:blipFill>
          <a:blip r:embed="rId2"/>
          <a:stretch>
            <a:fillRect/>
          </a:stretch>
        </p:blipFill>
        <p:spPr>
          <a:xfrm>
            <a:off x="2764639" y="4724400"/>
            <a:ext cx="4888230" cy="1562903"/>
          </a:xfrm>
          <a:prstGeom prst="rect">
            <a:avLst/>
          </a:prstGeom>
          <a:ln>
            <a:solidFill>
              <a:schemeClr val="tx1"/>
            </a:solidFill>
          </a:ln>
        </p:spPr>
      </p:pic>
    </p:spTree>
    <p:extLst>
      <p:ext uri="{BB962C8B-B14F-4D97-AF65-F5344CB8AC3E}">
        <p14:creationId xmlns:p14="http://schemas.microsoft.com/office/powerpoint/2010/main" val="294035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2400" b="1" dirty="0"/>
              <a:t>Asenkron Seri İletişim</a:t>
            </a:r>
            <a:endParaRPr lang="tr-TR" dirty="0"/>
          </a:p>
        </p:txBody>
      </p:sp>
      <p:sp>
        <p:nvSpPr>
          <p:cNvPr id="3" name="İçerik Yer Tutucusu 2"/>
          <p:cNvSpPr>
            <a:spLocks noGrp="1"/>
          </p:cNvSpPr>
          <p:nvPr>
            <p:ph idx="1"/>
          </p:nvPr>
        </p:nvSpPr>
        <p:spPr>
          <a:xfrm>
            <a:off x="381000" y="1066800"/>
            <a:ext cx="8382000" cy="4953000"/>
          </a:xfrm>
        </p:spPr>
        <p:txBody>
          <a:bodyPr>
            <a:noAutofit/>
          </a:bodyPr>
          <a:lstStyle/>
          <a:p>
            <a:r>
              <a:rPr lang="tr-TR" sz="2800" b="1" dirty="0"/>
              <a:t>İletişim Hızı</a:t>
            </a:r>
          </a:p>
          <a:p>
            <a:r>
              <a:rPr lang="tr-TR" sz="2800" dirty="0"/>
              <a:t>Verinin ne kadar hızlı gönderileceğini tayin eder. Saniyede gönderilen bit sayısı olarak </a:t>
            </a:r>
            <a:r>
              <a:rPr lang="tr-TR" sz="2800" dirty="0" err="1"/>
              <a:t>ifâde</a:t>
            </a:r>
            <a:r>
              <a:rPr lang="tr-TR" sz="2800" dirty="0"/>
              <a:t> edilebilir. Birimi </a:t>
            </a:r>
            <a:r>
              <a:rPr lang="tr-TR" sz="2800" dirty="0" err="1"/>
              <a:t>bps’dir</a:t>
            </a:r>
            <a:r>
              <a:rPr lang="tr-TR" sz="2800" dirty="0"/>
              <a:t>. İletişim hızı saat sinyaline göre çeşitli değerler alabilir. Burada önemli olan nokta asenkron seri iletişimde saatlerin farklı olduğu için iletişim hızının ortak bir değerde tutulması gerektiğidir. Aksi durumda, yani farklı saat hızlarında çalışan iki aygıtta veri kaybının önüne geçilemez.</a:t>
            </a:r>
          </a:p>
          <a:p>
            <a:r>
              <a:rPr lang="tr-TR" sz="2800" dirty="0"/>
              <a:t>Yaygın olarak kullanılan 9600 </a:t>
            </a:r>
            <a:r>
              <a:rPr lang="tr-TR" sz="2800" dirty="0" err="1"/>
              <a:t>bps</a:t>
            </a:r>
            <a:r>
              <a:rPr lang="tr-TR" sz="2800" dirty="0"/>
              <a:t> dışında, 1200 </a:t>
            </a:r>
            <a:r>
              <a:rPr lang="tr-TR" sz="2800" dirty="0" err="1"/>
              <a:t>bps</a:t>
            </a:r>
            <a:r>
              <a:rPr lang="tr-TR" sz="2800" dirty="0"/>
              <a:t>, 2400 </a:t>
            </a:r>
            <a:r>
              <a:rPr lang="tr-TR" sz="2800" dirty="0" err="1"/>
              <a:t>bps</a:t>
            </a:r>
            <a:r>
              <a:rPr lang="tr-TR" sz="2800" dirty="0"/>
              <a:t>, 4800 </a:t>
            </a:r>
            <a:r>
              <a:rPr lang="tr-TR" sz="2800" dirty="0" err="1"/>
              <a:t>bps</a:t>
            </a:r>
            <a:r>
              <a:rPr lang="tr-TR" sz="2800" dirty="0"/>
              <a:t>, 19200 </a:t>
            </a:r>
            <a:r>
              <a:rPr lang="tr-TR" sz="2800" dirty="0" err="1"/>
              <a:t>bps</a:t>
            </a:r>
            <a:r>
              <a:rPr lang="tr-TR" sz="2800" dirty="0"/>
              <a:t>, 38400 </a:t>
            </a:r>
            <a:r>
              <a:rPr lang="tr-TR" sz="2800" dirty="0" err="1"/>
              <a:t>bps</a:t>
            </a:r>
            <a:r>
              <a:rPr lang="tr-TR" sz="2800" dirty="0"/>
              <a:t>, 57600 </a:t>
            </a:r>
            <a:r>
              <a:rPr lang="tr-TR" sz="2800" dirty="0" err="1"/>
              <a:t>bps</a:t>
            </a:r>
            <a:r>
              <a:rPr lang="tr-TR" sz="2800" dirty="0"/>
              <a:t> ve 115200 </a:t>
            </a:r>
            <a:r>
              <a:rPr lang="tr-TR" sz="2800" dirty="0" err="1"/>
              <a:t>bps</a:t>
            </a:r>
            <a:r>
              <a:rPr lang="tr-TR" sz="2800" dirty="0"/>
              <a:t> hızları da </a:t>
            </a:r>
            <a:r>
              <a:rPr lang="tr-TR" sz="2800" dirty="0" err="1"/>
              <a:t>standard</a:t>
            </a:r>
            <a:r>
              <a:rPr lang="tr-TR" sz="2800" dirty="0"/>
              <a:t> olarak kullanılmaktadır.</a:t>
            </a:r>
          </a:p>
          <a:p>
            <a:endParaRPr lang="tr-TR" sz="2800" dirty="0"/>
          </a:p>
        </p:txBody>
      </p:sp>
      <p:sp>
        <p:nvSpPr>
          <p:cNvPr id="4" name="Altbilgi Yer Tutucusu 3"/>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5" name="Slayt Numarası Yer Tutucusu 4"/>
          <p:cNvSpPr>
            <a:spLocks noGrp="1"/>
          </p:cNvSpPr>
          <p:nvPr>
            <p:ph type="sldNum" sz="quarter" idx="12"/>
          </p:nvPr>
        </p:nvSpPr>
        <p:spPr/>
        <p:txBody>
          <a:bodyPr/>
          <a:lstStyle/>
          <a:p>
            <a:fld id="{B6F15528-21DE-4FAA-801E-634DDDAF4B2B}" type="slidenum">
              <a:rPr lang="tr-TR" smtClean="0"/>
              <a:pPr/>
              <a:t>12</a:t>
            </a:fld>
            <a:endParaRPr lang="tr-TR"/>
          </a:p>
        </p:txBody>
      </p:sp>
    </p:spTree>
    <p:extLst>
      <p:ext uri="{BB962C8B-B14F-4D97-AF65-F5344CB8AC3E}">
        <p14:creationId xmlns:p14="http://schemas.microsoft.com/office/powerpoint/2010/main" val="192783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2400" b="1" dirty="0"/>
              <a:t>Verinin Yapısı</a:t>
            </a:r>
          </a:p>
        </p:txBody>
      </p:sp>
      <p:sp>
        <p:nvSpPr>
          <p:cNvPr id="3" name="İçerik Yer Tutucusu 2"/>
          <p:cNvSpPr>
            <a:spLocks noGrp="1"/>
          </p:cNvSpPr>
          <p:nvPr>
            <p:ph idx="1"/>
          </p:nvPr>
        </p:nvSpPr>
        <p:spPr>
          <a:xfrm>
            <a:off x="381000" y="1066800"/>
            <a:ext cx="8382000" cy="4953000"/>
          </a:xfrm>
        </p:spPr>
        <p:txBody>
          <a:bodyPr>
            <a:noAutofit/>
          </a:bodyPr>
          <a:lstStyle/>
          <a:p>
            <a:pPr marL="0" indent="0">
              <a:buNone/>
            </a:pPr>
            <a:r>
              <a:rPr lang="tr-TR" sz="2400" dirty="0" smtClean="0"/>
              <a:t>Seri </a:t>
            </a:r>
            <a:r>
              <a:rPr lang="tr-TR" sz="2400" dirty="0"/>
              <a:t>iletişimde </a:t>
            </a:r>
            <a:r>
              <a:rPr lang="tr-TR" sz="2400" dirty="0" smtClean="0"/>
              <a:t>verilerin gönderileceği</a:t>
            </a:r>
            <a:r>
              <a:rPr lang="tr-TR" sz="2400" dirty="0"/>
              <a:t> </a:t>
            </a:r>
            <a:r>
              <a:rPr lang="tr-TR" sz="2400" b="1" dirty="0"/>
              <a:t>boyut</a:t>
            </a:r>
            <a:r>
              <a:rPr lang="tr-TR" sz="2400" dirty="0"/>
              <a:t> özellikle belirtilmemiştir. Dolayısıyla çeşitli büyüklüklerde veri paketleri </a:t>
            </a:r>
            <a:r>
              <a:rPr lang="tr-TR" sz="2400" dirty="0" smtClean="0"/>
              <a:t>gönderebilir.</a:t>
            </a:r>
            <a:endParaRPr lang="tr-TR" sz="2400" dirty="0"/>
          </a:p>
          <a:p>
            <a:pPr marL="0" indent="0">
              <a:buNone/>
            </a:pPr>
            <a:r>
              <a:rPr lang="tr-TR" sz="2400" dirty="0" smtClean="0"/>
              <a:t>Eğer </a:t>
            </a:r>
            <a:r>
              <a:rPr lang="tr-TR" sz="2400" dirty="0"/>
              <a:t>bir ASCII karakteri göndermek istiyorsak 7 bitlik bir veri yığını </a:t>
            </a:r>
            <a:r>
              <a:rPr lang="tr-TR" sz="2400" dirty="0" smtClean="0"/>
              <a:t>yeterlidir.</a:t>
            </a:r>
            <a:r>
              <a:rPr lang="tr-TR" sz="2400" dirty="0"/>
              <a:t> UTF-8 karakteri göndermek içinse 8 bit ile 32 bit arası bir veri yığını gereklidir. Benzer şekilde 0-255 </a:t>
            </a:r>
            <a:r>
              <a:rPr lang="tr-TR" sz="2400" dirty="0" smtClean="0"/>
              <a:t>yada </a:t>
            </a:r>
            <a:r>
              <a:rPr lang="tr-TR" sz="2200" dirty="0" smtClean="0"/>
              <a:t>-128 - </a:t>
            </a:r>
            <a:r>
              <a:rPr lang="tr-TR" sz="2200" dirty="0"/>
              <a:t>+127 </a:t>
            </a:r>
            <a:r>
              <a:rPr lang="tr-TR" sz="2400" dirty="0"/>
              <a:t>aralığında bir sayı göndermek için 8 bit yeterli olacaktır.</a:t>
            </a:r>
          </a:p>
          <a:p>
            <a:pPr marL="0" indent="0">
              <a:buNone/>
            </a:pPr>
            <a:r>
              <a:rPr lang="tr-TR" sz="2400" dirty="0"/>
              <a:t>Karakter genişliğine karar verdikten sonra bir diğer önemli konu </a:t>
            </a:r>
            <a:r>
              <a:rPr lang="tr-TR" sz="2400" b="1" dirty="0"/>
              <a:t>gönderim sıralaması</a:t>
            </a:r>
            <a:r>
              <a:rPr lang="tr-TR" sz="2400" dirty="0"/>
              <a:t>dır. </a:t>
            </a:r>
            <a:r>
              <a:rPr lang="tr-TR" sz="2400" dirty="0" smtClean="0"/>
              <a:t>Buna aynı </a:t>
            </a:r>
            <a:r>
              <a:rPr lang="tr-TR" sz="2400" dirty="0"/>
              <a:t>zamanda bit numaralandırma da </a:t>
            </a:r>
            <a:r>
              <a:rPr lang="tr-TR" sz="2400" dirty="0" smtClean="0"/>
              <a:t>denebilir. </a:t>
            </a:r>
            <a:r>
              <a:rPr lang="tr-TR" sz="2400" dirty="0"/>
              <a:t>En anlamlı bitin (MSB) sonda olduğu sıralamaya </a:t>
            </a:r>
            <a:r>
              <a:rPr lang="tr-TR" sz="2400" dirty="0" err="1"/>
              <a:t>Big-Endian</a:t>
            </a:r>
            <a:r>
              <a:rPr lang="tr-TR" sz="2400" dirty="0"/>
              <a:t>, başta olduğu sıralamaya </a:t>
            </a:r>
            <a:r>
              <a:rPr lang="tr-TR" sz="2400" dirty="0" err="1"/>
              <a:t>Little-Endian</a:t>
            </a:r>
            <a:r>
              <a:rPr lang="tr-TR" sz="2400" dirty="0"/>
              <a:t> denir.</a:t>
            </a:r>
          </a:p>
          <a:p>
            <a:pPr marL="0" indent="0">
              <a:buNone/>
            </a:pPr>
            <a:endParaRPr lang="tr-TR" sz="2400" dirty="0"/>
          </a:p>
        </p:txBody>
      </p:sp>
      <p:sp>
        <p:nvSpPr>
          <p:cNvPr id="4" name="Altbilgi Yer Tutucusu 3"/>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5" name="Slayt Numarası Yer Tutucusu 4"/>
          <p:cNvSpPr>
            <a:spLocks noGrp="1"/>
          </p:cNvSpPr>
          <p:nvPr>
            <p:ph type="sldNum" sz="quarter" idx="12"/>
          </p:nvPr>
        </p:nvSpPr>
        <p:spPr/>
        <p:txBody>
          <a:bodyPr/>
          <a:lstStyle/>
          <a:p>
            <a:fld id="{B6F15528-21DE-4FAA-801E-634DDDAF4B2B}" type="slidenum">
              <a:rPr lang="tr-TR" smtClean="0"/>
              <a:pPr/>
              <a:t>13</a:t>
            </a:fld>
            <a:endParaRPr lang="tr-TR"/>
          </a:p>
        </p:txBody>
      </p:sp>
    </p:spTree>
    <p:extLst>
      <p:ext uri="{BB962C8B-B14F-4D97-AF65-F5344CB8AC3E}">
        <p14:creationId xmlns:p14="http://schemas.microsoft.com/office/powerpoint/2010/main" val="61044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Senkron </a:t>
            </a:r>
            <a:r>
              <a:rPr lang="tr-TR" b="1" dirty="0" smtClean="0"/>
              <a:t>Seri İletişim</a:t>
            </a:r>
            <a:endParaRPr lang="tr-TR" dirty="0"/>
          </a:p>
        </p:txBody>
      </p:sp>
      <p:sp>
        <p:nvSpPr>
          <p:cNvPr id="3" name="İçerik Yer Tutucusu 2"/>
          <p:cNvSpPr>
            <a:spLocks noGrp="1"/>
          </p:cNvSpPr>
          <p:nvPr>
            <p:ph idx="1"/>
          </p:nvPr>
        </p:nvSpPr>
        <p:spPr/>
        <p:txBody>
          <a:bodyPr>
            <a:normAutofit/>
          </a:bodyPr>
          <a:lstStyle/>
          <a:p>
            <a:r>
              <a:rPr lang="tr-TR" sz="2800" dirty="0"/>
              <a:t>Senkron iletişim alıcı ve vericinin eş zamanlı çalışması anlamına gelir. Önce </a:t>
            </a:r>
            <a:r>
              <a:rPr lang="tr-TR" sz="2800" dirty="0" smtClean="0"/>
              <a:t>gönderici taraf </a:t>
            </a:r>
            <a:r>
              <a:rPr lang="tr-TR" sz="2800" dirty="0"/>
              <a:t>belirli bir karakter gönderir. Bu her iki tarafça bilinen iletişime başlama karakteridir.</a:t>
            </a:r>
          </a:p>
          <a:p>
            <a:r>
              <a:rPr lang="tr-TR" sz="2800" dirty="0"/>
              <a:t>Alıcı taraf bu karakteri okursa iletişim kurulur. Verici bilgileri gönderir. Transfer işlemi </a:t>
            </a:r>
            <a:r>
              <a:rPr lang="tr-TR" sz="2800" dirty="0" smtClean="0"/>
              <a:t>veri bloku </a:t>
            </a:r>
            <a:r>
              <a:rPr lang="tr-TR" sz="2800" dirty="0"/>
              <a:t>tamamlanana ya da alıcı verici arasındaki eşleme kayboluncaya kadar devam eder.</a:t>
            </a:r>
          </a:p>
        </p:txBody>
      </p:sp>
      <p:sp>
        <p:nvSpPr>
          <p:cNvPr id="4" name="Altbilgi Yer Tutucusu 3"/>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5" name="Slayt Numarası Yer Tutucusu 4"/>
          <p:cNvSpPr>
            <a:spLocks noGrp="1"/>
          </p:cNvSpPr>
          <p:nvPr>
            <p:ph type="sldNum" sz="quarter" idx="12"/>
          </p:nvPr>
        </p:nvSpPr>
        <p:spPr/>
        <p:txBody>
          <a:bodyPr/>
          <a:lstStyle/>
          <a:p>
            <a:fld id="{B6F15528-21DE-4FAA-801E-634DDDAF4B2B}" type="slidenum">
              <a:rPr lang="tr-TR" smtClean="0"/>
              <a:pPr/>
              <a:t>14</a:t>
            </a:fld>
            <a:endParaRPr lang="tr-TR"/>
          </a:p>
        </p:txBody>
      </p:sp>
    </p:spTree>
    <p:extLst>
      <p:ext uri="{BB962C8B-B14F-4D97-AF65-F5344CB8AC3E}">
        <p14:creationId xmlns:p14="http://schemas.microsoft.com/office/powerpoint/2010/main" val="344051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Senkron Seri İletişim</a:t>
            </a:r>
            <a:endParaRPr lang="tr-TR" dirty="0"/>
          </a:p>
        </p:txBody>
      </p:sp>
      <p:sp>
        <p:nvSpPr>
          <p:cNvPr id="3" name="İçerik Yer Tutucusu 2"/>
          <p:cNvSpPr>
            <a:spLocks noGrp="1"/>
          </p:cNvSpPr>
          <p:nvPr>
            <p:ph idx="1"/>
          </p:nvPr>
        </p:nvSpPr>
        <p:spPr/>
        <p:txBody>
          <a:bodyPr>
            <a:normAutofit/>
          </a:bodyPr>
          <a:lstStyle/>
          <a:p>
            <a:r>
              <a:rPr lang="tr-TR" sz="2800" dirty="0"/>
              <a:t>Senkron protokoller karaktere veya bite yönelik olabilirler. En çok kullanılan protokoller BSC ve SDLC ‘ </a:t>
            </a:r>
            <a:r>
              <a:rPr lang="tr-TR" sz="2800" dirty="0" err="1"/>
              <a:t>dir</a:t>
            </a:r>
            <a:r>
              <a:rPr lang="tr-TR" sz="2800" dirty="0"/>
              <a:t>. İkili eşzamanlı iletim protokolü (BSC) karaktere yönelik ve senkron veri bağlantı iletişimi (SDCL) bite yönelik protokollerdir. Senkron iletişimde başla ve dur bitleri gönderilmez. İletişimde saat sinyalinden faydalanılır. Veri ile birlikte saat işareti de modüle ederek gönderilir ve uyum sağlanır. Senkronizasyonun başlaması için, gönderen bilgisayar hedef bilgisayara bir senkronizasyon karakteri gönderir. Eğer alıcı bu karakteri tanıyıp onaylarsa iletim başlar. Veri transferi gönderici ve alıcı arasındaki senkronizasyon sonlanıncaya kadar sürer.</a:t>
            </a:r>
          </a:p>
        </p:txBody>
      </p:sp>
      <p:sp>
        <p:nvSpPr>
          <p:cNvPr id="4" name="Altbilgi Yer Tutucusu 3"/>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5" name="Slayt Numarası Yer Tutucusu 4"/>
          <p:cNvSpPr>
            <a:spLocks noGrp="1"/>
          </p:cNvSpPr>
          <p:nvPr>
            <p:ph type="sldNum" sz="quarter" idx="12"/>
          </p:nvPr>
        </p:nvSpPr>
        <p:spPr/>
        <p:txBody>
          <a:bodyPr/>
          <a:lstStyle/>
          <a:p>
            <a:fld id="{B6F15528-21DE-4FAA-801E-634DDDAF4B2B}" type="slidenum">
              <a:rPr lang="tr-TR" smtClean="0"/>
              <a:pPr/>
              <a:t>15</a:t>
            </a:fld>
            <a:endParaRPr lang="tr-TR"/>
          </a:p>
        </p:txBody>
      </p:sp>
    </p:spTree>
    <p:extLst>
      <p:ext uri="{BB962C8B-B14F-4D97-AF65-F5344CB8AC3E}">
        <p14:creationId xmlns:p14="http://schemas.microsoft.com/office/powerpoint/2010/main" val="178385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Kaynakça</a:t>
            </a:r>
            <a:endParaRPr lang="tr-TR" dirty="0"/>
          </a:p>
        </p:txBody>
      </p:sp>
      <p:sp>
        <p:nvSpPr>
          <p:cNvPr id="3" name="İçerik Yer Tutucusu 2"/>
          <p:cNvSpPr>
            <a:spLocks noGrp="1"/>
          </p:cNvSpPr>
          <p:nvPr>
            <p:ph idx="1"/>
          </p:nvPr>
        </p:nvSpPr>
        <p:spPr/>
        <p:txBody>
          <a:bodyPr/>
          <a:lstStyle/>
          <a:p>
            <a:r>
              <a:rPr lang="tr-TR" dirty="0" smtClean="0"/>
              <a:t>1- Ağ Temelleri Ders Modülleri– MEGEP MEB (2011)</a:t>
            </a:r>
            <a:endParaRPr lang="tr-TR" dirty="0"/>
          </a:p>
        </p:txBody>
      </p:sp>
      <p:sp>
        <p:nvSpPr>
          <p:cNvPr id="4" name="Altbilgi Yer Tutucusu 3"/>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5" name="Slayt Numarası Yer Tutucusu 4"/>
          <p:cNvSpPr>
            <a:spLocks noGrp="1"/>
          </p:cNvSpPr>
          <p:nvPr>
            <p:ph type="sldNum" sz="quarter" idx="12"/>
          </p:nvPr>
        </p:nvSpPr>
        <p:spPr/>
        <p:txBody>
          <a:bodyPr/>
          <a:lstStyle/>
          <a:p>
            <a:fld id="{B6F15528-21DE-4FAA-801E-634DDDAF4B2B}" type="slidenum">
              <a:rPr lang="tr-TR" smtClean="0"/>
              <a:pPr/>
              <a:t>16</a:t>
            </a:fld>
            <a:endParaRPr lang="tr-TR"/>
          </a:p>
        </p:txBody>
      </p:sp>
    </p:spTree>
    <p:extLst>
      <p:ext uri="{BB962C8B-B14F-4D97-AF65-F5344CB8AC3E}">
        <p14:creationId xmlns:p14="http://schemas.microsoft.com/office/powerpoint/2010/main" val="354007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Ağ İletişimi</a:t>
            </a:r>
            <a:endParaRPr lang="tr-TR" dirty="0"/>
          </a:p>
        </p:txBody>
      </p:sp>
      <p:sp>
        <p:nvSpPr>
          <p:cNvPr id="3" name="İçerik Yer Tutucusu 2"/>
          <p:cNvSpPr>
            <a:spLocks noGrp="1"/>
          </p:cNvSpPr>
          <p:nvPr>
            <p:ph idx="1"/>
          </p:nvPr>
        </p:nvSpPr>
        <p:spPr/>
        <p:txBody>
          <a:bodyPr>
            <a:normAutofit/>
          </a:bodyPr>
          <a:lstStyle/>
          <a:p>
            <a:r>
              <a:rPr lang="tr-TR" sz="2800" dirty="0"/>
              <a:t>Bilgi ve iletişim, bilgi paylaşımının giderek önem kazandığı dijital dünyanın </a:t>
            </a:r>
            <a:r>
              <a:rPr lang="tr-TR" sz="2800" dirty="0" smtClean="0"/>
              <a:t>önemli kavramları </a:t>
            </a:r>
            <a:r>
              <a:rPr lang="tr-TR" sz="2800" dirty="0"/>
              <a:t>arasındadır. Bilginin farklı kaynaklar arasında transferi, kaynakların çok </a:t>
            </a:r>
            <a:r>
              <a:rPr lang="tr-TR" sz="2800" dirty="0" smtClean="0"/>
              <a:t>sayıda kişi </a:t>
            </a:r>
            <a:r>
              <a:rPr lang="tr-TR" sz="2800" dirty="0"/>
              <a:t>tarafından paylaşılması ve yer, zaman sorunu olmaksızın insanların </a:t>
            </a:r>
            <a:r>
              <a:rPr lang="tr-TR" sz="2800" dirty="0" smtClean="0"/>
              <a:t>birbirleriyle haberleşebilmesi </a:t>
            </a:r>
            <a:r>
              <a:rPr lang="tr-TR" sz="2800" dirty="0"/>
              <a:t>yaşadığımız çağda bilgisayar ağları kavramını bir kez daha </a:t>
            </a:r>
            <a:r>
              <a:rPr lang="tr-TR" sz="2800" dirty="0" smtClean="0"/>
              <a:t>önemli kılmaktadır</a:t>
            </a:r>
            <a:r>
              <a:rPr lang="tr-TR" sz="2800" dirty="0"/>
              <a:t>.</a:t>
            </a:r>
          </a:p>
        </p:txBody>
      </p:sp>
      <p:sp>
        <p:nvSpPr>
          <p:cNvPr id="4" name="Altbilgi Yer Tutucusu 3"/>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5" name="Slayt Numarası Yer Tutucusu 4"/>
          <p:cNvSpPr>
            <a:spLocks noGrp="1"/>
          </p:cNvSpPr>
          <p:nvPr>
            <p:ph type="sldNum" sz="quarter" idx="12"/>
          </p:nvPr>
        </p:nvSpPr>
        <p:spPr/>
        <p:txBody>
          <a:bodyPr/>
          <a:lstStyle/>
          <a:p>
            <a:fld id="{B6F15528-21DE-4FAA-801E-634DDDAF4B2B}" type="slidenum">
              <a:rPr lang="tr-TR" smtClean="0"/>
              <a:pPr/>
              <a:t>2</a:t>
            </a:fld>
            <a:endParaRPr lang="tr-TR"/>
          </a:p>
        </p:txBody>
      </p:sp>
    </p:spTree>
    <p:extLst>
      <p:ext uri="{BB962C8B-B14F-4D97-AF65-F5344CB8AC3E}">
        <p14:creationId xmlns:p14="http://schemas.microsoft.com/office/powerpoint/2010/main" val="144376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Paralel İletişim</a:t>
            </a:r>
            <a:endParaRPr lang="tr-TR" dirty="0"/>
          </a:p>
        </p:txBody>
      </p:sp>
      <p:sp>
        <p:nvSpPr>
          <p:cNvPr id="3" name="İçerik Yer Tutucusu 2"/>
          <p:cNvSpPr>
            <a:spLocks noGrp="1"/>
          </p:cNvSpPr>
          <p:nvPr>
            <p:ph idx="1"/>
          </p:nvPr>
        </p:nvSpPr>
        <p:spPr>
          <a:xfrm>
            <a:off x="381000" y="1066800"/>
            <a:ext cx="8382000" cy="1676400"/>
          </a:xfrm>
        </p:spPr>
        <p:txBody>
          <a:bodyPr>
            <a:normAutofit/>
          </a:bodyPr>
          <a:lstStyle/>
          <a:p>
            <a:r>
              <a:rPr lang="tr-TR" sz="2800" dirty="0"/>
              <a:t>Paralel veri iletimi, bir veri içindeki bitlerin aynı anda gönderilmesidir. Paralel </a:t>
            </a:r>
            <a:r>
              <a:rPr lang="tr-TR" sz="2800" dirty="0" smtClean="0"/>
              <a:t>veri iletiminde </a:t>
            </a:r>
            <a:r>
              <a:rPr lang="tr-TR" sz="2800" dirty="0"/>
              <a:t>gönderilecek bilginin her biti için ayrı bir kablo bağlantısı bulunur.</a:t>
            </a:r>
          </a:p>
        </p:txBody>
      </p:sp>
      <p:sp>
        <p:nvSpPr>
          <p:cNvPr id="4" name="Altbilgi Yer Tutucusu 3"/>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5" name="Slayt Numarası Yer Tutucusu 4"/>
          <p:cNvSpPr>
            <a:spLocks noGrp="1"/>
          </p:cNvSpPr>
          <p:nvPr>
            <p:ph type="sldNum" sz="quarter" idx="12"/>
          </p:nvPr>
        </p:nvSpPr>
        <p:spPr/>
        <p:txBody>
          <a:bodyPr/>
          <a:lstStyle/>
          <a:p>
            <a:fld id="{B6F15528-21DE-4FAA-801E-634DDDAF4B2B}" type="slidenum">
              <a:rPr lang="tr-TR" smtClean="0"/>
              <a:pPr/>
              <a:t>3</a:t>
            </a:fld>
            <a:endParaRPr lang="tr-TR"/>
          </a:p>
        </p:txBody>
      </p:sp>
      <p:sp>
        <p:nvSpPr>
          <p:cNvPr id="6" name="Dikdörtgen 5"/>
          <p:cNvSpPr/>
          <p:nvPr/>
        </p:nvSpPr>
        <p:spPr>
          <a:xfrm>
            <a:off x="381000" y="2706232"/>
            <a:ext cx="4724400" cy="3416320"/>
          </a:xfrm>
          <a:prstGeom prst="rect">
            <a:avLst/>
          </a:prstGeom>
        </p:spPr>
        <p:txBody>
          <a:bodyPr wrap="square">
            <a:spAutoFit/>
          </a:bodyPr>
          <a:lstStyle/>
          <a:p>
            <a:r>
              <a:rPr lang="tr-TR" sz="2400" dirty="0">
                <a:solidFill>
                  <a:srgbClr val="002060"/>
                </a:solidFill>
              </a:rPr>
              <a:t>Bir verinin alıcıya gönderilmesi sırasında, verinin her bir biti için ayrı bir hat kullanılıyor ise, bu iletişim yöntemine paralel iletişim denir. verici ve alıcı arasında, aktarılacak veri içindeki bit sayısı kadar hat bulunmaktadır. Ayrıca veri hatlarına ek olarak AL ve HAZIR bağlantıları bulunmaktadır.  </a:t>
            </a:r>
          </a:p>
        </p:txBody>
      </p:sp>
      <p:pic>
        <p:nvPicPr>
          <p:cNvPr id="1026" name="Picture 2" descr="paralel iletişim ile ilgili görsel sonucu"/>
          <p:cNvPicPr>
            <a:picLocks noChangeAspect="1" noChangeArrowheads="1"/>
          </p:cNvPicPr>
          <p:nvPr/>
        </p:nvPicPr>
        <p:blipFill rotWithShape="1">
          <a:blip r:embed="rId2">
            <a:extLst>
              <a:ext uri="{28A0092B-C50C-407E-A947-70E740481C1C}">
                <a14:useLocalDpi xmlns:a14="http://schemas.microsoft.com/office/drawing/2010/main" val="0"/>
              </a:ext>
            </a:extLst>
          </a:blip>
          <a:srcRect r="54045"/>
          <a:stretch/>
        </p:blipFill>
        <p:spPr bwMode="auto">
          <a:xfrm>
            <a:off x="5257800" y="2286000"/>
            <a:ext cx="3733800" cy="343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33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Paralel Port</a:t>
            </a:r>
            <a:endParaRPr lang="tr-TR" b="1" dirty="0"/>
          </a:p>
        </p:txBody>
      </p:sp>
      <p:sp>
        <p:nvSpPr>
          <p:cNvPr id="4" name="Altbilgi Yer Tutucusu 3"/>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5" name="Slayt Numarası Yer Tutucusu 4"/>
          <p:cNvSpPr>
            <a:spLocks noGrp="1"/>
          </p:cNvSpPr>
          <p:nvPr>
            <p:ph type="sldNum" sz="quarter" idx="12"/>
          </p:nvPr>
        </p:nvSpPr>
        <p:spPr/>
        <p:txBody>
          <a:bodyPr/>
          <a:lstStyle/>
          <a:p>
            <a:fld id="{B6F15528-21DE-4FAA-801E-634DDDAF4B2B}" type="slidenum">
              <a:rPr lang="tr-TR" smtClean="0"/>
              <a:pPr/>
              <a:t>4</a:t>
            </a:fld>
            <a:endParaRPr lang="tr-TR"/>
          </a:p>
        </p:txBody>
      </p:sp>
      <p:pic>
        <p:nvPicPr>
          <p:cNvPr id="6146" name="Picture 2" descr="paralel port ile ilgili görsel sonuc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6044" y="229684"/>
            <a:ext cx="3289300" cy="271332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paralel port ile ilgili görsel sonucu"/>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6150" name="Picture 6" descr="İlgili resim"/>
          <p:cNvPicPr>
            <a:picLocks noChangeAspect="1" noChangeArrowheads="1"/>
          </p:cNvPicPr>
          <p:nvPr/>
        </p:nvPicPr>
        <p:blipFill rotWithShape="1">
          <a:blip r:embed="rId3">
            <a:extLst>
              <a:ext uri="{28A0092B-C50C-407E-A947-70E740481C1C}">
                <a14:useLocalDpi xmlns:a14="http://schemas.microsoft.com/office/drawing/2010/main" val="0"/>
              </a:ext>
            </a:extLst>
          </a:blip>
          <a:srcRect t="31244"/>
          <a:stretch/>
        </p:blipFill>
        <p:spPr bwMode="auto">
          <a:xfrm>
            <a:off x="533400" y="2962636"/>
            <a:ext cx="6705600" cy="345789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Düz Ok Bağlayıcısı 7"/>
          <p:cNvCxnSpPr/>
          <p:nvPr/>
        </p:nvCxnSpPr>
        <p:spPr>
          <a:xfrm flipV="1">
            <a:off x="3276600" y="2667000"/>
            <a:ext cx="1296590" cy="13716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53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a:t>Seri İletişim</a:t>
            </a:r>
          </a:p>
        </p:txBody>
      </p:sp>
      <p:sp>
        <p:nvSpPr>
          <p:cNvPr id="3" name="İçerik Yer Tutucusu 2"/>
          <p:cNvSpPr>
            <a:spLocks noGrp="1"/>
          </p:cNvSpPr>
          <p:nvPr>
            <p:ph idx="1"/>
          </p:nvPr>
        </p:nvSpPr>
        <p:spPr/>
        <p:txBody>
          <a:bodyPr>
            <a:normAutofit/>
          </a:bodyPr>
          <a:lstStyle/>
          <a:p>
            <a:r>
              <a:rPr lang="tr-TR" sz="2800" dirty="0"/>
              <a:t>Seri veri iletimi, bir veri içindeki bitlerin aynı hat üzerinden </a:t>
            </a:r>
            <a:r>
              <a:rPr lang="tr-TR" sz="2800" dirty="0" err="1"/>
              <a:t>ard</a:t>
            </a:r>
            <a:r>
              <a:rPr lang="tr-TR" sz="2800" dirty="0"/>
              <a:t> arda gönderilmesidir.</a:t>
            </a:r>
          </a:p>
          <a:p>
            <a:r>
              <a:rPr lang="tr-TR" sz="2800" dirty="0"/>
              <a:t>Bilgisayar ağlarında kullanılan iletişim seri iletişimdir.</a:t>
            </a:r>
          </a:p>
          <a:p>
            <a:r>
              <a:rPr lang="tr-TR" sz="2800" dirty="0"/>
              <a:t>Seri veri iletiminde, bir kerede bir karakterin sadece bir biti iletilir. Alıcı makine</a:t>
            </a:r>
            <a:r>
              <a:rPr lang="tr-TR" sz="2800" dirty="0" smtClean="0"/>
              <a:t>, doğru </a:t>
            </a:r>
            <a:r>
              <a:rPr lang="tr-TR" sz="2800" dirty="0"/>
              <a:t>haberleşme için karakter uzunluğunu, başla-bitir (start-stop) bitlerini ve iletim </a:t>
            </a:r>
            <a:r>
              <a:rPr lang="tr-TR" sz="2800" dirty="0" smtClean="0"/>
              <a:t>hızını bilmek </a:t>
            </a:r>
            <a:r>
              <a:rPr lang="tr-TR" sz="2800" dirty="0"/>
              <a:t>zorundadır. Paralel veri iletiminde, bir karakterin tüm bitleri aynı anda iletildiği </a:t>
            </a:r>
            <a:r>
              <a:rPr lang="tr-TR" sz="2800" dirty="0" smtClean="0"/>
              <a:t>için başla-bitir </a:t>
            </a:r>
            <a:r>
              <a:rPr lang="tr-TR" sz="2800" dirty="0"/>
              <a:t>bitlerine ihtiyaç yoktur. Dolayısıyla doğruluğu daha yüksektir. Paralel veri iletimi</a:t>
            </a:r>
            <a:r>
              <a:rPr lang="tr-TR" sz="2800" dirty="0" smtClean="0"/>
              <a:t>, bilginin </a:t>
            </a:r>
            <a:r>
              <a:rPr lang="tr-TR" sz="2800" dirty="0"/>
              <a:t>tüm bitlerinin aynı anda iletimi sebebiyle çok hızlıdır.</a:t>
            </a:r>
          </a:p>
        </p:txBody>
      </p:sp>
      <p:sp>
        <p:nvSpPr>
          <p:cNvPr id="4" name="Altbilgi Yer Tutucusu 3"/>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5" name="Slayt Numarası Yer Tutucusu 4"/>
          <p:cNvSpPr>
            <a:spLocks noGrp="1"/>
          </p:cNvSpPr>
          <p:nvPr>
            <p:ph type="sldNum" sz="quarter" idx="12"/>
          </p:nvPr>
        </p:nvSpPr>
        <p:spPr/>
        <p:txBody>
          <a:bodyPr/>
          <a:lstStyle/>
          <a:p>
            <a:fld id="{B6F15528-21DE-4FAA-801E-634DDDAF4B2B}" type="slidenum">
              <a:rPr lang="tr-TR" smtClean="0"/>
              <a:pPr/>
              <a:t>5</a:t>
            </a:fld>
            <a:endParaRPr lang="tr-TR"/>
          </a:p>
        </p:txBody>
      </p:sp>
    </p:spTree>
    <p:extLst>
      <p:ext uri="{BB962C8B-B14F-4D97-AF65-F5344CB8AC3E}">
        <p14:creationId xmlns:p14="http://schemas.microsoft.com/office/powerpoint/2010/main" val="355839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2400" b="1" dirty="0"/>
              <a:t>Seri İletişim</a:t>
            </a:r>
            <a:endParaRPr lang="tr-TR" dirty="0"/>
          </a:p>
        </p:txBody>
      </p:sp>
      <p:sp>
        <p:nvSpPr>
          <p:cNvPr id="3" name="İçerik Yer Tutucusu 2"/>
          <p:cNvSpPr>
            <a:spLocks noGrp="1"/>
          </p:cNvSpPr>
          <p:nvPr>
            <p:ph idx="1"/>
          </p:nvPr>
        </p:nvSpPr>
        <p:spPr/>
        <p:txBody>
          <a:bodyPr>
            <a:normAutofit/>
          </a:bodyPr>
          <a:lstStyle/>
          <a:p>
            <a:r>
              <a:rPr lang="tr-TR" sz="2800" dirty="0"/>
              <a:t>Seri iletişimde, bir veri içindeki bitler, aynı hat üzerinden peş peşe gönderilirler. Bir başka deyişle, iletişim hattı bitler tarafından zamanda paylaşılır. Seri iletişimde, verici ve alıcı senkron olarak çalışabildikleri gibi asenkron olarak da çalışabilirler.</a:t>
            </a:r>
          </a:p>
          <a:p>
            <a:endParaRPr lang="tr-TR" sz="2800" dirty="0"/>
          </a:p>
        </p:txBody>
      </p:sp>
      <p:sp>
        <p:nvSpPr>
          <p:cNvPr id="4" name="Altbilgi Yer Tutucusu 3"/>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5" name="Slayt Numarası Yer Tutucusu 4"/>
          <p:cNvSpPr>
            <a:spLocks noGrp="1"/>
          </p:cNvSpPr>
          <p:nvPr>
            <p:ph type="sldNum" sz="quarter" idx="12"/>
          </p:nvPr>
        </p:nvSpPr>
        <p:spPr/>
        <p:txBody>
          <a:bodyPr/>
          <a:lstStyle/>
          <a:p>
            <a:fld id="{B6F15528-21DE-4FAA-801E-634DDDAF4B2B}" type="slidenum">
              <a:rPr lang="tr-TR" smtClean="0"/>
              <a:pPr/>
              <a:t>6</a:t>
            </a:fld>
            <a:endParaRPr lang="tr-TR"/>
          </a:p>
        </p:txBody>
      </p:sp>
      <p:pic>
        <p:nvPicPr>
          <p:cNvPr id="2050" name="Picture 2" descr="paralel iletişim ile ilgili görsel sonucu"/>
          <p:cNvPicPr>
            <a:picLocks noChangeAspect="1" noChangeArrowheads="1"/>
          </p:cNvPicPr>
          <p:nvPr/>
        </p:nvPicPr>
        <p:blipFill rotWithShape="1">
          <a:blip r:embed="rId2">
            <a:extLst>
              <a:ext uri="{28A0092B-C50C-407E-A947-70E740481C1C}">
                <a14:useLocalDpi xmlns:a14="http://schemas.microsoft.com/office/drawing/2010/main" val="0"/>
              </a:ext>
            </a:extLst>
          </a:blip>
          <a:srcRect b="16384"/>
          <a:stretch/>
        </p:blipFill>
        <p:spPr bwMode="auto">
          <a:xfrm>
            <a:off x="1676400" y="3194710"/>
            <a:ext cx="4333875"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87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Asenkron Seri İletişim</a:t>
            </a:r>
            <a:endParaRPr lang="tr-TR" dirty="0"/>
          </a:p>
        </p:txBody>
      </p:sp>
      <p:sp>
        <p:nvSpPr>
          <p:cNvPr id="3" name="İçerik Yer Tutucusu 2"/>
          <p:cNvSpPr>
            <a:spLocks noGrp="1"/>
          </p:cNvSpPr>
          <p:nvPr>
            <p:ph idx="1"/>
          </p:nvPr>
        </p:nvSpPr>
        <p:spPr/>
        <p:txBody>
          <a:bodyPr>
            <a:normAutofit/>
          </a:bodyPr>
          <a:lstStyle/>
          <a:p>
            <a:r>
              <a:rPr lang="tr-TR" sz="2800" dirty="0" smtClean="0"/>
              <a:t>Asenkron </a:t>
            </a:r>
            <a:r>
              <a:rPr lang="tr-TR" sz="2800" dirty="0"/>
              <a:t>denmesinin sebebi iletişim halindeki cihazların </a:t>
            </a:r>
            <a:r>
              <a:rPr lang="tr-TR" sz="2800" dirty="0" err="1"/>
              <a:t>clocklarının</a:t>
            </a:r>
            <a:r>
              <a:rPr lang="tr-TR" sz="2800" dirty="0"/>
              <a:t> ortak olmamasıdır. Seri iletişimde en çok kullanılan yöntemdir. Çünkü senkron iletişimde gerekli olan ve ortak </a:t>
            </a:r>
            <a:r>
              <a:rPr lang="tr-TR" sz="2800" dirty="0" err="1"/>
              <a:t>clock</a:t>
            </a:r>
            <a:r>
              <a:rPr lang="tr-TR" sz="2800" dirty="0"/>
              <a:t> için kullanılan </a:t>
            </a:r>
            <a:r>
              <a:rPr lang="tr-TR" sz="2800" dirty="0" err="1"/>
              <a:t>extra</a:t>
            </a:r>
            <a:r>
              <a:rPr lang="tr-TR" sz="2800" dirty="0"/>
              <a:t> 1 kablodan kurtulmayı sağlar. Fakat </a:t>
            </a:r>
            <a:r>
              <a:rPr lang="tr-TR" sz="2800" dirty="0" err="1"/>
              <a:t>clockları</a:t>
            </a:r>
            <a:r>
              <a:rPr lang="tr-TR" sz="2800" dirty="0"/>
              <a:t> aynı olmadığı için senkron iletişime göre hata oluşma ihtimali daha yüksektir.</a:t>
            </a:r>
          </a:p>
        </p:txBody>
      </p:sp>
      <p:sp>
        <p:nvSpPr>
          <p:cNvPr id="4" name="Altbilgi Yer Tutucusu 3"/>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5" name="Slayt Numarası Yer Tutucusu 4"/>
          <p:cNvSpPr>
            <a:spLocks noGrp="1"/>
          </p:cNvSpPr>
          <p:nvPr>
            <p:ph type="sldNum" sz="quarter" idx="12"/>
          </p:nvPr>
        </p:nvSpPr>
        <p:spPr/>
        <p:txBody>
          <a:bodyPr/>
          <a:lstStyle/>
          <a:p>
            <a:fld id="{B6F15528-21DE-4FAA-801E-634DDDAF4B2B}" type="slidenum">
              <a:rPr lang="tr-TR" smtClean="0"/>
              <a:pPr/>
              <a:t>7</a:t>
            </a:fld>
            <a:endParaRPr lang="tr-TR"/>
          </a:p>
        </p:txBody>
      </p:sp>
    </p:spTree>
    <p:extLst>
      <p:ext uri="{BB962C8B-B14F-4D97-AF65-F5344CB8AC3E}">
        <p14:creationId xmlns:p14="http://schemas.microsoft.com/office/powerpoint/2010/main" val="720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Asenkron </a:t>
            </a:r>
            <a:r>
              <a:rPr lang="tr-TR" b="1" dirty="0" smtClean="0"/>
              <a:t>Seri İletişim Özellikleri</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sz="2800" dirty="0"/>
              <a:t>Herhangi bir zamanda veri gönderilebilir. </a:t>
            </a:r>
            <a:endParaRPr lang="tr-TR" sz="2800" dirty="0" smtClean="0"/>
          </a:p>
          <a:p>
            <a:pPr>
              <a:buFont typeface="Wingdings" panose="05000000000000000000" pitchFamily="2" charset="2"/>
              <a:buChar char="Ø"/>
            </a:pPr>
            <a:r>
              <a:rPr lang="tr-TR" sz="2800" dirty="0" smtClean="0"/>
              <a:t>Veri </a:t>
            </a:r>
            <a:r>
              <a:rPr lang="tr-TR" sz="2800" dirty="0"/>
              <a:t>gönderilmediği zaman hat boşta kalır</a:t>
            </a:r>
            <a:r>
              <a:rPr lang="tr-TR" sz="2800" dirty="0" smtClean="0"/>
              <a:t>. </a:t>
            </a:r>
          </a:p>
          <a:p>
            <a:pPr>
              <a:buFont typeface="Wingdings" panose="05000000000000000000" pitchFamily="2" charset="2"/>
              <a:buChar char="Ø"/>
            </a:pPr>
            <a:r>
              <a:rPr lang="tr-TR" sz="2800" dirty="0" smtClean="0"/>
              <a:t>Senkron </a:t>
            </a:r>
            <a:r>
              <a:rPr lang="tr-TR" sz="2800" dirty="0"/>
              <a:t>seri iletişimden daha yavaştır. </a:t>
            </a:r>
            <a:endParaRPr lang="tr-TR" sz="2800" dirty="0" smtClean="0"/>
          </a:p>
          <a:p>
            <a:pPr>
              <a:buFont typeface="Wingdings" panose="05000000000000000000" pitchFamily="2" charset="2"/>
              <a:buChar char="Ø"/>
            </a:pPr>
            <a:r>
              <a:rPr lang="tr-TR" sz="2800" dirty="0" smtClean="0"/>
              <a:t>Her </a:t>
            </a:r>
            <a:r>
              <a:rPr lang="tr-TR" sz="2800" dirty="0"/>
              <a:t>veri grubu ayrı olarak gönderilir. </a:t>
            </a:r>
            <a:endParaRPr lang="tr-TR" sz="2800" dirty="0" smtClean="0"/>
          </a:p>
          <a:p>
            <a:pPr>
              <a:buFont typeface="Wingdings" panose="05000000000000000000" pitchFamily="2" charset="2"/>
              <a:buChar char="Ø"/>
            </a:pPr>
            <a:r>
              <a:rPr lang="tr-TR" sz="2800" dirty="0" smtClean="0"/>
              <a:t>Gönderilen veri bir </a:t>
            </a:r>
            <a:r>
              <a:rPr lang="tr-TR" sz="2800" dirty="0"/>
              <a:t>anda bir karakter olacak şekilde hatta bırakılır. </a:t>
            </a:r>
            <a:endParaRPr lang="tr-TR" sz="2800" dirty="0" smtClean="0"/>
          </a:p>
          <a:p>
            <a:pPr>
              <a:buFont typeface="Wingdings" panose="05000000000000000000" pitchFamily="2" charset="2"/>
              <a:buChar char="Ø"/>
            </a:pPr>
            <a:r>
              <a:rPr lang="tr-TR" sz="2800" dirty="0" smtClean="0"/>
              <a:t>Karakterin </a:t>
            </a:r>
            <a:r>
              <a:rPr lang="tr-TR" sz="2800" dirty="0"/>
              <a:t>başına başlangıç ve </a:t>
            </a:r>
            <a:r>
              <a:rPr lang="tr-TR" sz="2800" dirty="0" smtClean="0"/>
              <a:t>sonunda hata </a:t>
            </a:r>
            <a:r>
              <a:rPr lang="tr-TR" sz="2800" dirty="0"/>
              <a:t>sezmek için başka bir bit eklenir. </a:t>
            </a:r>
            <a:endParaRPr lang="tr-TR" sz="2800" dirty="0" smtClean="0"/>
          </a:p>
          <a:p>
            <a:pPr>
              <a:buFont typeface="Wingdings" panose="05000000000000000000" pitchFamily="2" charset="2"/>
              <a:buChar char="Ø"/>
            </a:pPr>
            <a:r>
              <a:rPr lang="tr-TR" sz="2800" dirty="0" smtClean="0"/>
              <a:t>Başlangıç </a:t>
            </a:r>
            <a:r>
              <a:rPr lang="tr-TR" sz="2800" dirty="0"/>
              <a:t>için başla biti (0), veri </a:t>
            </a:r>
            <a:r>
              <a:rPr lang="tr-TR" sz="2800" dirty="0" smtClean="0"/>
              <a:t>iletişimini sonlandırmak </a:t>
            </a:r>
            <a:r>
              <a:rPr lang="tr-TR" sz="2800" dirty="0"/>
              <a:t>için ise dur biti (1) kullanılır.</a:t>
            </a:r>
          </a:p>
        </p:txBody>
      </p:sp>
      <p:sp>
        <p:nvSpPr>
          <p:cNvPr id="4" name="Altbilgi Yer Tutucusu 3"/>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5" name="Slayt Numarası Yer Tutucusu 4"/>
          <p:cNvSpPr>
            <a:spLocks noGrp="1"/>
          </p:cNvSpPr>
          <p:nvPr>
            <p:ph type="sldNum" sz="quarter" idx="12"/>
          </p:nvPr>
        </p:nvSpPr>
        <p:spPr/>
        <p:txBody>
          <a:bodyPr/>
          <a:lstStyle/>
          <a:p>
            <a:fld id="{B6F15528-21DE-4FAA-801E-634DDDAF4B2B}" type="slidenum">
              <a:rPr lang="tr-TR" smtClean="0"/>
              <a:pPr/>
              <a:t>8</a:t>
            </a:fld>
            <a:endParaRPr lang="tr-TR"/>
          </a:p>
        </p:txBody>
      </p:sp>
    </p:spTree>
    <p:extLst>
      <p:ext uri="{BB962C8B-B14F-4D97-AF65-F5344CB8AC3E}">
        <p14:creationId xmlns:p14="http://schemas.microsoft.com/office/powerpoint/2010/main" val="147268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2400" b="1" dirty="0"/>
              <a:t>Asenkron Seri İletişim</a:t>
            </a:r>
            <a:endParaRPr lang="tr-TR" dirty="0"/>
          </a:p>
        </p:txBody>
      </p:sp>
      <p:sp>
        <p:nvSpPr>
          <p:cNvPr id="3" name="İçerik Yer Tutucusu 2"/>
          <p:cNvSpPr>
            <a:spLocks noGrp="1"/>
          </p:cNvSpPr>
          <p:nvPr>
            <p:ph idx="1"/>
          </p:nvPr>
        </p:nvSpPr>
        <p:spPr/>
        <p:txBody>
          <a:bodyPr>
            <a:normAutofit/>
          </a:bodyPr>
          <a:lstStyle/>
          <a:p>
            <a:pPr marL="0" indent="0">
              <a:buNone/>
            </a:pPr>
            <a:r>
              <a:rPr lang="tr-TR" sz="2800" dirty="0"/>
              <a:t>Bazı temel gereksinimler şunlardır:</a:t>
            </a:r>
          </a:p>
          <a:p>
            <a:pPr>
              <a:buFont typeface="Wingdings" panose="05000000000000000000" pitchFamily="2" charset="2"/>
              <a:buChar char="Ø"/>
            </a:pPr>
            <a:r>
              <a:rPr lang="tr-TR" sz="2800" dirty="0"/>
              <a:t>Senkronizasyon bitleri</a:t>
            </a:r>
          </a:p>
          <a:p>
            <a:pPr>
              <a:buFont typeface="Wingdings" panose="05000000000000000000" pitchFamily="2" charset="2"/>
              <a:buChar char="Ø"/>
            </a:pPr>
            <a:r>
              <a:rPr lang="tr-TR" sz="2800" dirty="0"/>
              <a:t>Eşlik bitleri (hata sezme yöntemlerinden biri)</a:t>
            </a:r>
          </a:p>
          <a:p>
            <a:pPr>
              <a:buFont typeface="Wingdings" panose="05000000000000000000" pitchFamily="2" charset="2"/>
              <a:buChar char="Ø"/>
            </a:pPr>
            <a:r>
              <a:rPr lang="tr-TR" sz="2800" dirty="0"/>
              <a:t>İletişim hızı (baud rate)</a:t>
            </a:r>
          </a:p>
          <a:p>
            <a:endParaRPr lang="tr-TR" sz="2800" dirty="0"/>
          </a:p>
        </p:txBody>
      </p:sp>
      <p:sp>
        <p:nvSpPr>
          <p:cNvPr id="4" name="Altbilgi Yer Tutucusu 3"/>
          <p:cNvSpPr>
            <a:spLocks noGrp="1"/>
          </p:cNvSpPr>
          <p:nvPr>
            <p:ph type="ftr" sz="quarter" idx="11"/>
          </p:nvPr>
        </p:nvSpPr>
        <p:spPr/>
        <p:txBody>
          <a:bodyPr/>
          <a:lstStyle/>
          <a:p>
            <a:pPr marL="12700">
              <a:lnSpc>
                <a:spcPts val="1425"/>
              </a:lnSpc>
            </a:pPr>
            <a:r>
              <a:rPr lang="tr-TR" smtClean="0"/>
              <a:t>AÜ</a:t>
            </a:r>
            <a:r>
              <a:rPr lang="tr-TR" spc="-75" smtClean="0"/>
              <a:t> N</a:t>
            </a:r>
            <a:r>
              <a:rPr lang="tr-TR" spc="-10" smtClean="0"/>
              <a:t>MYO</a:t>
            </a:r>
            <a:endParaRPr lang="tr-TR" spc="-10" dirty="0"/>
          </a:p>
        </p:txBody>
      </p:sp>
      <p:sp>
        <p:nvSpPr>
          <p:cNvPr id="5" name="Slayt Numarası Yer Tutucusu 4"/>
          <p:cNvSpPr>
            <a:spLocks noGrp="1"/>
          </p:cNvSpPr>
          <p:nvPr>
            <p:ph type="sldNum" sz="quarter" idx="12"/>
          </p:nvPr>
        </p:nvSpPr>
        <p:spPr/>
        <p:txBody>
          <a:bodyPr/>
          <a:lstStyle/>
          <a:p>
            <a:fld id="{B6F15528-21DE-4FAA-801E-634DDDAF4B2B}" type="slidenum">
              <a:rPr lang="tr-TR" smtClean="0"/>
              <a:pPr/>
              <a:t>9</a:t>
            </a:fld>
            <a:endParaRPr lang="tr-TR"/>
          </a:p>
        </p:txBody>
      </p:sp>
    </p:spTree>
    <p:extLst>
      <p:ext uri="{BB962C8B-B14F-4D97-AF65-F5344CB8AC3E}">
        <p14:creationId xmlns:p14="http://schemas.microsoft.com/office/powerpoint/2010/main" val="123245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MYO">
  <a:themeElements>
    <a:clrScheme name="Sıcak Mavi">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Özel 1">
      <a:majorFont>
        <a:latin typeface="Times New Roman"/>
        <a:ea typeface=""/>
        <a:cs typeface=""/>
      </a:majorFont>
      <a:minorFont>
        <a:latin typeface="Times New Roman"/>
        <a:ea typeface=""/>
        <a:cs typeface=""/>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NMYO" id="{D8215618-A6B4-4840-A8AF-6A1674FE9DCA}" vid="{CF697EED-BB01-4411-A691-07731E57A95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NMYO</Template>
  <TotalTime>102</TotalTime>
  <Words>894</Words>
  <Application>Microsoft Office PowerPoint</Application>
  <PresentationFormat>Ekran Gösterisi (4:3)</PresentationFormat>
  <Paragraphs>84</Paragraphs>
  <Slides>16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Arial</vt:lpstr>
      <vt:lpstr>Calibri</vt:lpstr>
      <vt:lpstr>Times New Roman</vt:lpstr>
      <vt:lpstr>Wingdings</vt:lpstr>
      <vt:lpstr>NMYO</vt:lpstr>
      <vt:lpstr>PowerPoint Sunusu</vt:lpstr>
      <vt:lpstr>Ağ İletişimi</vt:lpstr>
      <vt:lpstr>Paralel İletişim</vt:lpstr>
      <vt:lpstr>Paralel Port</vt:lpstr>
      <vt:lpstr>Seri İletişim</vt:lpstr>
      <vt:lpstr>Seri İletişim</vt:lpstr>
      <vt:lpstr>Asenkron Seri İletişim</vt:lpstr>
      <vt:lpstr>Asenkron Seri İletişim Özellikleri</vt:lpstr>
      <vt:lpstr>Asenkron Seri İletişim</vt:lpstr>
      <vt:lpstr>Senkronizasyon Bitleri</vt:lpstr>
      <vt:lpstr>Parite (Eşlik) Bitleri</vt:lpstr>
      <vt:lpstr>Asenkron Seri İletişim</vt:lpstr>
      <vt:lpstr>Verinin Yapısı</vt:lpstr>
      <vt:lpstr>Senkron Seri İletişim</vt:lpstr>
      <vt:lpstr>Senkron Seri İletişim</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Gln</dc:creator>
  <cp:lastModifiedBy>Windows Kullanıcısı</cp:lastModifiedBy>
  <cp:revision>20</cp:revision>
  <dcterms:created xsi:type="dcterms:W3CDTF">2019-02-07T12:13:44Z</dcterms:created>
  <dcterms:modified xsi:type="dcterms:W3CDTF">2020-01-29T10:32:47Z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2017-10-10T00:00:00Z</vt:filetime>
  </property>
  <property fmtid="{D5CDD505-2E9C-101B-9397-08002B2CF9AE}" pid="3" name="Creator">
    <vt:lpwstr>Microsoft® PowerPoint® 2016</vt:lpwstr>
  </property>
  <property fmtid="{D5CDD505-2E9C-101B-9397-08002B2CF9AE}" pid="4" name="LastSaved">
    <vt:filetime>2019-02-07T00:00:00Z</vt:filetime>
  </property>
</Properties>
</file>