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55" autoAdjust="0"/>
  </p:normalViewPr>
  <p:slideViewPr>
    <p:cSldViewPr>
      <p:cViewPr varScale="1">
        <p:scale>
          <a:sx n="112" d="100"/>
          <a:sy n="112" d="100"/>
        </p:scale>
        <p:origin x="150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95E2D-63A1-4980-8089-9FABDBBC5133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DBA86-7272-4D55-B3D0-ABD44CCED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81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2ACDE7-B38F-448B-A812-984E7BCDD73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CACC91-63B1-4B6A-BA12-6FE4658199E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362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81A9BF-6F9D-43C8-B358-857C1AD301A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9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095216D3-71D8-40CC-86C5-38C6BCF548FE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98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B7B7-E67C-4BFE-8E0F-6D7A4D299A3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85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31A4F76-D61F-4020-A983-CE2329596E23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5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96F0AA-7A69-4EF7-95C1-92AB44F5EB22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21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494D8E-1039-42A4-B936-742591E5240D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2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B74692-C77B-43A6-9824-1F447246C970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C841DB-D1CA-4EFB-BEC0-2A927B2EB96A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22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9490E8-A7E4-4BEC-9147-383BFFAC3C4E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83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548497C-B85D-484D-9BDD-EAFE3FC5333C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665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68FF8D-C00C-4CB8-8661-77C456EBAFEE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52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7919901-B5F7-4C7F-BBF7-8FABA1840B0C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7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343900" y="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92542" y="1814271"/>
            <a:ext cx="10172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10.Hafta</a:t>
            </a:r>
            <a:endParaRPr sz="200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8" name="Unvan 1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IP </a:t>
            </a:r>
            <a:r>
              <a:rPr lang="tr-TR" dirty="0" smtClean="0"/>
              <a:t>ADRESLEME</a:t>
            </a:r>
            <a:endParaRPr lang="tr-TR" dirty="0"/>
          </a:p>
        </p:txBody>
      </p:sp>
      <p:sp>
        <p:nvSpPr>
          <p:cNvPr id="19" name="Alt Başlık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</a:t>
            </a:r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ağ </a:t>
            </a:r>
            <a:r>
              <a:rPr lang="tr-TR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21" name="Slayt Numarası Yer Tutucusu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85" dirty="0"/>
              <a:t> </a:t>
            </a:r>
            <a:r>
              <a:rPr dirty="0"/>
              <a:t>Yapısı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993444" y="1316393"/>
            <a:ext cx="7333615" cy="34353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2990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solidFill>
                  <a:srgbClr val="1A1A6F"/>
                </a:solidFill>
                <a:latin typeface="Arial"/>
                <a:cs typeface="Arial"/>
              </a:rPr>
              <a:t>Bayrak </a:t>
            </a: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bitleri</a:t>
            </a:r>
            <a:r>
              <a:rPr sz="2600" b="1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(Flags):</a:t>
            </a:r>
            <a:endParaRPr sz="2600">
              <a:latin typeface="Arial"/>
              <a:cs typeface="Arial"/>
            </a:endParaRPr>
          </a:p>
          <a:p>
            <a:pPr marL="299085" marR="208279" indent="-287020" algn="just">
              <a:lnSpc>
                <a:spcPct val="100000"/>
              </a:lnSpc>
              <a:spcBef>
                <a:spcPts val="630"/>
              </a:spcBef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Eğer 1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ise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gönderilen verinin tek datagramdan  oluştuğu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anlaşılır; alıcıya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başkası yok bekleme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anlamında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mesaj</a:t>
            </a:r>
            <a:r>
              <a:rPr sz="26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iletir.</a:t>
            </a:r>
            <a:endParaRPr sz="2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25"/>
              </a:spcBef>
              <a:tabLst>
                <a:tab pos="2990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İkinci bayraksa (M biti, More Fragment),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parçalanıp birçok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datagram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hâlinde gönderilen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verinin en </a:t>
            </a:r>
            <a:r>
              <a:rPr sz="2600" spc="5" dirty="0">
                <a:solidFill>
                  <a:srgbClr val="1A1A6F"/>
                </a:solidFill>
                <a:latin typeface="Arial"/>
                <a:cs typeface="Arial"/>
              </a:rPr>
              <a:t>son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olduğunu belirtir.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Üçüncüsü, saklı  tutulmuştur.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85" dirty="0"/>
              <a:t> </a:t>
            </a:r>
            <a:r>
              <a:rPr dirty="0"/>
              <a:t>Yapısı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993444" y="1395425"/>
            <a:ext cx="7440930" cy="4069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0767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b="1" spc="5" dirty="0">
                <a:solidFill>
                  <a:srgbClr val="1A1A6F"/>
                </a:solidFill>
                <a:latin typeface="Arial"/>
                <a:cs typeface="Arial"/>
              </a:rPr>
              <a:t>Yaşam </a:t>
            </a:r>
            <a:r>
              <a:rPr sz="2600" b="1" spc="-5" dirty="0">
                <a:solidFill>
                  <a:srgbClr val="1A1A6F"/>
                </a:solidFill>
                <a:latin typeface="Arial"/>
                <a:cs typeface="Arial"/>
              </a:rPr>
              <a:t>süresi </a:t>
            </a: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(Time to Live):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Bilginin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ağ  üzerinde ne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kadar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dolaştığını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gösterir. Yaşam  süresi değeri,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bilginin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geçtiği her sistemde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  azalır; sıfıra ulaşırsa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kaybolmuş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olduğu  varsayılarak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ağdan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çıkarılır.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Bu durum sonsuz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döngülerin oluşmasını</a:t>
            </a:r>
            <a:r>
              <a:rPr sz="26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engeller.</a:t>
            </a:r>
            <a:endParaRPr sz="2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30"/>
              </a:spcBef>
              <a:tabLst>
                <a:tab pos="2990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Protokol (Protocol):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Hangi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ulaşım protokolünün  kullanıldığını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gösterir.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Alıcı tarafın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IP katmanı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bu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alana bakarak paketin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bir üstünde bulunan  protokollerden hangisine iletileceğini</a:t>
            </a:r>
            <a:r>
              <a:rPr sz="26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anlar.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85" dirty="0"/>
              <a:t> </a:t>
            </a:r>
            <a:r>
              <a:rPr dirty="0"/>
              <a:t>Yapısı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993444" y="1395424"/>
            <a:ext cx="7567930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400" spc="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spc="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Başlık </a:t>
            </a: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kontrolü 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(Header</a:t>
            </a:r>
            <a:r>
              <a:rPr sz="2800" b="1" spc="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Checksum):</a:t>
            </a:r>
            <a:endParaRPr sz="2800">
              <a:latin typeface="Arial"/>
              <a:cs typeface="Arial"/>
            </a:endParaRPr>
          </a:p>
          <a:p>
            <a:pPr marL="299085" marR="5905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Gönderilen bilgide hata olup olmadığı kontrol  edilir. Eğer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paket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hatalı bir başlığa sahipse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bu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paket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yok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edilir.</a:t>
            </a: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75"/>
              </a:spcBef>
              <a:tabLst>
                <a:tab pos="2990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1A1A6F"/>
                </a:solidFill>
                <a:latin typeface="Arial"/>
                <a:cs typeface="Arial"/>
              </a:rPr>
              <a:t>Kaynak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adresi (Gönderici IP Adresi-Source  Address):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Bilginin hangi adresten  gönderildiğini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belirtir.</a:t>
            </a:r>
            <a:endParaRPr sz="2800">
              <a:latin typeface="Arial"/>
              <a:cs typeface="Arial"/>
            </a:endParaRPr>
          </a:p>
          <a:p>
            <a:pPr marL="299085" marR="78105" indent="-287020">
              <a:lnSpc>
                <a:spcPct val="100000"/>
              </a:lnSpc>
              <a:spcBef>
                <a:spcPts val="675"/>
              </a:spcBef>
              <a:tabLst>
                <a:tab pos="2990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Varış adresi 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(Destination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Address):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Bilginin  gönderildiği yerin adresini yani hedef adresi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belirtir.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85" dirty="0"/>
              <a:t> </a:t>
            </a:r>
            <a:r>
              <a:rPr dirty="0"/>
              <a:t>Yapısı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idx="4294967295"/>
          </p:nvPr>
        </p:nvSpPr>
        <p:spPr>
          <a:xfrm>
            <a:off x="0" y="1066800"/>
            <a:ext cx="8229600" cy="430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898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  <a:tabLst>
                <a:tab pos="673735" algn="l"/>
              </a:tabLst>
            </a:pPr>
            <a:r>
              <a:rPr sz="3000" dirty="0" err="1" smtClean="0"/>
              <a:t>Seçenekler</a:t>
            </a:r>
            <a:r>
              <a:rPr sz="3000" dirty="0" smtClean="0"/>
              <a:t> </a:t>
            </a:r>
            <a:r>
              <a:rPr sz="3000" dirty="0"/>
              <a:t>(Options): Bu alan farklı amaçlar  için kullanılır. Farklı IP sürümlerine kolaylık  sağlamak için düzenlenmiştir. Sürüm 4 için  planlanan seçenekler güvenlik, kaynak  yönlendirme, yolun kaydedilmesi, zaman  bilgilerinin tutulması içindir. İlgili bilgiler</a:t>
            </a:r>
          </a:p>
          <a:p>
            <a:pPr marL="673100">
              <a:lnSpc>
                <a:spcPct val="100000"/>
              </a:lnSpc>
              <a:spcBef>
                <a:spcPts val="5"/>
              </a:spcBef>
            </a:pPr>
            <a:r>
              <a:rPr sz="3000" dirty="0"/>
              <a:t>gerektiğinde seçenekler bölümüne eklenir.</a:t>
            </a:r>
          </a:p>
          <a:p>
            <a:pPr marL="728980" marR="445770" indent="-34290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v"/>
              <a:tabLst>
                <a:tab pos="673735" algn="l"/>
              </a:tabLst>
            </a:pPr>
            <a:r>
              <a:rPr sz="3000" dirty="0" smtClean="0"/>
              <a:t>TCP/IP </a:t>
            </a:r>
            <a:r>
              <a:rPr sz="3000" dirty="0"/>
              <a:t>başlığı ve bilgi: Bir üst katmandan  gelen veriyi içerir.</a:t>
            </a: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85" dirty="0"/>
              <a:t> </a:t>
            </a:r>
            <a:r>
              <a:rPr dirty="0"/>
              <a:t>Yapısı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09865" cy="493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084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Ipv4 adresi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toplam 32 bittir,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8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bitlik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4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bölümden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 oluşur.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90"/>
              </a:spcBef>
            </a:pP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11010011.10101011.00010101.10011001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8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bitlik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bölüme oktet adı</a:t>
            </a:r>
            <a:r>
              <a:rPr sz="28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verilir.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adresleri ikilik (binary)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düzende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yazılır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ancak  kolay okumak ve yazmak için onluk düzene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(decimal)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çevirilir.</a:t>
            </a:r>
            <a:endParaRPr sz="2800">
              <a:latin typeface="Arial"/>
              <a:cs typeface="Arial"/>
            </a:endParaRPr>
          </a:p>
          <a:p>
            <a:pPr marL="262255" algn="ctr">
              <a:lnSpc>
                <a:spcPct val="100000"/>
              </a:lnSpc>
              <a:spcBef>
                <a:spcPts val="680"/>
              </a:spcBef>
            </a:pP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11010011.10101011.00010101.10011001</a:t>
            </a:r>
            <a:endParaRPr sz="2800">
              <a:latin typeface="Arial"/>
              <a:cs typeface="Arial"/>
            </a:endParaRPr>
          </a:p>
          <a:p>
            <a:pPr marL="259715" algn="ctr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201.171.21.153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8383" y="2924555"/>
            <a:ext cx="1440180" cy="433070"/>
          </a:xfrm>
          <a:custGeom>
            <a:avLst/>
            <a:gdLst/>
            <a:ahLst/>
            <a:cxnLst/>
            <a:rect l="l" t="t" r="r" b="b"/>
            <a:pathLst>
              <a:path w="1440180" h="433070">
                <a:moveTo>
                  <a:pt x="1440180" y="0"/>
                </a:moveTo>
                <a:lnTo>
                  <a:pt x="1438343" y="68397"/>
                </a:lnTo>
                <a:lnTo>
                  <a:pt x="1433226" y="127802"/>
                </a:lnTo>
                <a:lnTo>
                  <a:pt x="1425421" y="174650"/>
                </a:lnTo>
                <a:lnTo>
                  <a:pt x="1404111" y="216408"/>
                </a:lnTo>
                <a:lnTo>
                  <a:pt x="743585" y="216408"/>
                </a:lnTo>
                <a:lnTo>
                  <a:pt x="732177" y="227441"/>
                </a:lnTo>
                <a:lnTo>
                  <a:pt x="722275" y="258165"/>
                </a:lnTo>
                <a:lnTo>
                  <a:pt x="714470" y="305013"/>
                </a:lnTo>
                <a:lnTo>
                  <a:pt x="709353" y="364418"/>
                </a:lnTo>
                <a:lnTo>
                  <a:pt x="707516" y="432816"/>
                </a:lnTo>
                <a:lnTo>
                  <a:pt x="705680" y="364418"/>
                </a:lnTo>
                <a:lnTo>
                  <a:pt x="700563" y="305013"/>
                </a:lnTo>
                <a:lnTo>
                  <a:pt x="692758" y="258165"/>
                </a:lnTo>
                <a:lnTo>
                  <a:pt x="682856" y="227441"/>
                </a:lnTo>
                <a:lnTo>
                  <a:pt x="671448" y="216408"/>
                </a:lnTo>
                <a:lnTo>
                  <a:pt x="36068" y="216408"/>
                </a:lnTo>
                <a:lnTo>
                  <a:pt x="24660" y="205374"/>
                </a:lnTo>
                <a:lnTo>
                  <a:pt x="14758" y="174650"/>
                </a:lnTo>
                <a:lnTo>
                  <a:pt x="6953" y="127802"/>
                </a:lnTo>
                <a:lnTo>
                  <a:pt x="1836" y="68397"/>
                </a:lnTo>
                <a:lnTo>
                  <a:pt x="0" y="0"/>
                </a:lnTo>
              </a:path>
            </a:pathLst>
          </a:custGeom>
          <a:ln w="9144">
            <a:solidFill>
              <a:srgbClr val="2C6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6552" y="5792723"/>
            <a:ext cx="169163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 </a:t>
            </a:r>
            <a:r>
              <a:rPr spc="-5" dirty="0"/>
              <a:t>Yayınlar</a:t>
            </a:r>
            <a:r>
              <a:rPr spc="-75" dirty="0"/>
              <a:t> </a:t>
            </a:r>
            <a:r>
              <a:rPr spc="-5" dirty="0"/>
              <a:t>(CAST)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36473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Unicast: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Tek bir yöne yapılan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yayındır.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Kaynak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cihaz mesajı,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hedefi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belirli olan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yöne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yollar.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5567" y="3140964"/>
            <a:ext cx="6371844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 </a:t>
            </a:r>
            <a:r>
              <a:rPr spc="-5" dirty="0"/>
              <a:t>Yayınlar</a:t>
            </a:r>
            <a:r>
              <a:rPr spc="-75" dirty="0"/>
              <a:t> </a:t>
            </a:r>
            <a:r>
              <a:rPr spc="-5" dirty="0"/>
              <a:t>(CAST)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3901"/>
            <a:ext cx="7943215" cy="322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b="1" dirty="0">
                <a:solidFill>
                  <a:srgbClr val="1A1A6F"/>
                </a:solidFill>
                <a:latin typeface="Arial"/>
                <a:cs typeface="Arial"/>
              </a:rPr>
              <a:t>Broadcast </a:t>
            </a:r>
            <a:r>
              <a:rPr sz="3000" b="1" spc="-5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Her yöne yapılan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yayındır.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Belirli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bir hedef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yoktur, kaynak cihaz mesajı  sistemdeki tüm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cihazlara gönderir.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Ağa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bağlanan bilgisayar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çevresindeki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diğer  bilgisayarları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tanımak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sinyal</a:t>
            </a:r>
            <a:r>
              <a:rPr sz="30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yayar.</a:t>
            </a:r>
            <a:endParaRPr sz="3000">
              <a:latin typeface="Arial"/>
              <a:cs typeface="Arial"/>
            </a:endParaRPr>
          </a:p>
          <a:p>
            <a:pPr marL="355600" marR="580390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Bilgisayarlar ağa ilk girişlerinde broadcast  yayın</a:t>
            </a:r>
            <a:r>
              <a:rPr sz="30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yaparlar.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4455" y="4652771"/>
            <a:ext cx="4637532" cy="131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 </a:t>
            </a:r>
            <a:r>
              <a:rPr spc="-5" dirty="0"/>
              <a:t>Yayınlar</a:t>
            </a:r>
            <a:r>
              <a:rPr spc="-75" dirty="0"/>
              <a:t> </a:t>
            </a:r>
            <a:r>
              <a:rPr spc="-5" dirty="0"/>
              <a:t>(CAST)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3901"/>
            <a:ext cx="7638415" cy="1764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Multicast </a:t>
            </a:r>
            <a:r>
              <a:rPr sz="3000" b="1" spc="-5" dirty="0">
                <a:solidFill>
                  <a:srgbClr val="1A1A6F"/>
                </a:solidFill>
                <a:latin typeface="Arial"/>
                <a:cs typeface="Arial"/>
              </a:rPr>
              <a:t>: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Çok yöne yapılan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yayındır.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Kaynak  cihaz, mesajı ağda belirlediği hedef cihazlara  gönderir. Böylece ağda gereksiz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trafik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oluşmaz.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96083" y="3645408"/>
            <a:ext cx="4677156" cy="151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Adres</a:t>
            </a:r>
            <a:r>
              <a:rPr spc="-75" dirty="0"/>
              <a:t> </a:t>
            </a:r>
            <a:r>
              <a:rPr spc="-5" dirty="0"/>
              <a:t>Türleri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13040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432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Özel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Adresler: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Bazı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 belirli  amaçlarda kullanılmak üzere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ayrılmıştır.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Bunlara özel adresler denir.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  internete bağlı olmayan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makinelerde,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 internet bağlantısını proxy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server</a:t>
            </a:r>
            <a:r>
              <a:rPr sz="32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 NAT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aracılığıyla sağlayan iç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networkte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bulunan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makinelerde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kullanılabilir.</a:t>
            </a:r>
            <a:endParaRPr sz="3200">
              <a:latin typeface="Arial"/>
              <a:cs typeface="Arial"/>
            </a:endParaRPr>
          </a:p>
          <a:p>
            <a:pPr marL="355600" marR="79819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Yani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 internete direk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makinelerde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kullanılamaz.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Adres</a:t>
            </a:r>
            <a:r>
              <a:rPr spc="-75" dirty="0"/>
              <a:t> </a:t>
            </a:r>
            <a:r>
              <a:rPr spc="-5" dirty="0"/>
              <a:t>Türleri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09077"/>
            <a:ext cx="8019415" cy="4610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Bazı özel 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IP</a:t>
            </a:r>
            <a:r>
              <a:rPr sz="2800" b="1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adresleri: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10.0.0.0 -</a:t>
            </a:r>
            <a:r>
              <a:rPr sz="2800" b="1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10.255.255.254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172.16.0.0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-</a:t>
            </a:r>
            <a:r>
              <a:rPr sz="2800" b="1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172.31.255.254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192.168.0.0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-</a:t>
            </a:r>
            <a:r>
              <a:rPr sz="2800" b="1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A1A6F"/>
                </a:solidFill>
                <a:latin typeface="Arial"/>
                <a:cs typeface="Arial"/>
              </a:rPr>
              <a:t>192.168.255.254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750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Örneğin bankalar geniş ağlara sahiptir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bankacılık işlemlerinin yürümesi için kendi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aralarında bağlantının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olması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yeterlidir.</a:t>
            </a:r>
            <a:endParaRPr sz="3200">
              <a:latin typeface="Arial"/>
              <a:cs typeface="Arial"/>
            </a:endParaRPr>
          </a:p>
          <a:p>
            <a:pPr marL="469900" marR="147066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tip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kurumlar özel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</a:t>
            </a:r>
            <a:r>
              <a:rPr sz="32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adreslerini  kullanırlar.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03623" y="6518859"/>
            <a:ext cx="9378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A1A6F"/>
                </a:solidFill>
                <a:latin typeface="Arial"/>
                <a:cs typeface="Arial"/>
              </a:rPr>
              <a:t>AKÜ</a:t>
            </a:r>
            <a:r>
              <a:rPr sz="1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A1A6F"/>
                </a:solidFill>
                <a:latin typeface="Arial"/>
                <a:cs typeface="Arial"/>
              </a:rPr>
              <a:t>UEMYO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 </a:t>
            </a:r>
            <a:r>
              <a:rPr spc="-5" dirty="0"/>
              <a:t>ADRESİNİN</a:t>
            </a:r>
            <a:r>
              <a:rPr spc="-60" dirty="0"/>
              <a:t> </a:t>
            </a:r>
            <a:r>
              <a:rPr spc="-10" dirty="0"/>
              <a:t>SINIFLARI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2377"/>
            <a:ext cx="7990205" cy="363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üzerinde haberleşecek her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</a:t>
            </a:r>
            <a:r>
              <a:rPr sz="32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birer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kullanır.</a:t>
            </a:r>
            <a:endParaRPr sz="3200">
              <a:latin typeface="Arial"/>
              <a:cs typeface="Arial"/>
            </a:endParaRPr>
          </a:p>
          <a:p>
            <a:pPr marL="355600" marR="104076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adreslerinin her biri birbirinden  farklıdır.</a:t>
            </a:r>
            <a:endParaRPr sz="3200">
              <a:latin typeface="Arial"/>
              <a:cs typeface="Arial"/>
            </a:endParaRPr>
          </a:p>
          <a:p>
            <a:pPr marL="355600" marR="2413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adresleme,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TCP/IP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protokol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kümesinin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yönlendirme katmanı (3.katman) protokolü  ile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Adres</a:t>
            </a:r>
            <a:r>
              <a:rPr spc="-75" dirty="0"/>
              <a:t> </a:t>
            </a:r>
            <a:r>
              <a:rPr spc="-5" dirty="0"/>
              <a:t>Türleri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1878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Sistemde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adresi alamayan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cihaz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var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ise 0.0.0.0 adresini alır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yeni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 adresi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alana kadar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ile devam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eder.</a:t>
            </a:r>
            <a:endParaRPr sz="3200">
              <a:latin typeface="Arial"/>
              <a:cs typeface="Arial"/>
            </a:endParaRPr>
          </a:p>
          <a:p>
            <a:pPr marL="469900" marR="165100" indent="-457200">
              <a:lnSpc>
                <a:spcPct val="100000"/>
              </a:lnSpc>
              <a:spcBef>
                <a:spcPts val="77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Eğer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adresinin host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kısmı sıfır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“0”  ise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ortamını tanımlamış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3200">
              <a:latin typeface="Arial"/>
              <a:cs typeface="Arial"/>
            </a:endParaRPr>
          </a:p>
          <a:p>
            <a:pPr marL="469900" marR="1650364" indent="-457200">
              <a:lnSpc>
                <a:spcPct val="100000"/>
              </a:lnSpc>
              <a:spcBef>
                <a:spcPts val="770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Router’lar ağ tablolarına bakarak  yönlendirme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yaparlar.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Adres</a:t>
            </a:r>
            <a:r>
              <a:rPr spc="-75" dirty="0"/>
              <a:t> </a:t>
            </a:r>
            <a:r>
              <a:rPr spc="-5" dirty="0"/>
              <a:t>Türleri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29615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17475" indent="-4572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IP adresinin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host kısmı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255 ise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broadcast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adrestir.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Ağ’daki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tüm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host’lara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yayın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yapar.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A1A6F"/>
              </a:buClr>
              <a:buFont typeface="Wingdings"/>
              <a:buChar char=""/>
            </a:pPr>
            <a:endParaRPr sz="46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"/>
              <a:tabLst>
                <a:tab pos="470534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224 ile başlıyor ise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multicast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adrestir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yani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belirlenen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hedef cihazlara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kerede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mesaj  göndermeyi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Adres</a:t>
            </a:r>
            <a:r>
              <a:rPr spc="-75" dirty="0"/>
              <a:t> </a:t>
            </a:r>
            <a:r>
              <a:rPr spc="-5" dirty="0"/>
              <a:t>Türleri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589520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127.0.0.1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adresi yerel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hostu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tanımlayan  Loopback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adrestir.</a:t>
            </a:r>
            <a:endParaRPr sz="3200">
              <a:latin typeface="Arial"/>
              <a:cs typeface="Arial"/>
            </a:endParaRPr>
          </a:p>
          <a:p>
            <a:pPr marL="469900" marR="411480" indent="-457200">
              <a:lnSpc>
                <a:spcPct val="100000"/>
              </a:lnSpc>
              <a:spcBef>
                <a:spcPts val="770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TCP/IP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adresinin düzgün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çalışıp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çalışmadığını kontrol etmek amacıyla  kullanılır.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Genel</a:t>
            </a:r>
            <a:r>
              <a:rPr spc="-60" dirty="0"/>
              <a:t> </a:t>
            </a:r>
            <a:r>
              <a:rPr spc="-5" dirty="0"/>
              <a:t>Adresler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1370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Genel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adresler, özel adresler gibi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önceden  belirlenmiş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amaçlar için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değil,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bağlı</a:t>
            </a:r>
            <a:endParaRPr sz="3200">
              <a:latin typeface="Arial"/>
              <a:cs typeface="Arial"/>
            </a:endParaRPr>
          </a:p>
          <a:p>
            <a:pPr marL="355600" marR="124079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tüm cihazların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birbirleriyle</a:t>
            </a:r>
            <a:r>
              <a:rPr sz="32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iletişimde  bulunabilmelerini</a:t>
            </a:r>
            <a:r>
              <a:rPr sz="32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Sınıfları ve Subnet</a:t>
            </a:r>
            <a:r>
              <a:rPr spc="-10" dirty="0"/>
              <a:t> </a:t>
            </a:r>
            <a:r>
              <a:rPr spc="-5" dirty="0"/>
              <a:t>Mask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3901"/>
            <a:ext cx="794067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Kurulacak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bir ağ sisteminde</a:t>
            </a:r>
            <a:r>
              <a:rPr sz="30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yönlendirmelerin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mesaj alış-verişlerinin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düzgün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bir şekilde  yapılabilmesi için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adres</a:t>
            </a:r>
            <a:r>
              <a:rPr sz="30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yapısının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sınıflandırılması</a:t>
            </a:r>
            <a:r>
              <a:rPr sz="30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gerekmektedir.</a:t>
            </a:r>
            <a:endParaRPr sz="3000">
              <a:latin typeface="Arial"/>
              <a:cs typeface="Arial"/>
            </a:endParaRPr>
          </a:p>
          <a:p>
            <a:pPr marL="355600" marR="596900" indent="-342900">
              <a:lnSpc>
                <a:spcPct val="100000"/>
              </a:lnSpc>
              <a:spcBef>
                <a:spcPts val="72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Kullanılan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sınıfında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önemli olan ağdaki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ihtiyacın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en üst düzeyde karşılanabiliyor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olmasıdır.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Sınıfları ve Subnet</a:t>
            </a:r>
            <a:r>
              <a:rPr spc="-10" dirty="0"/>
              <a:t> </a:t>
            </a:r>
            <a:r>
              <a:rPr spc="-5" dirty="0"/>
              <a:t>Mask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3400" y="1179638"/>
            <a:ext cx="4236720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960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uzayı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A, B,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C,</a:t>
            </a:r>
            <a:r>
              <a:rPr sz="30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D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E olarak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adlandırılan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sınıflara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ayrılmıştır.</a:t>
            </a:r>
            <a:endParaRPr sz="3000" dirty="0">
              <a:latin typeface="Arial"/>
              <a:cs typeface="Arial"/>
            </a:endParaRPr>
          </a:p>
          <a:p>
            <a:pPr marL="355600" marR="118999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adreslerinin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</a:t>
            </a:r>
            <a:r>
              <a:rPr sz="3000" spc="-25" dirty="0">
                <a:solidFill>
                  <a:srgbClr val="1A1A6F"/>
                </a:solidFill>
                <a:latin typeface="Arial"/>
                <a:cs typeface="Arial"/>
              </a:rPr>
              <a:t>ı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3000" spc="-25" dirty="0">
                <a:solidFill>
                  <a:srgbClr val="1A1A6F"/>
                </a:solidFill>
                <a:latin typeface="Arial"/>
                <a:cs typeface="Arial"/>
              </a:rPr>
              <a:t>ı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fland</a:t>
            </a:r>
            <a:r>
              <a:rPr sz="3000" spc="-25" dirty="0">
                <a:solidFill>
                  <a:srgbClr val="1A1A6F"/>
                </a:solidFill>
                <a:latin typeface="Arial"/>
                <a:cs typeface="Arial"/>
              </a:rPr>
              <a:t>ı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r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ı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lma</a:t>
            </a:r>
            <a:r>
              <a:rPr sz="3000" spc="5" dirty="0">
                <a:solidFill>
                  <a:srgbClr val="1A1A6F"/>
                </a:solidFill>
                <a:latin typeface="Arial"/>
                <a:cs typeface="Arial"/>
              </a:rPr>
              <a:t>s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ı</a:t>
            </a:r>
            <a:endParaRPr sz="30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sayesinde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ağdaki</a:t>
            </a:r>
            <a:r>
              <a:rPr sz="3000" spc="-1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trafik  ve router’lara  yerleştirilen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yönlendirme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bilgileri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azalmıştır.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76444" y="2348483"/>
            <a:ext cx="3742944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Sınıfları ve Subnet</a:t>
            </a:r>
            <a:r>
              <a:rPr spc="-10" dirty="0"/>
              <a:t> </a:t>
            </a:r>
            <a:r>
              <a:rPr spc="-5" dirty="0"/>
              <a:t>Mask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67270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yöntemde adresler aşağıdaki şekilde  görüldüğü gibi iki parçaya ayrılır; parçanın  soldaki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kısmı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adresi (network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address),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sağdaki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kısmı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ise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sistem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(host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address)  olarak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adlandırılır.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2311" y="3717035"/>
            <a:ext cx="7266432" cy="2159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Sınıfları ve Subnet</a:t>
            </a:r>
            <a:r>
              <a:rPr spc="-10" dirty="0"/>
              <a:t> </a:t>
            </a:r>
            <a:r>
              <a:rPr spc="-5" dirty="0"/>
              <a:t>Mask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910195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843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Yönlendiriciler yani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router’lar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 adreslerinin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kısımlarına bakarak yönlendirme işlemlerini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yaparlar.</a:t>
            </a:r>
            <a:endParaRPr sz="2800">
              <a:latin typeface="Arial"/>
              <a:cs typeface="Arial"/>
            </a:endParaRPr>
          </a:p>
          <a:p>
            <a:pPr marL="355600" marR="28511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Sistem adresi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kısmı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ise ağın içindeki  bilgisayarların adreslerini gösterir. Yani sistem  adresi yerel iletişimi sağlarken, ağlar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arası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iletişimde ağ adresi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bilgisayar hangi ağda olduğunu anlamak için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mask’ı kullanır. Subnet mask yanlış  girilirse bilgisayarın ağla olan iletişimi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de</a:t>
            </a:r>
            <a:r>
              <a:rPr sz="28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kopar.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Sınıfları ve Subnet</a:t>
            </a:r>
            <a:r>
              <a:rPr spc="-10" dirty="0"/>
              <a:t> </a:t>
            </a:r>
            <a:r>
              <a:rPr spc="-5" dirty="0"/>
              <a:t>Mask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769859" cy="352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host’un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gerçek ağ adresini ve host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adresini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bulabilmek için yani kaç bitinin ağ’a kaç bitinin  host’a ait olduğunu bulabilmek için IP adresi ve  IP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sınıfına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ait ağ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maskesi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mantıksal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VE (AND)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işlemine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sokulur.</a:t>
            </a:r>
            <a:endParaRPr sz="2800">
              <a:latin typeface="Arial"/>
              <a:cs typeface="Arial"/>
            </a:endParaRPr>
          </a:p>
          <a:p>
            <a:pPr marL="355600" marR="56197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Örnek: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123.34.0.1 adresinin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maskesi  255.255.0.0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ise,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ilgili IP adresin ağ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kısmı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 sistem adresi aşağıdaki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gibi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hesaplanır;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Sınıfları ve Subnet</a:t>
            </a:r>
            <a:r>
              <a:rPr spc="-10" dirty="0"/>
              <a:t> </a:t>
            </a:r>
            <a:r>
              <a:rPr spc="-5" dirty="0"/>
              <a:t>Mask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20700" y="3580639"/>
            <a:ext cx="7985759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Not: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 adresi ile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maskesi bitleri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VE (AND)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işlemine sokulur. Böylece ağ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maskesinin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0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(sıfır)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olan bitleri aynı seviyedeki IP adres</a:t>
            </a:r>
            <a:r>
              <a:rPr sz="28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bitlerini</a:t>
            </a:r>
            <a:endParaRPr sz="2800">
              <a:latin typeface="Arial"/>
              <a:cs typeface="Arial"/>
            </a:endParaRPr>
          </a:p>
          <a:p>
            <a:pPr marL="355600" marR="898525">
              <a:lnSpc>
                <a:spcPct val="100000"/>
              </a:lnSpc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sıfırlar; 1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bitleri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ise,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aynı seviyedeki IP  adres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bitlerini etkilemez.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1219200"/>
            <a:ext cx="8514588" cy="2353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03623" y="6518859"/>
            <a:ext cx="9378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A1A6F"/>
                </a:solidFill>
                <a:latin typeface="Arial"/>
                <a:cs typeface="Arial"/>
              </a:rPr>
              <a:t>AKÜ</a:t>
            </a:r>
            <a:r>
              <a:rPr sz="1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A1A6F"/>
                </a:solidFill>
                <a:latin typeface="Arial"/>
                <a:cs typeface="Arial"/>
              </a:rPr>
              <a:t>UEMYO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393901"/>
            <a:ext cx="7898765" cy="487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2710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Bilgisayarların birbirleri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ile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doğru bir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şekilde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iletişim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kurabilmesi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için aynı dili</a:t>
            </a:r>
            <a:r>
              <a:rPr sz="3000" spc="-1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konuşmaları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gerekmektedir.</a:t>
            </a:r>
            <a:endParaRPr sz="3000">
              <a:latin typeface="Arial"/>
              <a:cs typeface="Arial"/>
            </a:endParaRPr>
          </a:p>
          <a:p>
            <a:pPr marL="355600" marR="936625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adresi, bu iletişimin doğru bir şekilde  kurulmasını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3000">
              <a:latin typeface="Arial"/>
              <a:cs typeface="Arial"/>
            </a:endParaRPr>
          </a:p>
          <a:p>
            <a:pPr marL="355600" marR="158115" indent="-342900">
              <a:lnSpc>
                <a:spcPct val="100000"/>
              </a:lnSpc>
              <a:spcBef>
                <a:spcPts val="72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İletişimin düzgün bir şekilde kurulabilmesi  için, ağa bağlanan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tüm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cihazların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IP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adreslerinin birbirinden farklı olması</a:t>
            </a:r>
            <a:r>
              <a:rPr sz="3000" spc="-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gerekir.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Sistemde aynı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adresine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sahip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birden</a:t>
            </a:r>
            <a:r>
              <a:rPr sz="30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fazla  cihaz varsa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iletişim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kurulamaz ve</a:t>
            </a:r>
            <a:r>
              <a:rPr sz="30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çakışma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144" y="6241796"/>
            <a:ext cx="2416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meydana</a:t>
            </a:r>
            <a:r>
              <a:rPr sz="30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gelir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Ip Sınıfları ve Subnet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Mask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611123" y="1988819"/>
            <a:ext cx="8028431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Ip Sınıfları ve Subnet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Mask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684276" y="2028443"/>
            <a:ext cx="7775447" cy="3425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Sınıfları ve Subnet</a:t>
            </a:r>
            <a:r>
              <a:rPr spc="-10" dirty="0"/>
              <a:t> </a:t>
            </a:r>
            <a:r>
              <a:rPr spc="-5" dirty="0"/>
              <a:t>Mask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96290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96619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Sınıflamalı adreslemede A,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B,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C ve D ve E  olarak adlandırılan 5 değişik sınıf</a:t>
            </a:r>
            <a:r>
              <a:rPr sz="28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sınıf,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büyüklükte ağlara cevap verecek  ölçüde IP adresine sahip olup A en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büyük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olanıdır. E sınıfı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saklı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tutulmuştur.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9676" y="3810000"/>
            <a:ext cx="4905756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Ip Sınıfları ve Subnet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Mask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1043939" y="1845564"/>
            <a:ext cx="7146035" cy="3622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Sınıfları ve Subnet</a:t>
            </a:r>
            <a:r>
              <a:rPr spc="-10" dirty="0"/>
              <a:t> </a:t>
            </a:r>
            <a:r>
              <a:rPr spc="-5" dirty="0"/>
              <a:t>Mask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03845" cy="314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67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sınıf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tanımlanabilecek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maksimum  sayıda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adedi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3200">
              <a:latin typeface="Arial"/>
              <a:cs typeface="Arial"/>
            </a:endParaRPr>
          </a:p>
          <a:p>
            <a:pPr marL="355600" marR="18859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bilgisayarlar internet ortamında</a:t>
            </a:r>
            <a:r>
              <a:rPr sz="3200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“host”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diye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adlandırılır.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sınıf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tanımlanabilecek host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sayısı şekilsel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 aşağıda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belirtilmiştir.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Ip Sınıfları ve Subnet</a:t>
            </a:r>
            <a:r>
              <a:rPr spc="-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Mask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684276" y="1484375"/>
            <a:ext cx="7929372" cy="2244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Sınıfı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14970" cy="4709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67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sınıfı 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16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milyon kullanıcı adresi  barındıran geniş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ağlar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kullanılan adres  sınıfıdır.</a:t>
            </a:r>
            <a:endParaRPr sz="3200">
              <a:latin typeface="Arial"/>
              <a:cs typeface="Arial"/>
            </a:endParaRPr>
          </a:p>
          <a:p>
            <a:pPr marL="355600" marR="43370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Sadece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ilk oktet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ağı temsil eder diğer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üç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oktet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kullanıcıları temsil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eder.</a:t>
            </a:r>
            <a:endParaRPr sz="3200">
              <a:latin typeface="Arial"/>
              <a:cs typeface="Arial"/>
            </a:endParaRPr>
          </a:p>
          <a:p>
            <a:pPr marL="355600" marR="211454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488950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İlk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zaman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“0” dır. 127.0.0.0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 haricinde her adresi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kullanabilir.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makinelerin kendilerine paket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göndererek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test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amaçlı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 </a:t>
            </a:r>
            <a:r>
              <a:rPr spc="-5" dirty="0"/>
              <a:t>Sınıfı</a:t>
            </a:r>
            <a:r>
              <a:rPr spc="-80" dirty="0"/>
              <a:t> </a:t>
            </a:r>
            <a:r>
              <a:rPr spc="-5" dirty="0"/>
              <a:t>Adres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8047355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1790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sınıfı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 4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oktetin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ikisini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kullanarak  adresleme yapan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sınıftır.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İlk oktetin ilk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biti her zaman “10” dır. Buda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128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 191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arasındaki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adresleri kullanabileceği  anlamına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gelir.</a:t>
            </a:r>
            <a:endParaRPr sz="2800">
              <a:latin typeface="Arial"/>
              <a:cs typeface="Arial"/>
            </a:endParaRPr>
          </a:p>
          <a:p>
            <a:pPr marL="355600" marR="34417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 sınıfı her biri 65 534 bilgisayar içeren 16 382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tane alt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izin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verir.</a:t>
            </a:r>
            <a:endParaRPr sz="2800">
              <a:latin typeface="Arial"/>
              <a:cs typeface="Arial"/>
            </a:endParaRPr>
          </a:p>
          <a:p>
            <a:pPr marL="355600" marR="502920" indent="-342900">
              <a:lnSpc>
                <a:spcPct val="100000"/>
              </a:lnSpc>
              <a:spcBef>
                <a:spcPts val="675"/>
              </a:spcBef>
              <a:buClr>
                <a:srgbClr val="1A1A6F"/>
              </a:buClr>
              <a:buFont typeface="Wingdings"/>
              <a:buChar char=""/>
              <a:tabLst>
                <a:tab pos="45529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tür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 alanı büyük ve orta büyüklükte  ağlar için kullanılır. Birçok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büyük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üniversite ve  ISS’ ler bu tür adres alanına</a:t>
            </a:r>
            <a:r>
              <a:rPr sz="2800" spc="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sahiptir.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 </a:t>
            </a:r>
            <a:r>
              <a:rPr spc="-5" dirty="0"/>
              <a:t>Sınıfı</a:t>
            </a:r>
            <a:r>
              <a:rPr spc="-80" dirty="0"/>
              <a:t> </a:t>
            </a:r>
            <a:r>
              <a:rPr spc="-5" dirty="0"/>
              <a:t>Adres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295058"/>
            <a:ext cx="745109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869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C sınıfı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küçük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ağlar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En fazla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254 kullanıcılı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ağlar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içindir.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İlk oktetin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ilk üç biti “110”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dır.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192 ile 223 arasını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 </a:t>
            </a:r>
            <a:r>
              <a:rPr spc="-5" dirty="0"/>
              <a:t>ve </a:t>
            </a:r>
            <a:r>
              <a:rPr dirty="0"/>
              <a:t>E </a:t>
            </a:r>
            <a:r>
              <a:rPr spc="-5" dirty="0"/>
              <a:t>Sınıfı</a:t>
            </a:r>
            <a:r>
              <a:rPr spc="-85" dirty="0"/>
              <a:t> </a:t>
            </a:r>
            <a:r>
              <a:rPr spc="-5" dirty="0"/>
              <a:t>Adres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6925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891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 sınıfı adreste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ilk dört bit “1110” dır.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224  ile 239 arasını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kullanabilir.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IETF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(Internet Engineering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Task Force) E  sınıfı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 kendi özel araştırmaları için  kendilerine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ayırmışlardır.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 sınıfı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internette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kullanılamaz.</a:t>
            </a:r>
            <a:endParaRPr sz="3200">
              <a:latin typeface="Arial"/>
              <a:cs typeface="Arial"/>
            </a:endParaRPr>
          </a:p>
          <a:p>
            <a:pPr marL="355600" marR="1179830" indent="-342900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240 ile 255 arası bu 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sınıfı</a:t>
            </a:r>
            <a:r>
              <a:rPr sz="3200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 ayrılmıştır.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058544"/>
            <a:ext cx="3145155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Günümüzde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yaygın  olarak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Ipv4</a:t>
            </a:r>
            <a:r>
              <a:rPr sz="24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(İnternet  Protokol Versiyon4)  adresleme tipi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kullanılmaktadır.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Ipv6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Haziran 2012  tarihinden itibaren  yaygın kullanıma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açılmıştır.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2021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yılına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kadar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internet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kullanıcılarının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yaklaşık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yarısının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 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sisteme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geçeceği  düşünülmektedir.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07891" y="1865375"/>
            <a:ext cx="5327903" cy="3607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384" y="2205227"/>
            <a:ext cx="8281416" cy="296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Unvan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 </a:t>
            </a:r>
            <a:r>
              <a:rPr lang="es-ES" spc="-5" dirty="0"/>
              <a:t>ve </a:t>
            </a:r>
            <a:r>
              <a:rPr lang="es-ES" dirty="0"/>
              <a:t>E </a:t>
            </a:r>
            <a:r>
              <a:rPr lang="es-ES" spc="-5" dirty="0"/>
              <a:t>Sınıfı</a:t>
            </a:r>
            <a:r>
              <a:rPr lang="es-ES" spc="-85" dirty="0"/>
              <a:t> </a:t>
            </a:r>
            <a:r>
              <a:rPr lang="es-ES" spc="-5" dirty="0"/>
              <a:t>Adres</a:t>
            </a:r>
            <a:endParaRPr lang="tr-TR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00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8004175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IP adresleme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sistemi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toplam 32 bitten oluşur.  32 bit, sekizerlik gruplara ayrılarak</a:t>
            </a:r>
            <a:r>
              <a:rPr sz="2800" spc="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gösterilir.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sekizerlik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gruba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oktet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adı</a:t>
            </a:r>
            <a:r>
              <a:rPr sz="2800" spc="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verilir.</a:t>
            </a:r>
            <a:endParaRPr sz="2800">
              <a:latin typeface="Arial"/>
              <a:cs typeface="Arial"/>
            </a:endParaRPr>
          </a:p>
          <a:p>
            <a:pPr marL="355600" marR="23495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adresinde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toplam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4 adet oktet vardır.  Bu rakamlar 0 ile 255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arasındadır.</a:t>
            </a:r>
            <a:endParaRPr sz="2800">
              <a:latin typeface="Arial"/>
              <a:cs typeface="Arial"/>
            </a:endParaRPr>
          </a:p>
          <a:p>
            <a:pPr marL="355600" marR="53530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Örneğin 192.175.32.4 bir IP adresidir. Her bir  oktet nokta ile birbirinden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ayrılır.</a:t>
            </a:r>
            <a:endParaRPr sz="2800">
              <a:latin typeface="Arial"/>
              <a:cs typeface="Arial"/>
            </a:endParaRPr>
          </a:p>
          <a:p>
            <a:pPr marL="355600" marR="11176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Ipv4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adresleme ile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2</a:t>
            </a:r>
            <a:r>
              <a:rPr sz="2775" spc="7" baseline="25525" dirty="0">
                <a:solidFill>
                  <a:srgbClr val="1A1A6F"/>
                </a:solidFill>
                <a:latin typeface="Arial"/>
                <a:cs typeface="Arial"/>
              </a:rPr>
              <a:t>32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yani 4 milyardan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fazla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üretilebilmektedir.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85" dirty="0"/>
              <a:t> </a:t>
            </a:r>
            <a:r>
              <a:rPr dirty="0"/>
              <a:t>Yapısı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5812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Aşağıda bir Ipv4 paketinin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yapısı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gösterilmiştir.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paketlerine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datagram adı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0347" y="2852927"/>
            <a:ext cx="7056120" cy="353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85" dirty="0"/>
              <a:t> </a:t>
            </a:r>
            <a:r>
              <a:rPr dirty="0"/>
              <a:t>Yapısı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87030" cy="314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352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paketindeki alanların içerikleri aşağıda  belirtilmiştir.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50"/>
              </a:spcBef>
              <a:tabLst>
                <a:tab pos="7562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Sürüm (Version):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Bilgi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alışverişinde kullanılan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IP  sisteminin hangi sürüm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olduğunu</a:t>
            </a:r>
            <a:r>
              <a:rPr sz="26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gösterir.</a:t>
            </a:r>
            <a:endParaRPr sz="2600">
              <a:latin typeface="Arial"/>
              <a:cs typeface="Arial"/>
            </a:endParaRPr>
          </a:p>
          <a:p>
            <a:pPr marL="756285" marR="557530" indent="-287020">
              <a:lnSpc>
                <a:spcPct val="100000"/>
              </a:lnSpc>
              <a:spcBef>
                <a:spcPts val="625"/>
              </a:spcBef>
              <a:tabLst>
                <a:tab pos="7562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solidFill>
                  <a:srgbClr val="1A1A6F"/>
                </a:solidFill>
                <a:latin typeface="Arial"/>
                <a:cs typeface="Arial"/>
              </a:rPr>
              <a:t>Başlık </a:t>
            </a: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uzunluğu (IP Header Length):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Başlık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uzunluğunu gösterir.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Başlık uzunluğu  değişebilmektedir.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85" dirty="0"/>
              <a:t> </a:t>
            </a:r>
            <a:r>
              <a:rPr dirty="0"/>
              <a:t>Yapısı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993444" y="1396949"/>
            <a:ext cx="7514590" cy="475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13995" indent="-28702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25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5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solidFill>
                  <a:srgbClr val="1A1A6F"/>
                </a:solidFill>
                <a:latin typeface="Arial"/>
                <a:cs typeface="Arial"/>
              </a:rPr>
              <a:t>Servis tipi </a:t>
            </a:r>
            <a:r>
              <a:rPr sz="2500" b="1" spc="-10" dirty="0">
                <a:solidFill>
                  <a:srgbClr val="1A1A6F"/>
                </a:solidFill>
                <a:latin typeface="Arial"/>
                <a:cs typeface="Arial"/>
              </a:rPr>
              <a:t>(Type </a:t>
            </a:r>
            <a:r>
              <a:rPr sz="2500" b="1" spc="-5" dirty="0">
                <a:solidFill>
                  <a:srgbClr val="1A1A6F"/>
                </a:solidFill>
                <a:latin typeface="Arial"/>
                <a:cs typeface="Arial"/>
              </a:rPr>
              <a:t>of </a:t>
            </a:r>
            <a:r>
              <a:rPr sz="2500" b="1" dirty="0">
                <a:solidFill>
                  <a:srgbClr val="1A1A6F"/>
                </a:solidFill>
                <a:latin typeface="Arial"/>
                <a:cs typeface="Arial"/>
              </a:rPr>
              <a:t>Service):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Gönderilen bilginin  hangi servis tipine ait olduğunu gösterir. Örneğin 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bilginin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müzik, video ya </a:t>
            </a:r>
            <a:r>
              <a:rPr sz="2500" dirty="0">
                <a:solidFill>
                  <a:srgbClr val="1A1A6F"/>
                </a:solidFill>
                <a:latin typeface="Arial"/>
                <a:cs typeface="Arial"/>
              </a:rPr>
              <a:t>da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bir metin dosyası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olup  olmadığı hakkında bilgi</a:t>
            </a:r>
            <a:r>
              <a:rPr sz="25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verir.</a:t>
            </a:r>
            <a:endParaRPr sz="2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05"/>
              </a:spcBef>
              <a:tabLst>
                <a:tab pos="299085" algn="l"/>
              </a:tabLst>
            </a:pPr>
            <a:r>
              <a:rPr sz="125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5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solidFill>
                  <a:srgbClr val="1A1A6F"/>
                </a:solidFill>
                <a:latin typeface="Arial"/>
                <a:cs typeface="Arial"/>
              </a:rPr>
              <a:t>Toplam uzunluk (Total Length):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Tüm IP paketinin  (başlık ve veri dâhil) uzunluğunu byte cinsinden  belirtir.</a:t>
            </a:r>
            <a:endParaRPr sz="2500">
              <a:latin typeface="Arial"/>
              <a:cs typeface="Arial"/>
            </a:endParaRPr>
          </a:p>
          <a:p>
            <a:pPr marL="299085" marR="67945" indent="-287020" algn="just">
              <a:lnSpc>
                <a:spcPct val="100000"/>
              </a:lnSpc>
              <a:spcBef>
                <a:spcPts val="605"/>
              </a:spcBef>
            </a:pPr>
            <a:r>
              <a:rPr sz="125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50" spc="-5" dirty="0">
                <a:solidFill>
                  <a:srgbClr val="3067D2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A1A6F"/>
                </a:solidFill>
                <a:latin typeface="Arial"/>
                <a:cs typeface="Arial"/>
              </a:rPr>
              <a:t>Tanımlama (Identification):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Kullanıcı karşı tarafla 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etkileşim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içindeyken, mesajlar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parçalanarak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bir çok  datagram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içinde gönderilebilir. </a:t>
            </a:r>
            <a:r>
              <a:rPr sz="2500" dirty="0">
                <a:solidFill>
                  <a:srgbClr val="1A1A6F"/>
                </a:solidFill>
                <a:latin typeface="Arial"/>
                <a:cs typeface="Arial"/>
              </a:rPr>
              <a:t>Yani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aynı</a:t>
            </a:r>
            <a:r>
              <a:rPr sz="25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kullanıcı</a:t>
            </a:r>
            <a:endParaRPr sz="2500">
              <a:latin typeface="Arial"/>
              <a:cs typeface="Arial"/>
            </a:endParaRPr>
          </a:p>
          <a:p>
            <a:pPr marL="299085" marR="711835">
              <a:lnSpc>
                <a:spcPct val="100000"/>
              </a:lnSpc>
            </a:pPr>
            <a:r>
              <a:rPr sz="2500" spc="-5" dirty="0">
                <a:solidFill>
                  <a:srgbClr val="1A1A6F"/>
                </a:solidFill>
                <a:latin typeface="Arial"/>
                <a:cs typeface="Arial"/>
              </a:rPr>
              <a:t>tarafından gönderilen mesaj farklı datagramlar 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içinde</a:t>
            </a:r>
            <a:r>
              <a:rPr sz="25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1A1A6F"/>
                </a:solidFill>
                <a:latin typeface="Arial"/>
                <a:cs typeface="Arial"/>
              </a:rPr>
              <a:t>bulunabilir.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</a:t>
            </a:r>
            <a:r>
              <a:rPr spc="-85" dirty="0"/>
              <a:t> </a:t>
            </a:r>
            <a:r>
              <a:rPr dirty="0"/>
              <a:t>Yapısı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993444" y="1395425"/>
            <a:ext cx="7444105" cy="288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794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solidFill>
                  <a:srgbClr val="1A1A6F"/>
                </a:solidFill>
                <a:latin typeface="Arial"/>
                <a:cs typeface="Arial"/>
              </a:rPr>
              <a:t>Bayrak </a:t>
            </a:r>
            <a:r>
              <a:rPr sz="2600" b="1" dirty="0">
                <a:solidFill>
                  <a:srgbClr val="1A1A6F"/>
                </a:solidFill>
                <a:latin typeface="Arial"/>
                <a:cs typeface="Arial"/>
              </a:rPr>
              <a:t>bitleri (Flags):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Bilgi maksimum Bir  datagram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parçalanıp parçalanmadığı,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onun  parçalanma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izninin olup olmadığı gibi bilgilere ait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kodlar</a:t>
            </a:r>
            <a:r>
              <a:rPr sz="26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taşır.</a:t>
            </a:r>
            <a:endParaRPr sz="2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30"/>
              </a:spcBef>
              <a:tabLst>
                <a:tab pos="2990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Üç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tane olan bayrak bitlerinden ilki (D biti –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Don’t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Fragment),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içinde bulunduğu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datagramın kaç  parçadan oluştuğunu</a:t>
            </a:r>
            <a:r>
              <a:rPr sz="26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belirtir.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8</TotalTime>
  <Words>1439</Words>
  <Application>Microsoft Office PowerPoint</Application>
  <PresentationFormat>Ekran Gösterisi (4:3)</PresentationFormat>
  <Paragraphs>233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7" baseType="lpstr">
      <vt:lpstr>Arial</vt:lpstr>
      <vt:lpstr>Calibri</vt:lpstr>
      <vt:lpstr>Times New Roman</vt:lpstr>
      <vt:lpstr>Wingdings</vt:lpstr>
      <vt:lpstr>Wingdings 2</vt:lpstr>
      <vt:lpstr>NMYO</vt:lpstr>
      <vt:lpstr>IP ADRESLEME</vt:lpstr>
      <vt:lpstr>TCP/IP ADRESİNİN SINIFLARI</vt:lpstr>
      <vt:lpstr>Ipv4</vt:lpstr>
      <vt:lpstr>Ipv4</vt:lpstr>
      <vt:lpstr>Ipv4</vt:lpstr>
      <vt:lpstr>Ip Yapısı</vt:lpstr>
      <vt:lpstr>Ip Yapısı</vt:lpstr>
      <vt:lpstr>Ip Yapısı</vt:lpstr>
      <vt:lpstr>Ip Yapısı</vt:lpstr>
      <vt:lpstr>Ip Yapısı</vt:lpstr>
      <vt:lpstr>Ip Yapısı</vt:lpstr>
      <vt:lpstr>Ip Yapısı</vt:lpstr>
      <vt:lpstr>Ip Yapısı</vt:lpstr>
      <vt:lpstr>Ip Yapısı</vt:lpstr>
      <vt:lpstr>Ipv4 Yayınlar (CAST)</vt:lpstr>
      <vt:lpstr>Ipv4 Yayınlar (CAST)</vt:lpstr>
      <vt:lpstr>Ipv4 Yayınlar (CAST)</vt:lpstr>
      <vt:lpstr>Adres Türleri</vt:lpstr>
      <vt:lpstr>Adres Türleri</vt:lpstr>
      <vt:lpstr>Adres Türleri</vt:lpstr>
      <vt:lpstr>Adres Türleri</vt:lpstr>
      <vt:lpstr>Adres Türleri</vt:lpstr>
      <vt:lpstr>Genel Adresler</vt:lpstr>
      <vt:lpstr>Ip Sınıfları ve Subnet Mask</vt:lpstr>
      <vt:lpstr>Ip Sınıfları ve Subnet Mask</vt:lpstr>
      <vt:lpstr>Ip Sınıfları ve Subnet Mask</vt:lpstr>
      <vt:lpstr>Ip Sınıfları ve Subnet Mask</vt:lpstr>
      <vt:lpstr>Ip Sınıfları ve Subnet Mask</vt:lpstr>
      <vt:lpstr>Ip Sınıfları ve Subnet Mask</vt:lpstr>
      <vt:lpstr>Ip Sınıfları ve Subnet Mask</vt:lpstr>
      <vt:lpstr>Ip Sınıfları ve Subnet Mask</vt:lpstr>
      <vt:lpstr>Ip Sınıfları ve Subnet Mask</vt:lpstr>
      <vt:lpstr>Ip Sınıfları ve Subnet Mask</vt:lpstr>
      <vt:lpstr>Ip Sınıfları ve Subnet Mask</vt:lpstr>
      <vt:lpstr>Ip Sınıfları ve Subnet Mask</vt:lpstr>
      <vt:lpstr>A Sınıfı</vt:lpstr>
      <vt:lpstr>B Sınıfı Adres</vt:lpstr>
      <vt:lpstr>C Sınıfı Adres</vt:lpstr>
      <vt:lpstr>D ve E Sınıfı Adres</vt:lpstr>
      <vt:lpstr>D ve E Sınıfı Adres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Gln</dc:creator>
  <cp:lastModifiedBy>Windows Kullanıcısı</cp:lastModifiedBy>
  <cp:revision>3</cp:revision>
  <dcterms:created xsi:type="dcterms:W3CDTF">2019-02-08T10:48:35Z</dcterms:created>
  <dcterms:modified xsi:type="dcterms:W3CDTF">2020-01-29T10:27:02Z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