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BCE6A-1825-46B0-97FC-8DABEC3B7354}" type="datetimeFigureOut">
              <a:rPr lang="tr-TR" smtClean="0"/>
              <a:t>29.01.2020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2CD85-69F3-476E-A884-7E557CA4BF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64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810000"/>
            <a:ext cx="7543800" cy="51511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2400" b="0" spc="-38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1350" cap="all" spc="15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tr-TR" dirty="0" smtClean="0"/>
              <a:t>ÖĞR.GÖR. SALİH ERDURUCAN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27BCEE7-43BE-4299-85B7-068F493A1BF0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44" y="826687"/>
            <a:ext cx="1145876" cy="1154513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2926709" y="1051996"/>
            <a:ext cx="408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ANKARA ÜNİVERSİTESİ</a:t>
            </a:r>
          </a:p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Nallıhan</a:t>
            </a:r>
            <a:r>
              <a:rPr lang="tr-TR" sz="2400" b="0" baseline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Meslek Yüksekokulu</a:t>
            </a:r>
            <a:endParaRPr lang="tr-TR" sz="2400" b="0" dirty="0">
              <a:solidFill>
                <a:srgbClr val="2047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8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0CF537-D562-40F5-B58E-1FAF71B58667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196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C90961-20B6-4EA2-B340-BE780883D7D8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965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o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rgbClr val="002060"/>
                </a:solidFill>
              </a:defRPr>
            </a:lvl1pPr>
          </a:lstStyle>
          <a:p>
            <a:fld id="{90446950-5F97-4747-9ED3-FED20BEEA444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rgbClr val="002060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421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Yalnızca Başlı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33E5-2BAC-4300-9ED1-652BDC53FA76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871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7985760" cy="627796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3C09D7-6543-4DAF-BA55-732D3574CFB4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219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700" b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350" cap="all" spc="150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6A1C09F-74D2-4C55-9CFC-AB07FBD9B033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54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024270-1B33-4981-86E3-41CE5FDC5616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665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DA7496-EC98-4F00-A4B3-6EC46FF85F3B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02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282B32-9C95-425A-BB1C-3B0B10B93F83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03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83219-F9EE-4DD3-BBD6-3A1DC40E1AF1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156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0054DE1-E0FC-4678-820E-66EA3777D6A1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63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9225BF-46D9-4E07-A67F-54DCFAD7DD2D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744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8382000" cy="627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382000" cy="4802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4C5B030-C94D-4476-AEE8-9FCD934551CC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1000" y="914400"/>
            <a:ext cx="791718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8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 spc="-38" baseline="0">
          <a:solidFill>
            <a:srgbClr val="204788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892542" y="1814271"/>
            <a:ext cx="1003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002060"/>
                </a:solidFill>
                <a:latin typeface="Arial"/>
                <a:cs typeface="Arial"/>
              </a:rPr>
              <a:t>11.Hafta</a:t>
            </a:r>
            <a:endParaRPr sz="200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10" name="Unvan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Alt </a:t>
            </a:r>
            <a:r>
              <a:rPr lang="tr-TR" dirty="0" smtClean="0"/>
              <a:t>Ağlar</a:t>
            </a:r>
            <a:endParaRPr lang="tr-TR" dirty="0"/>
          </a:p>
        </p:txBody>
      </p:sp>
      <p:sp>
        <p:nvSpPr>
          <p:cNvPr id="11" name="Alt Başlık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Nbp112 ağ temelleri</a:t>
            </a:r>
          </a:p>
          <a:p>
            <a:endParaRPr lang="tr-TR" dirty="0"/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 Ağ</a:t>
            </a:r>
            <a:r>
              <a:rPr spc="-90" dirty="0"/>
              <a:t> </a:t>
            </a:r>
            <a:r>
              <a:rPr dirty="0"/>
              <a:t>Oluşturma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377"/>
            <a:ext cx="6908800" cy="3823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dört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 geçerli ana</a:t>
            </a:r>
            <a:r>
              <a:rPr sz="3200" spc="-1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  adresleri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şu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şekildedir:</a:t>
            </a:r>
            <a:endParaRPr sz="32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50"/>
              </a:spcBef>
            </a:pP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168.125.20.1-64</a:t>
            </a:r>
            <a:endParaRPr sz="2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168.125.20.65-128</a:t>
            </a:r>
            <a:endParaRPr sz="2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168.125.20.129-192</a:t>
            </a:r>
            <a:endParaRPr sz="2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168.125.20.193-254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Her birinin ağ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maskesi</a:t>
            </a:r>
            <a:r>
              <a:rPr sz="24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255.255.255.192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64864" y="2564892"/>
            <a:ext cx="431800" cy="1800225"/>
          </a:xfrm>
          <a:custGeom>
            <a:avLst/>
            <a:gdLst/>
            <a:ahLst/>
            <a:cxnLst/>
            <a:rect l="l" t="t" r="r" b="b"/>
            <a:pathLst>
              <a:path w="431800" h="1800225">
                <a:moveTo>
                  <a:pt x="0" y="0"/>
                </a:moveTo>
                <a:lnTo>
                  <a:pt x="68171" y="1835"/>
                </a:lnTo>
                <a:lnTo>
                  <a:pt x="127369" y="6945"/>
                </a:lnTo>
                <a:lnTo>
                  <a:pt x="174046" y="14730"/>
                </a:lnTo>
                <a:lnTo>
                  <a:pt x="215646" y="35941"/>
                </a:lnTo>
                <a:lnTo>
                  <a:pt x="215646" y="863981"/>
                </a:lnTo>
                <a:lnTo>
                  <a:pt x="226637" y="875326"/>
                </a:lnTo>
                <a:lnTo>
                  <a:pt x="257245" y="885191"/>
                </a:lnTo>
                <a:lnTo>
                  <a:pt x="303922" y="892976"/>
                </a:lnTo>
                <a:lnTo>
                  <a:pt x="363120" y="898086"/>
                </a:lnTo>
                <a:lnTo>
                  <a:pt x="431291" y="899922"/>
                </a:lnTo>
                <a:lnTo>
                  <a:pt x="363120" y="901757"/>
                </a:lnTo>
                <a:lnTo>
                  <a:pt x="303922" y="906867"/>
                </a:lnTo>
                <a:lnTo>
                  <a:pt x="257245" y="914652"/>
                </a:lnTo>
                <a:lnTo>
                  <a:pt x="226637" y="924517"/>
                </a:lnTo>
                <a:lnTo>
                  <a:pt x="215646" y="935863"/>
                </a:lnTo>
                <a:lnTo>
                  <a:pt x="215646" y="1763903"/>
                </a:lnTo>
                <a:lnTo>
                  <a:pt x="204654" y="1775248"/>
                </a:lnTo>
                <a:lnTo>
                  <a:pt x="174046" y="1785113"/>
                </a:lnTo>
                <a:lnTo>
                  <a:pt x="127369" y="1792898"/>
                </a:lnTo>
                <a:lnTo>
                  <a:pt x="68171" y="1798008"/>
                </a:lnTo>
                <a:lnTo>
                  <a:pt x="0" y="1799844"/>
                </a:lnTo>
              </a:path>
            </a:pathLst>
          </a:custGeom>
          <a:ln w="9144">
            <a:solidFill>
              <a:srgbClr val="2C6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 Ağ</a:t>
            </a:r>
            <a:r>
              <a:rPr spc="-90" dirty="0"/>
              <a:t> </a:t>
            </a:r>
            <a:r>
              <a:rPr dirty="0"/>
              <a:t>Oluşturma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847965" cy="263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600" b="1" spc="-5" dirty="0">
                <a:solidFill>
                  <a:srgbClr val="1A1A6F"/>
                </a:solidFill>
                <a:latin typeface="Arial"/>
                <a:cs typeface="Arial"/>
              </a:rPr>
              <a:t>Örnek: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12.22.128.34 IP adresinin bulunduğu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ağ,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8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adet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alt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ağa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bölünecektir. Bu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IP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adresinin;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Alt ağ</a:t>
            </a:r>
            <a:r>
              <a:rPr sz="24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adresini,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alt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ağın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broadcast</a:t>
            </a:r>
            <a:r>
              <a:rPr sz="24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adresini,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Atanabilir ilk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IP</a:t>
            </a:r>
            <a:r>
              <a:rPr sz="24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adresini,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  <a:tab pos="4300220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Atanabilir son</a:t>
            </a:r>
            <a:r>
              <a:rPr sz="2400" spc="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IP</a:t>
            </a:r>
            <a:r>
              <a:rPr sz="24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adresini	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hesaplayınız.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 Ağ</a:t>
            </a:r>
            <a:r>
              <a:rPr spc="-90" dirty="0"/>
              <a:t> </a:t>
            </a:r>
            <a:r>
              <a:rPr dirty="0"/>
              <a:t>Oluşturma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8717" y="1096928"/>
            <a:ext cx="8068945" cy="5180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6235" algn="l"/>
              </a:tabLst>
            </a:pPr>
            <a:r>
              <a:rPr sz="2600" b="1" dirty="0">
                <a:solidFill>
                  <a:srgbClr val="1A1A6F"/>
                </a:solidFill>
                <a:latin typeface="Arial"/>
                <a:cs typeface="Arial"/>
              </a:rPr>
              <a:t>Çözüm: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Verilen IP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adresinin ilk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okteti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1-126</a:t>
            </a:r>
            <a:r>
              <a:rPr sz="24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aralığında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olduğundan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verilen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adresi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sınıfı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IP</a:t>
            </a:r>
            <a:r>
              <a:rPr sz="2400" spc="11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adresidir.</a:t>
            </a:r>
            <a:endParaRPr sz="2400" dirty="0">
              <a:latin typeface="Arial"/>
              <a:cs typeface="Arial"/>
            </a:endParaRPr>
          </a:p>
          <a:p>
            <a:pPr marL="355600" marR="27305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Dolayısıyla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maskesi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255.0.0.0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dır.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Yani alt ağ bitleri 2.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oktetten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itibaren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başlayacaktır.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n=alt ağ biti olmak</a:t>
            </a:r>
            <a:r>
              <a:rPr sz="24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üzere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(2</a:t>
            </a:r>
            <a:r>
              <a:rPr sz="2400" spc="-7" baseline="24305" dirty="0">
                <a:solidFill>
                  <a:srgbClr val="1A1A6F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-2)&gt;=8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eşitsizliğinin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sağlanması gerekmektedir.  Eşitsizliği sağlayan en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küçük 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değeri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4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dür.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(2</a:t>
            </a:r>
            <a:r>
              <a:rPr sz="2400" baseline="24305" dirty="0">
                <a:solidFill>
                  <a:srgbClr val="1A1A6F"/>
                </a:solidFill>
                <a:latin typeface="Arial"/>
                <a:cs typeface="Arial"/>
              </a:rPr>
              <a:t>4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=16)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Yani  </a:t>
            </a:r>
            <a:r>
              <a:rPr sz="2400" b="1" dirty="0">
                <a:solidFill>
                  <a:srgbClr val="1A1A6F"/>
                </a:solidFill>
                <a:latin typeface="Arial"/>
                <a:cs typeface="Arial"/>
              </a:rPr>
              <a:t>4 </a:t>
            </a: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adet alt ağ </a:t>
            </a:r>
            <a:r>
              <a:rPr sz="2400" b="1" dirty="0">
                <a:solidFill>
                  <a:srgbClr val="1A1A6F"/>
                </a:solidFill>
                <a:latin typeface="Arial"/>
                <a:cs typeface="Arial"/>
              </a:rPr>
              <a:t>biti</a:t>
            </a:r>
            <a:r>
              <a:rPr sz="2400" b="1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vardır.</a:t>
            </a:r>
            <a:endParaRPr sz="2400" dirty="0">
              <a:latin typeface="Arial"/>
              <a:cs typeface="Arial"/>
            </a:endParaRPr>
          </a:p>
          <a:p>
            <a:pPr marL="355600" marR="14478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sınıfı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adreslerinde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toplam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24 uç biti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olduğu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için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(24-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4)=20 adet uç biti</a:t>
            </a:r>
            <a:r>
              <a:rPr sz="24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bulunmaktadır.</a:t>
            </a:r>
            <a:endParaRPr sz="2400" dirty="0">
              <a:latin typeface="Arial"/>
              <a:cs typeface="Arial"/>
            </a:endParaRPr>
          </a:p>
          <a:p>
            <a:pPr marL="356235" marR="2911475" indent="-356235">
              <a:lnSpc>
                <a:spcPct val="118400"/>
              </a:lnSpc>
              <a:spcBef>
                <a:spcPts val="5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Buna göre elde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edilen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yeni maske, 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255.240.0.0 </a:t>
            </a:r>
            <a:r>
              <a:rPr sz="2000" spc="-10" dirty="0">
                <a:solidFill>
                  <a:srgbClr val="1A1A6F"/>
                </a:solidFill>
                <a:latin typeface="Arial"/>
                <a:cs typeface="Arial"/>
              </a:rPr>
              <a:t>dır 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11111111.1111</a:t>
            </a:r>
            <a:r>
              <a:rPr sz="2000" b="1" spc="-5" dirty="0">
                <a:solidFill>
                  <a:srgbClr val="1A1A6F"/>
                </a:solidFill>
                <a:latin typeface="Arial"/>
                <a:cs typeface="Arial"/>
              </a:rPr>
              <a:t>0000.00000000.00000000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 Ağ</a:t>
            </a:r>
            <a:r>
              <a:rPr spc="-90" dirty="0"/>
              <a:t> </a:t>
            </a:r>
            <a:r>
              <a:rPr dirty="0"/>
              <a:t>Oluşturma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753984" cy="3488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8516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Alt Ağ adresi,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maske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ile IP adresi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arasında 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“</a:t>
            </a:r>
            <a:r>
              <a:rPr sz="2800" b="1" spc="-10" dirty="0">
                <a:solidFill>
                  <a:srgbClr val="1A1A6F"/>
                </a:solidFill>
                <a:latin typeface="Arial"/>
                <a:cs typeface="Arial"/>
              </a:rPr>
              <a:t>AND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”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işlemi yapılarak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bulunur.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00001100.00010110.10000000.00100010</a:t>
            </a:r>
            <a:r>
              <a:rPr sz="2400" spc="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12.22.128.34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11111111.11110000.00000000.00000000</a:t>
            </a:r>
            <a:r>
              <a:rPr sz="2400" spc="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255.240.0.0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---------------------</a:t>
            </a:r>
            <a:r>
              <a:rPr sz="2800" b="1" dirty="0">
                <a:solidFill>
                  <a:srgbClr val="1A1A6F"/>
                </a:solidFill>
                <a:latin typeface="Arial"/>
                <a:cs typeface="Arial"/>
              </a:rPr>
              <a:t>AND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---------------------------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870"/>
              </a:lnSpc>
              <a:spcBef>
                <a:spcPts val="590"/>
              </a:spcBef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00001100.00010000.00000000.00000000</a:t>
            </a:r>
            <a:r>
              <a:rPr sz="2400" spc="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12.16.0.0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350"/>
              </a:lnSpc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Hesaplanan ağ adresinin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“0”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olan uç bitlerini</a:t>
            </a:r>
            <a:r>
              <a:rPr sz="2800" spc="1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“1”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yapılarak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broadcast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adresi elde</a:t>
            </a:r>
            <a:r>
              <a:rPr sz="2800" spc="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edilir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 Ağ</a:t>
            </a:r>
            <a:r>
              <a:rPr spc="-90" dirty="0"/>
              <a:t> </a:t>
            </a:r>
            <a:r>
              <a:rPr dirty="0"/>
              <a:t>Oluşturma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09077"/>
            <a:ext cx="7971790" cy="44653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12.16.0.0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00001100.00010000.00000000.00000000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00001100.0001</a:t>
            </a:r>
            <a:r>
              <a:rPr sz="2800" b="1" dirty="0">
                <a:solidFill>
                  <a:srgbClr val="1A1A6F"/>
                </a:solidFill>
                <a:latin typeface="Arial"/>
                <a:cs typeface="Arial"/>
              </a:rPr>
              <a:t>1111.11111111.11111111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367093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12.31.255.255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İlk IP adresini (başlangıç adresi) bulmak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için</a:t>
            </a:r>
            <a:r>
              <a:rPr sz="2800" spc="1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1A1A6F"/>
                </a:solidFill>
                <a:latin typeface="Arial"/>
                <a:cs typeface="Arial"/>
              </a:rPr>
              <a:t>ağ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adresinden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bir sonraki IP adresi</a:t>
            </a:r>
            <a:r>
              <a:rPr sz="2800" b="1" spc="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alınır.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Buna göre ağ adresi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12.16.0.0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olduğuna göre ilk  IP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adresi </a:t>
            </a:r>
            <a:r>
              <a:rPr sz="2800" b="1" dirty="0">
                <a:solidFill>
                  <a:srgbClr val="1A1A6F"/>
                </a:solidFill>
                <a:latin typeface="Arial"/>
                <a:cs typeface="Arial"/>
              </a:rPr>
              <a:t>12.16.0.1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dir.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" y="2421635"/>
            <a:ext cx="7056120" cy="1079500"/>
          </a:xfrm>
          <a:custGeom>
            <a:avLst/>
            <a:gdLst/>
            <a:ahLst/>
            <a:cxnLst/>
            <a:rect l="l" t="t" r="r" b="b"/>
            <a:pathLst>
              <a:path w="7056120" h="1079500">
                <a:moveTo>
                  <a:pt x="7056119" y="0"/>
                </a:moveTo>
                <a:lnTo>
                  <a:pt x="7055299" y="73203"/>
                </a:lnTo>
                <a:lnTo>
                  <a:pt x="7052907" y="143414"/>
                </a:lnTo>
                <a:lnTo>
                  <a:pt x="7049053" y="209990"/>
                </a:lnTo>
                <a:lnTo>
                  <a:pt x="7043843" y="272288"/>
                </a:lnTo>
                <a:lnTo>
                  <a:pt x="7037384" y="329664"/>
                </a:lnTo>
                <a:lnTo>
                  <a:pt x="7029783" y="381476"/>
                </a:lnTo>
                <a:lnTo>
                  <a:pt x="7021148" y="427081"/>
                </a:lnTo>
                <a:lnTo>
                  <a:pt x="7011585" y="465835"/>
                </a:lnTo>
                <a:lnTo>
                  <a:pt x="6990106" y="520223"/>
                </a:lnTo>
                <a:lnTo>
                  <a:pt x="6966204" y="539496"/>
                </a:lnTo>
                <a:lnTo>
                  <a:pt x="3617976" y="539496"/>
                </a:lnTo>
                <a:lnTo>
                  <a:pt x="3605775" y="544421"/>
                </a:lnTo>
                <a:lnTo>
                  <a:pt x="3582977" y="581894"/>
                </a:lnTo>
                <a:lnTo>
                  <a:pt x="3563031" y="651910"/>
                </a:lnTo>
                <a:lnTo>
                  <a:pt x="3554396" y="697515"/>
                </a:lnTo>
                <a:lnTo>
                  <a:pt x="3546795" y="749327"/>
                </a:lnTo>
                <a:lnTo>
                  <a:pt x="3540336" y="806703"/>
                </a:lnTo>
                <a:lnTo>
                  <a:pt x="3535126" y="869001"/>
                </a:lnTo>
                <a:lnTo>
                  <a:pt x="3531272" y="935577"/>
                </a:lnTo>
                <a:lnTo>
                  <a:pt x="3528880" y="1005788"/>
                </a:lnTo>
                <a:lnTo>
                  <a:pt x="3528060" y="1078991"/>
                </a:lnTo>
                <a:lnTo>
                  <a:pt x="3527239" y="1005788"/>
                </a:lnTo>
                <a:lnTo>
                  <a:pt x="3524847" y="935577"/>
                </a:lnTo>
                <a:lnTo>
                  <a:pt x="3520993" y="869001"/>
                </a:lnTo>
                <a:lnTo>
                  <a:pt x="3515783" y="806703"/>
                </a:lnTo>
                <a:lnTo>
                  <a:pt x="3509324" y="749327"/>
                </a:lnTo>
                <a:lnTo>
                  <a:pt x="3501723" y="697515"/>
                </a:lnTo>
                <a:lnTo>
                  <a:pt x="3493088" y="651910"/>
                </a:lnTo>
                <a:lnTo>
                  <a:pt x="3483525" y="613156"/>
                </a:lnTo>
                <a:lnTo>
                  <a:pt x="3462046" y="558768"/>
                </a:lnTo>
                <a:lnTo>
                  <a:pt x="3438144" y="539496"/>
                </a:lnTo>
                <a:lnTo>
                  <a:pt x="89916" y="539496"/>
                </a:lnTo>
                <a:lnTo>
                  <a:pt x="77715" y="534570"/>
                </a:lnTo>
                <a:lnTo>
                  <a:pt x="54917" y="497097"/>
                </a:lnTo>
                <a:lnTo>
                  <a:pt x="34971" y="427081"/>
                </a:lnTo>
                <a:lnTo>
                  <a:pt x="26336" y="381476"/>
                </a:lnTo>
                <a:lnTo>
                  <a:pt x="18735" y="329664"/>
                </a:lnTo>
                <a:lnTo>
                  <a:pt x="12276" y="272288"/>
                </a:lnTo>
                <a:lnTo>
                  <a:pt x="7066" y="209990"/>
                </a:lnTo>
                <a:lnTo>
                  <a:pt x="3212" y="143414"/>
                </a:lnTo>
                <a:lnTo>
                  <a:pt x="820" y="73203"/>
                </a:lnTo>
                <a:lnTo>
                  <a:pt x="0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 Ağ</a:t>
            </a:r>
            <a:r>
              <a:rPr spc="-90" dirty="0"/>
              <a:t> </a:t>
            </a:r>
            <a:r>
              <a:rPr dirty="0"/>
              <a:t>Oluşturma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91718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273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Son IP adresini (bitiş adresi) bulmak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için 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broadcast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adresinden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bir önceki IP </a:t>
            </a:r>
            <a:r>
              <a:rPr sz="2800" b="1" spc="-10" dirty="0">
                <a:solidFill>
                  <a:srgbClr val="1A1A6F"/>
                </a:solidFill>
                <a:latin typeface="Arial"/>
                <a:cs typeface="Arial"/>
              </a:rPr>
              <a:t>adresi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alınır.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Buna göre broadcast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adresi 12.31.255.255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olduğuna göre son IP adresi </a:t>
            </a:r>
            <a:r>
              <a:rPr sz="2800" b="1" dirty="0">
                <a:solidFill>
                  <a:srgbClr val="1A1A6F"/>
                </a:solidFill>
                <a:latin typeface="Arial"/>
                <a:cs typeface="Arial"/>
              </a:rPr>
              <a:t>12.31.255.254</a:t>
            </a:r>
            <a:r>
              <a:rPr sz="2800" b="1" spc="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dür.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 Ağ</a:t>
            </a:r>
            <a:r>
              <a:rPr spc="-90" dirty="0"/>
              <a:t> </a:t>
            </a:r>
            <a:r>
              <a:rPr dirty="0"/>
              <a:t>Oluşturma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733665" cy="446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168.125.20.71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168.125.20.133 olmak üzere  iki farklı ip adresini ele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alalım.</a:t>
            </a:r>
            <a:endParaRPr sz="2800">
              <a:latin typeface="Arial"/>
              <a:cs typeface="Arial"/>
            </a:endParaRPr>
          </a:p>
          <a:p>
            <a:pPr marL="355600" marR="54102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Varsayılan C Sınıfı alt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maskesi olan  255.255.255.0 adresini kullanılsaydı, her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iki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 de 168.125.20.0 ağında</a:t>
            </a:r>
            <a:r>
              <a:rPr sz="28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olurdu.</a:t>
            </a:r>
            <a:endParaRPr sz="2800">
              <a:latin typeface="Arial"/>
              <a:cs typeface="Arial"/>
            </a:endParaRPr>
          </a:p>
          <a:p>
            <a:pPr marL="355600" marR="168275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Ancak alt ağ maskesi olarak 255.255.255.192  kullanılırsa, her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iki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bilgisayar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ağlarda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olurlar; 168.125.20.71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168.125.20.64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ağında, 168.125.20.133 adresi ise  168.125.20.128 ağında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demektir.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NAT</a:t>
            </a:r>
            <a:r>
              <a:rPr spc="-90" dirty="0"/>
              <a:t> </a:t>
            </a:r>
            <a:r>
              <a:rPr dirty="0"/>
              <a:t>İşlemleri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377"/>
            <a:ext cx="749554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NAT (Network Address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Translation-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Ağ  Adresi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Çeviricisi) bir ağda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bulunan bir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bilgisayarın, kendi ağı dışında başka bir  ağa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internete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çıkarken farklı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kullanabilmesi için kullanılan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bir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İnternet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protokolüdür.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NAT</a:t>
            </a:r>
            <a:r>
              <a:rPr spc="-90" dirty="0"/>
              <a:t> </a:t>
            </a:r>
            <a:r>
              <a:rPr dirty="0"/>
              <a:t>İşlemleri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377"/>
            <a:ext cx="7948930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857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NAT, bilgisayarın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sahip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olduğu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adresini  istenilen başka bir adrese</a:t>
            </a:r>
            <a:r>
              <a:rPr sz="32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dönüştürür.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Mevcut 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adreslerin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yetersiz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geldiği  durumlar için NAT protokolü geliştirilmiştir.  Her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internette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kullanılamaz,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bazı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sadece yerel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ağlarda kullanılmak  amacıyla özel adresler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(private IP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address) olarak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ayrılmıştır.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NAT</a:t>
            </a:r>
            <a:r>
              <a:rPr spc="-90" dirty="0"/>
              <a:t> </a:t>
            </a:r>
            <a:r>
              <a:rPr dirty="0"/>
              <a:t>İşlemleri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13330" y="1012496"/>
            <a:ext cx="7919720" cy="52273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76555" indent="-376555">
              <a:lnSpc>
                <a:spcPct val="100000"/>
              </a:lnSpc>
              <a:spcBef>
                <a:spcPts val="90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özel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adresler:</a:t>
            </a:r>
            <a:endParaRPr sz="3200" dirty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0.0.0.0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-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 10.255.255.255</a:t>
            </a:r>
            <a:endParaRPr sz="2800" dirty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172.16.0.0.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-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172.31.255.255</a:t>
            </a:r>
            <a:endParaRPr sz="2800" dirty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192.168.0.0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-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192.168.255.255</a:t>
            </a:r>
            <a:r>
              <a:rPr sz="2800" spc="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dir.</a:t>
            </a:r>
            <a:endParaRPr sz="2800" dirty="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Bazı kurumlar şirket içindeki iletişimlerinde özel  IP adresleri kullanmakta, dışarıdaki ağlara  bağlanırken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NAT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yapabilen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yani ağ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adresini  dönüştürebilen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routerlar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kullanmaktadır. Yani  kullandıkları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özel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adresleri genel adreslere  dönüştürmekte ve bu şekilde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dış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ağa  bağlanmaktadır..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Alt</a:t>
            </a:r>
            <a:r>
              <a:rPr b="0" spc="-9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Ağlar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3901"/>
            <a:ext cx="7747634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82040" indent="-342900" algn="just">
              <a:lnSpc>
                <a:spcPct val="100000"/>
              </a:lnSpc>
              <a:spcBef>
                <a:spcPts val="10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Kurumlarda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ağ’lar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büyüdükçe ağdaki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mesajlaşma trafiği de artar.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trafiği  düzenlemek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amacıyla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ağlar alt ağlara  bölünür.</a:t>
            </a:r>
            <a:endParaRPr sz="3000">
              <a:latin typeface="Arial"/>
              <a:cs typeface="Arial"/>
            </a:endParaRPr>
          </a:p>
          <a:p>
            <a:pPr marL="355600" marR="310515" indent="-342900">
              <a:lnSpc>
                <a:spcPct val="100000"/>
              </a:lnSpc>
              <a:spcBef>
                <a:spcPts val="725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Böylece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internet adres yapısı daha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verimli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kullanılır.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Alt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ağlar, ağdaki bilgisayarları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gösteren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bazı  bitlerin ağ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numarası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olarak kullanılmasıyla  oluşturulur.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Böylece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bilgisayar sayısı 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azaltılarak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ağ sayısı</a:t>
            </a:r>
            <a:r>
              <a:rPr sz="30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arttırılır.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NAT</a:t>
            </a:r>
            <a:r>
              <a:rPr spc="-90" dirty="0"/>
              <a:t> </a:t>
            </a:r>
            <a:r>
              <a:rPr dirty="0"/>
              <a:t>İşlemleri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377"/>
            <a:ext cx="7877809" cy="451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4828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 bilgisayarından bir istek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gönderildiğinde 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istek yönlendiricinin  Ethernet arayüzüne (yönlendiricinin LAN  tarafına) gelir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NAT bunu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çevirip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diğer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arayüze (yönlendiricinin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WAN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tarafına)  yönlendirir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o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bağlantı için NAT  tablosunda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kayıt</a:t>
            </a:r>
            <a:r>
              <a:rPr sz="32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tutulur.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 internete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çıkarken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iki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adet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ip  kullanır.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NAT</a:t>
            </a:r>
            <a:r>
              <a:rPr spc="-90" dirty="0"/>
              <a:t> </a:t>
            </a:r>
            <a:r>
              <a:rPr dirty="0"/>
              <a:t>İşlemleri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969250" cy="480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8892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Bunlardan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birisi LAN IP’si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yani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iç ağda  haberleşmede kullanılan IP adresi diğeri ise  WAN IP’si yani internete çıkarken kullanılan IP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adresidir.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Internetten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gelen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paket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bilgisayara gelmeden  önce yönlendiriciye gelir. Yönlendirici, gelen  paketteki numara ile tablosunda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kayıtlı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olan  (NAT Tablosu) ip numarasını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karşılaştırır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  paketi ilgili bilgisayara yönlendirir.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NAT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tablosunda gelen paketle ilgili bir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bilgi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yoksa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paket yönlendirilmez.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NAT</a:t>
            </a:r>
            <a:r>
              <a:rPr spc="-90" dirty="0"/>
              <a:t> </a:t>
            </a:r>
            <a:r>
              <a:rPr dirty="0"/>
              <a:t>İşlemleri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279775" y="5836411"/>
            <a:ext cx="3598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A1A6F"/>
                </a:solidFill>
                <a:latin typeface="Arial"/>
                <a:cs typeface="Arial"/>
              </a:rPr>
              <a:t>NAT </a:t>
            </a:r>
            <a:r>
              <a:rPr sz="2000" b="1" spc="-5" dirty="0">
                <a:solidFill>
                  <a:srgbClr val="1A1A6F"/>
                </a:solidFill>
                <a:latin typeface="Arial"/>
                <a:cs typeface="Arial"/>
              </a:rPr>
              <a:t>server’da </a:t>
            </a:r>
            <a:r>
              <a:rPr sz="2000" b="1" dirty="0">
                <a:solidFill>
                  <a:srgbClr val="1A1A6F"/>
                </a:solidFill>
                <a:latin typeface="Arial"/>
                <a:cs typeface="Arial"/>
              </a:rPr>
              <a:t>IP</a:t>
            </a:r>
            <a:r>
              <a:rPr sz="2000" b="1" spc="-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1A6F"/>
                </a:solidFill>
                <a:latin typeface="Arial"/>
                <a:cs typeface="Arial"/>
              </a:rPr>
              <a:t>dönüştürme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567" y="1700783"/>
            <a:ext cx="6344411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NAT</a:t>
            </a:r>
            <a:r>
              <a:rPr spc="-90" dirty="0"/>
              <a:t> </a:t>
            </a:r>
            <a:r>
              <a:rPr dirty="0"/>
              <a:t>İşlemleri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915909" cy="480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1303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Aşağıdaki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örnekte,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NAT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tablosuna bakıldığında  dışarıdan gelen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paket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belirtilen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porta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gönderilmeden önce yönlendiriciye</a:t>
            </a:r>
            <a:r>
              <a:rPr sz="2800" spc="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gelir.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Yönlendiricide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bulunan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NAT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tablosunda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tanımlanan adreslere bakılır. Örnekte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6868 ve  7777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nolu portları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sırasıyla kullanıcı-1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  kullanıcı-2 isimli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bilgisayarlara yönlendirdiğinizi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düşünürseniz,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paket ilgili kullanıcılara gönderilir.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Ancak 3333 nolu port tanımlanmış olsa bile  paket yönlendirilmez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çünkü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192.168.2.5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ip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numarası WAN’a ait</a:t>
            </a:r>
            <a:r>
              <a:rPr sz="28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değildir.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NAT</a:t>
            </a:r>
            <a:r>
              <a:rPr spc="-90" dirty="0"/>
              <a:t> </a:t>
            </a:r>
            <a:r>
              <a:rPr dirty="0"/>
              <a:t>İşlemleri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836420" y="1667255"/>
            <a:ext cx="5489448" cy="3811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Statik</a:t>
            </a:r>
            <a:r>
              <a:rPr spc="-60" dirty="0"/>
              <a:t> </a:t>
            </a:r>
            <a:r>
              <a:rPr dirty="0"/>
              <a:t>NAT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019967"/>
            <a:ext cx="7770495" cy="523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5725" indent="-342900">
              <a:lnSpc>
                <a:spcPct val="100000"/>
              </a:lnSpc>
              <a:spcBef>
                <a:spcPts val="10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Statik NAT, yerel bir ağda tanımlanmış özel  bir IP’nin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dışarıdaki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bir ağda kullanılmak  üzere genel bir IP adresine çevirilmesi  işlemidir.</a:t>
            </a:r>
            <a:endParaRPr sz="3000" dirty="0">
              <a:latin typeface="Arial"/>
              <a:cs typeface="Arial"/>
            </a:endParaRPr>
          </a:p>
          <a:p>
            <a:pPr marL="355600" marR="369570" indent="-342900">
              <a:lnSpc>
                <a:spcPct val="100000"/>
              </a:lnSpc>
              <a:spcBef>
                <a:spcPts val="725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Statik NAT’ta, NAT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tablosu ağ yöneticisi 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tarafından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manuel olarak doldurulur.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Ağ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içinde kullanılan özel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adresleri genel</a:t>
            </a:r>
            <a:r>
              <a:rPr sz="3000" spc="-1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IP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adresleriyle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manuel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olarak</a:t>
            </a:r>
            <a:r>
              <a:rPr sz="3000" spc="-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eşleştirilir.</a:t>
            </a:r>
            <a:endParaRPr sz="3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NAT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tablosuna kaydedilmeyen özel bir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IP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adresi, hiçbir genel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adresiyle eşleşmediği  için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dış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ağlara</a:t>
            </a:r>
            <a:r>
              <a:rPr sz="30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bağlanamaz.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Dinamik</a:t>
            </a:r>
            <a:r>
              <a:rPr spc="-50" dirty="0"/>
              <a:t> </a:t>
            </a:r>
            <a:r>
              <a:rPr spc="-5" dirty="0"/>
              <a:t>NAT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905115" cy="395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7564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Dinamik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NAT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(Dynamic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NAT)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türünde bir IP  havuzu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vardır.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NAT yönlendiricisi otomatik olarak IP adreslerini  eşleştirir.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Yeterli sayıda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IP adresi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varsa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tüm  bilgisayarlar otomatik olarak eşleşerek internete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çıkarlar,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eğer yeterli sayıda IP adresi yoksa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ilk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eşleşen bilgisayar internete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çıkar.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Bağlantı  kesildikten sonra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ise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NAT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tablosundaki kayıtlar 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sonraki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bağlantı kurulana kadar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silinir.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Statik ve dinamik</a:t>
            </a:r>
            <a:r>
              <a:rPr sz="3000" spc="-35" dirty="0"/>
              <a:t> </a:t>
            </a:r>
            <a:r>
              <a:rPr sz="3000" spc="5" dirty="0"/>
              <a:t>NAT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093625"/>
            <a:ext cx="7933055" cy="497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829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Statik ve dinamik NAT işlemi şu sıra ile  </a:t>
            </a:r>
            <a:r>
              <a:rPr sz="2800" b="1" dirty="0">
                <a:solidFill>
                  <a:srgbClr val="1A1A6F"/>
                </a:solidFill>
                <a:latin typeface="Arial"/>
                <a:cs typeface="Arial"/>
              </a:rPr>
              <a:t>gerçekleşir;</a:t>
            </a:r>
            <a:endParaRPr sz="2800" dirty="0">
              <a:latin typeface="Arial"/>
              <a:cs typeface="Arial"/>
            </a:endParaRPr>
          </a:p>
          <a:p>
            <a:pPr marL="756285" marR="852805" indent="-287020">
              <a:lnSpc>
                <a:spcPct val="100000"/>
              </a:lnSpc>
              <a:spcBef>
                <a:spcPts val="675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Yerel ağda bulunan bir bilgisayar dıştaki  herhangi bir ağa bağlanmak</a:t>
            </a:r>
            <a:r>
              <a:rPr sz="2800" spc="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ister.</a:t>
            </a:r>
            <a:endParaRPr sz="2800" dirty="0">
              <a:latin typeface="Arial"/>
              <a:cs typeface="Arial"/>
            </a:endParaRPr>
          </a:p>
          <a:p>
            <a:pPr marL="756285" marR="1173480" indent="-287020">
              <a:lnSpc>
                <a:spcPct val="100000"/>
              </a:lnSpc>
              <a:spcBef>
                <a:spcPts val="675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Bağlantı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isteği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ilk olarak yönlendiriciye  gönderilir.</a:t>
            </a:r>
            <a:endParaRPr sz="2800" dirty="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75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Yönlendirici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NAT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tablosuna bakar. Eğer statik 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NAT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kullanılıyor ise özel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adresini eşleşen  genel IP adresine çevirir, dinamik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NAT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kullanılıyor ise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havuzunda boşta duran bir  IP ile eşleştirme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yapılır.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9289" marR="5080" indent="-1927225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Statik ve dinamik </a:t>
            </a:r>
            <a:r>
              <a:rPr sz="3000" dirty="0"/>
              <a:t>NAT </a:t>
            </a:r>
            <a:r>
              <a:rPr sz="3000" spc="-5" dirty="0"/>
              <a:t>işlemi </a:t>
            </a:r>
            <a:r>
              <a:rPr sz="3000" dirty="0"/>
              <a:t>şu </a:t>
            </a:r>
            <a:r>
              <a:rPr sz="3000" spc="-5" dirty="0"/>
              <a:t>sıra  </a:t>
            </a:r>
            <a:r>
              <a:rPr sz="3000" spc="-10" dirty="0"/>
              <a:t>ile</a:t>
            </a:r>
            <a:r>
              <a:rPr sz="3000" spc="15" dirty="0"/>
              <a:t> </a:t>
            </a:r>
            <a:r>
              <a:rPr sz="3000" spc="-5" dirty="0"/>
              <a:t>gerçekleşir;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396949"/>
            <a:ext cx="725741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Gönderilmek istnen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bilgi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web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sunucuya</a:t>
            </a:r>
            <a:r>
              <a:rPr sz="2400" spc="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gönderilir.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Web sunucu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paketi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alır ilgili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yere</a:t>
            </a:r>
            <a:r>
              <a:rPr sz="2400" spc="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gönderir.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75"/>
              </a:spcBef>
              <a:tabLst>
                <a:tab pos="2990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Bağlantı bittiğinde dinamik NAT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yapılmışsa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bu kayıt  bir dahaki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bağlantıya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kadar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tablodan</a:t>
            </a:r>
            <a:r>
              <a:rPr sz="2400" spc="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silinir.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Örnek</a:t>
            </a:r>
            <a:r>
              <a:rPr sz="3000" b="0" spc="-90" dirty="0">
                <a:latin typeface="Arial"/>
                <a:cs typeface="Arial"/>
              </a:rPr>
              <a:t> </a:t>
            </a:r>
            <a:r>
              <a:rPr sz="3000" b="0" dirty="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8003540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3256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yazılım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firmasında 6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ayrı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departman  bulunmaktadır.</a:t>
            </a:r>
            <a:endParaRPr sz="2800">
              <a:latin typeface="Arial"/>
              <a:cs typeface="Arial"/>
            </a:endParaRPr>
          </a:p>
          <a:p>
            <a:pPr marL="355600" marR="690245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Her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departmandaki bilgisayarlar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sadece  kendi departmanındaki diğer bilgisayarlar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ile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haberleşecektir.</a:t>
            </a:r>
            <a:endParaRPr sz="2800">
              <a:latin typeface="Arial"/>
              <a:cs typeface="Arial"/>
            </a:endParaRPr>
          </a:p>
          <a:p>
            <a:pPr marL="355600" marR="912494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Her departmanda en az 43 kişi (Bilgisayar)  çalışmaktadır. Ağ adresi 157.132.0.0</a:t>
            </a:r>
            <a:r>
              <a:rPr sz="2800" spc="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dir.</a:t>
            </a:r>
            <a:endParaRPr sz="2800">
              <a:latin typeface="Arial"/>
              <a:cs typeface="Arial"/>
            </a:endParaRPr>
          </a:p>
          <a:p>
            <a:pPr marL="454659" indent="-441959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45529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network sisteminin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adreslemesini</a:t>
            </a:r>
            <a:r>
              <a:rPr sz="2800" spc="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yapınız.</a:t>
            </a:r>
            <a:endParaRPr sz="2800">
              <a:latin typeface="Arial"/>
              <a:cs typeface="Arial"/>
            </a:endParaRPr>
          </a:p>
          <a:p>
            <a:pPr marL="355600" marR="72517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  <a:tab pos="415988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Host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Sayısı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: (2^m)</a:t>
            </a:r>
            <a:r>
              <a:rPr sz="2800" spc="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–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2	&gt;= 1 alt ağdaki host  sayısı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"/>
              <a:tabLst>
                <a:tab pos="356235" algn="l"/>
                <a:tab pos="3544570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Alt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Sayısı :</a:t>
            </a:r>
            <a:r>
              <a:rPr sz="28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2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^n	&gt;= alt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ağ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sayısı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Alt</a:t>
            </a:r>
            <a:r>
              <a:rPr b="0" spc="-9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Ağlar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690484" cy="446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730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Alt ağ yapısı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kurumların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kullandığı ağ yapısına  ve topolojilerine göre</a:t>
            </a:r>
            <a:r>
              <a:rPr sz="28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değişir.</a:t>
            </a:r>
            <a:endParaRPr sz="2800">
              <a:latin typeface="Arial"/>
              <a:cs typeface="Arial"/>
            </a:endParaRPr>
          </a:p>
          <a:p>
            <a:pPr marL="355600" marR="421005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Alt ağlar oluşturulduğunda bilgisayarların  adresleme işlemi merkezi olmaktan çıkar ve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yetki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dağılımı</a:t>
            </a:r>
            <a:r>
              <a:rPr sz="2800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yapılır.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Dışarıdan bir kullanıcı alt ağ kullanılan bir ağa  ulaşmak istediğinde o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ağda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kullanılan alt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ağ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yönteminden haberdar olmadan istediği  bilgisayara ulaşabilir. Yani oluşturulan alt ağlar  sadece kurumun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kendisini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ilgilendirir.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Çözüm</a:t>
            </a:r>
            <a:r>
              <a:rPr sz="3000" b="0" spc="-105" dirty="0">
                <a:latin typeface="Arial"/>
                <a:cs typeface="Arial"/>
              </a:rPr>
              <a:t> </a:t>
            </a:r>
            <a:r>
              <a:rPr sz="3000" b="0" dirty="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6949"/>
            <a:ext cx="795782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" indent="-342900">
              <a:lnSpc>
                <a:spcPct val="100000"/>
              </a:lnSpc>
              <a:spcBef>
                <a:spcPts val="100"/>
              </a:spcBef>
              <a:buClr>
                <a:srgbClr val="1A1A6F"/>
              </a:buClr>
              <a:buFont typeface="Wingdings"/>
              <a:buChar char=""/>
              <a:tabLst>
                <a:tab pos="439420" algn="l"/>
                <a:tab pos="440055" algn="l"/>
              </a:tabLst>
            </a:pPr>
            <a:r>
              <a:rPr dirty="0"/>
              <a:t>	</a:t>
            </a: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Yani </a:t>
            </a:r>
            <a:r>
              <a:rPr sz="2400" b="1" dirty="0">
                <a:solidFill>
                  <a:srgbClr val="1A1A6F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En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az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6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adet alt ağ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olmalıdır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her bir alt ağda  en az 45 adet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adresi oluşturulabilmelidir.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(43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Host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+ 1  Ağ Adresi + 1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Broadcast Adresi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=</a:t>
            </a:r>
            <a:r>
              <a:rPr sz="24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45)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2^n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&gt;=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6 ———–&gt; 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3 ——–&gt; Subnet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Mask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Sayısı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:</a:t>
            </a:r>
            <a:r>
              <a:rPr sz="24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(2^m) –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&gt;=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43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——&gt; m =</a:t>
            </a:r>
            <a:r>
              <a:rPr sz="24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L="355600" marR="115697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6235" algn="l"/>
                <a:tab pos="512000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adresi 157 ile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başladığı</a:t>
            </a:r>
            <a:r>
              <a:rPr sz="2400" spc="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için</a:t>
            </a:r>
            <a:r>
              <a:rPr sz="24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IP,	B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sınıfıdır.</a:t>
            </a:r>
            <a:r>
              <a:rPr sz="24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B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sınıfındaki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Subnet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Mask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Hesabı</a:t>
            </a:r>
            <a:r>
              <a:rPr sz="2400" spc="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sayısı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kadar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3.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oktetin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başına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1 konur ve sonrası 0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dır.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(C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sınıfı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olsaydı aynı işlem 4.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oktette</a:t>
            </a:r>
            <a:r>
              <a:rPr sz="24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yapılırdı)</a:t>
            </a:r>
            <a:endParaRPr sz="2400">
              <a:latin typeface="Arial"/>
              <a:cs typeface="Arial"/>
            </a:endParaRPr>
          </a:p>
          <a:p>
            <a:pPr marL="355600" marR="582295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6235" algn="l"/>
                <a:tab pos="2641600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Subnet</a:t>
            </a:r>
            <a:r>
              <a:rPr sz="24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Mask :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255.255.11100000.00000000 —–&gt;  255.255.226.0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Çözüm</a:t>
            </a:r>
            <a:r>
              <a:rPr sz="3000" b="0" spc="-105" dirty="0">
                <a:latin typeface="Arial"/>
                <a:cs typeface="Arial"/>
              </a:rPr>
              <a:t> </a:t>
            </a:r>
            <a:r>
              <a:rPr sz="3000" b="0" dirty="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idx="4294967295"/>
          </p:nvPr>
        </p:nvSpPr>
        <p:spPr>
          <a:xfrm>
            <a:off x="304800" y="1066800"/>
            <a:ext cx="8077200" cy="1592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/>
              <a:t>Tanımlanabilecek </a:t>
            </a:r>
            <a:r>
              <a:rPr sz="2400" dirty="0"/>
              <a:t>IP </a:t>
            </a:r>
            <a:r>
              <a:rPr sz="2400" spc="-5" dirty="0"/>
              <a:t>Adresi Sayısı </a:t>
            </a:r>
            <a:r>
              <a:rPr sz="2400" dirty="0"/>
              <a:t>: </a:t>
            </a:r>
            <a:r>
              <a:rPr sz="2400" spc="-5" dirty="0"/>
              <a:t>Subnet </a:t>
            </a:r>
            <a:r>
              <a:rPr sz="2400" dirty="0"/>
              <a:t>Mask </a:t>
            </a:r>
            <a:r>
              <a:rPr sz="2400" spc="-15" dirty="0"/>
              <a:t>‘ın  </a:t>
            </a:r>
            <a:r>
              <a:rPr sz="2400" spc="-5" dirty="0"/>
              <a:t>binary yazım şeklinde 4.Oktet sonundan </a:t>
            </a:r>
            <a:r>
              <a:rPr sz="2400" spc="-10" dirty="0"/>
              <a:t>başlayıp </a:t>
            </a:r>
            <a:r>
              <a:rPr sz="2400" spc="-5" dirty="0"/>
              <a:t>ilk </a:t>
            </a:r>
            <a:r>
              <a:rPr sz="2400" dirty="0"/>
              <a:t>1  </a:t>
            </a:r>
            <a:r>
              <a:rPr sz="2400" spc="-5" dirty="0"/>
              <a:t>değerine </a:t>
            </a:r>
            <a:r>
              <a:rPr sz="2400" dirty="0"/>
              <a:t>kadar </a:t>
            </a:r>
            <a:r>
              <a:rPr sz="2400" spc="-5" dirty="0"/>
              <a:t>olan </a:t>
            </a:r>
            <a:r>
              <a:rPr sz="2400" u="heavy" spc="-10" dirty="0">
                <a:uFill>
                  <a:solidFill>
                    <a:srgbClr val="1A1A6F"/>
                  </a:solidFill>
                </a:uFill>
              </a:rPr>
              <a:t>aralıksız</a:t>
            </a:r>
            <a:r>
              <a:rPr sz="2400" spc="-10" dirty="0"/>
              <a:t> sıfır </a:t>
            </a:r>
            <a:r>
              <a:rPr sz="2400" spc="-5" dirty="0"/>
              <a:t>sayısı </a:t>
            </a:r>
            <a:r>
              <a:rPr sz="2400" dirty="0"/>
              <a:t>=</a:t>
            </a:r>
            <a:r>
              <a:rPr sz="2400" spc="114" dirty="0"/>
              <a:t> </a:t>
            </a:r>
            <a:r>
              <a:rPr sz="2400" spc="-5" dirty="0"/>
              <a:t>13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6235" algn="l"/>
                <a:tab pos="3158490" algn="l"/>
              </a:tabLst>
            </a:pPr>
            <a:r>
              <a:rPr sz="2400" spc="-5" dirty="0"/>
              <a:t>Toplam </a:t>
            </a:r>
            <a:r>
              <a:rPr sz="2400" dirty="0"/>
              <a:t>: </a:t>
            </a:r>
            <a:r>
              <a:rPr sz="2400" spc="-5" dirty="0"/>
              <a:t>(2^13)</a:t>
            </a:r>
            <a:r>
              <a:rPr sz="2400" spc="45" dirty="0"/>
              <a:t> </a:t>
            </a:r>
            <a:r>
              <a:rPr sz="2400" dirty="0"/>
              <a:t>–</a:t>
            </a:r>
            <a:r>
              <a:rPr sz="2400" spc="10" dirty="0"/>
              <a:t> </a:t>
            </a:r>
            <a:r>
              <a:rPr sz="2400" spc="-5" dirty="0"/>
              <a:t>2	</a:t>
            </a:r>
            <a:r>
              <a:rPr sz="2400" dirty="0"/>
              <a:t>kadar </a:t>
            </a:r>
            <a:r>
              <a:rPr sz="2400" spc="-5" dirty="0"/>
              <a:t>ip</a:t>
            </a:r>
            <a:r>
              <a:rPr sz="2400" spc="-10" dirty="0"/>
              <a:t> </a:t>
            </a:r>
            <a:r>
              <a:rPr sz="2400" spc="-5" dirty="0"/>
              <a:t>tanımlanabilir.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71442" y="2667000"/>
            <a:ext cx="4922520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  <a:tabLst>
                <a:tab pos="1864360" algn="l"/>
                <a:tab pos="2438400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157.132.0.1	—-	157.132.31.254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045970" algn="l"/>
                <a:tab pos="262191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157.132.32.1	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—-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157.132.63.254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045970" algn="l"/>
                <a:tab pos="262191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157.132.64.1	—-	157.132.95.254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045970" algn="l"/>
                <a:tab pos="262191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157.132.96.1	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—-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157.132.127.254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667000"/>
            <a:ext cx="2655570" cy="35375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1.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Subnet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Mask</a:t>
            </a:r>
            <a:r>
              <a:rPr sz="24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2.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Subnet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Mask</a:t>
            </a:r>
            <a:r>
              <a:rPr sz="24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3.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Subnet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Mask</a:t>
            </a:r>
            <a:r>
              <a:rPr sz="2400" spc="-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4.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Subnet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Mask</a:t>
            </a:r>
            <a:r>
              <a:rPr sz="24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5.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Subnet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Mask</a:t>
            </a:r>
            <a:r>
              <a:rPr sz="24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6.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Subnet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Mask</a:t>
            </a:r>
            <a:r>
              <a:rPr sz="2400" spc="-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7.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Subnet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Mask</a:t>
            </a:r>
            <a:r>
              <a:rPr sz="24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8.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Subnet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Mask</a:t>
            </a:r>
            <a:r>
              <a:rPr sz="24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1442" y="4423406"/>
            <a:ext cx="4923790" cy="17811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2623820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157.132.128.1</a:t>
            </a:r>
            <a:r>
              <a:rPr sz="24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—-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157.132.159.254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623820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157.132.160.1</a:t>
            </a:r>
            <a:r>
              <a:rPr sz="24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—-	157.132.191.254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623820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157.132.192.1</a:t>
            </a:r>
            <a:r>
              <a:rPr sz="24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—-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157.132.223.254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623820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157.132.224.1</a:t>
            </a:r>
            <a:r>
              <a:rPr sz="24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—-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157.132.255.254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Örnek</a:t>
            </a:r>
            <a:r>
              <a:rPr sz="3000" b="0" spc="-90" dirty="0">
                <a:latin typeface="Arial"/>
                <a:cs typeface="Arial"/>
              </a:rPr>
              <a:t> </a:t>
            </a:r>
            <a:r>
              <a:rPr sz="3000" b="0" dirty="0"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113438"/>
            <a:ext cx="7904480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3223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yazılım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firmasında 6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ayrı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departman  bulunmaktadır.</a:t>
            </a:r>
            <a:endParaRPr sz="2800" dirty="0">
              <a:latin typeface="Arial"/>
              <a:cs typeface="Arial"/>
            </a:endParaRPr>
          </a:p>
          <a:p>
            <a:pPr marL="355600" marR="591185" indent="-342900" algn="just">
              <a:lnSpc>
                <a:spcPct val="100000"/>
              </a:lnSpc>
              <a:spcBef>
                <a:spcPts val="675"/>
              </a:spcBef>
              <a:buClr>
                <a:srgbClr val="1A1A6F"/>
              </a:buClr>
              <a:buFont typeface="Wingdings"/>
              <a:buChar char=""/>
              <a:tabLst>
                <a:tab pos="455295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Her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departmandaki bilgisayarlar sadece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kendi departmanındaki diğer bilgisayarlar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ile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haberleşecektir.</a:t>
            </a:r>
            <a:endParaRPr sz="2800" dirty="0">
              <a:latin typeface="Arial"/>
              <a:cs typeface="Arial"/>
            </a:endParaRPr>
          </a:p>
          <a:p>
            <a:pPr marL="355600" marR="813435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Her departmanda en az 43 kişi (Bilgisayar)  çalışmaktadır. Ağ adresi 157.132.21.0</a:t>
            </a:r>
            <a:r>
              <a:rPr sz="2800" spc="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dir.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network sisteminin IP adreslemesini</a:t>
            </a:r>
            <a:r>
              <a:rPr sz="2800" spc="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yapınız.</a:t>
            </a:r>
            <a:endParaRPr sz="2800" dirty="0">
              <a:latin typeface="Arial"/>
              <a:cs typeface="Arial"/>
            </a:endParaRPr>
          </a:p>
          <a:p>
            <a:pPr marL="355600" marR="62611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  <a:tab pos="415988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Host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Sayısı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: (2^m)</a:t>
            </a:r>
            <a:r>
              <a:rPr sz="2800" spc="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–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2	&gt;= 1 alt ağdaki host  sayısı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"/>
              <a:tabLst>
                <a:tab pos="356235" algn="l"/>
                <a:tab pos="3544570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Alt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Sayısı :</a:t>
            </a:r>
            <a:r>
              <a:rPr sz="28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2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^n	&gt;= alt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ağ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sayısı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Çözüm</a:t>
            </a:r>
            <a:r>
              <a:rPr sz="3000" b="0" spc="-105" dirty="0">
                <a:latin typeface="Arial"/>
                <a:cs typeface="Arial"/>
              </a:rPr>
              <a:t> </a:t>
            </a:r>
            <a:r>
              <a:rPr sz="3000" b="0" dirty="0"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6949"/>
            <a:ext cx="8023859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Yani </a:t>
            </a:r>
            <a:r>
              <a:rPr sz="2400" b="1" dirty="0">
                <a:solidFill>
                  <a:srgbClr val="1A1A6F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En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az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6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adet alt ağ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olmalıdır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her bir alt ağda en  az 45 adet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adresi oluşturulabilmelidir. </a:t>
            </a:r>
            <a:r>
              <a:rPr sz="2400" spc="5" dirty="0">
                <a:solidFill>
                  <a:srgbClr val="1A1A6F"/>
                </a:solidFill>
                <a:latin typeface="Arial"/>
                <a:cs typeface="Arial"/>
              </a:rPr>
              <a:t>(43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Host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+ 1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Ağ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Adresi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 Broadcast Adresi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=</a:t>
            </a:r>
            <a:r>
              <a:rPr sz="24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45)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2^n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&gt;=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6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—&gt;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3 –&gt; Subnet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Mask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Sayısı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: 8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(2^m) –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&gt;=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43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———&gt; m =</a:t>
            </a:r>
            <a:r>
              <a:rPr sz="24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L="355600" marR="1222375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6235" algn="l"/>
                <a:tab pos="512000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adresi 157 ile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başladığı</a:t>
            </a:r>
            <a:r>
              <a:rPr sz="2400" spc="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için</a:t>
            </a:r>
            <a:r>
              <a:rPr sz="24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IP,	B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sınıfıdır.</a:t>
            </a:r>
            <a:r>
              <a:rPr sz="24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B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sınıfındaki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Subnet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Mask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Hesabı</a:t>
            </a:r>
            <a:r>
              <a:rPr sz="2400" spc="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355600" marR="7112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sayısı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kadar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3.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oktetin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başına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1 konur ve sonrası 0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dır.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(C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sınıfı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olsaydı aynı işlem 4.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oktette</a:t>
            </a:r>
            <a:r>
              <a:rPr sz="24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yapılırdı)</a:t>
            </a:r>
            <a:endParaRPr sz="2400">
              <a:latin typeface="Arial"/>
              <a:cs typeface="Arial"/>
            </a:endParaRPr>
          </a:p>
          <a:p>
            <a:pPr marL="355600" marR="648335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6235" algn="l"/>
                <a:tab pos="2641600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Subnet</a:t>
            </a:r>
            <a:r>
              <a:rPr sz="24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Mask :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255.255.11100000.00000000 —–&gt;  255.255.226.0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Çözüm</a:t>
            </a:r>
            <a:r>
              <a:rPr sz="3000" b="0" spc="-105" dirty="0">
                <a:latin typeface="Arial"/>
                <a:cs typeface="Arial"/>
              </a:rPr>
              <a:t> </a:t>
            </a:r>
            <a:r>
              <a:rPr sz="3000" b="0" dirty="0"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6949"/>
            <a:ext cx="7705725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6235" algn="l"/>
              </a:tabLst>
            </a:pP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Tanımlanabilecek IP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Adresi Sayısı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: Subnet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Mask’ın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binary</a:t>
            </a:r>
            <a:r>
              <a:rPr sz="20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yazım</a:t>
            </a:r>
            <a:endParaRPr sz="2000">
              <a:latin typeface="Arial"/>
              <a:cs typeface="Arial"/>
            </a:endParaRPr>
          </a:p>
          <a:p>
            <a:pPr marL="355600" marR="10344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şeklinde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4.Oktet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sonundan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başlayıp ilk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1 değerine</a:t>
            </a:r>
            <a:r>
              <a:rPr sz="2000" spc="-1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kadar  olan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aralıksız </a:t>
            </a:r>
            <a:r>
              <a:rPr sz="2000" spc="-10" dirty="0">
                <a:solidFill>
                  <a:srgbClr val="1A1A6F"/>
                </a:solidFill>
                <a:latin typeface="Arial"/>
                <a:cs typeface="Arial"/>
              </a:rPr>
              <a:t>sıfır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sayısı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=</a:t>
            </a:r>
            <a:r>
              <a:rPr sz="20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"/>
              <a:tabLst>
                <a:tab pos="356235" algn="l"/>
                <a:tab pos="2686050" algn="l"/>
              </a:tabLst>
            </a:pP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Toplam : (2^13)</a:t>
            </a:r>
            <a:r>
              <a:rPr sz="20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– 2	kadar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ip</a:t>
            </a:r>
            <a:r>
              <a:rPr sz="20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tanımlanabilir.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90" y="2775287"/>
          <a:ext cx="6879589" cy="284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6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81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2215"/>
                        </a:lnSpc>
                        <a:buFont typeface="Wingdings"/>
                        <a:buChar char=""/>
                        <a:tabLst>
                          <a:tab pos="375285" algn="l"/>
                        </a:tabLst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1. Subnet Mask</a:t>
                      </a:r>
                      <a:r>
                        <a:rPr sz="2000" spc="-11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2215"/>
                        </a:lnSpc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157.132.21.1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5"/>
                        </a:lnSpc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—-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215"/>
                        </a:lnSpc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157.132.21.32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54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Wingdings"/>
                        <a:buChar char=""/>
                        <a:tabLst>
                          <a:tab pos="375285" algn="l"/>
                        </a:tabLst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2. Subnet Mask</a:t>
                      </a:r>
                      <a:r>
                        <a:rPr sz="2000" spc="-105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157.132.21.33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—-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157.132.21.64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Wingdings"/>
                        <a:buChar char=""/>
                        <a:tabLst>
                          <a:tab pos="375285" algn="l"/>
                        </a:tabLst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3. Subnet Mask</a:t>
                      </a:r>
                      <a:r>
                        <a:rPr sz="2000" spc="-105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157.132.21.65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—-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157.132.21.96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Wingdings"/>
                        <a:buChar char=""/>
                        <a:tabLst>
                          <a:tab pos="375285" algn="l"/>
                        </a:tabLst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4. Subnet Mask</a:t>
                      </a:r>
                      <a:r>
                        <a:rPr sz="2000" spc="-105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157.132.21.97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—-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157.132.21.128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Wingdings"/>
                        <a:buChar char=""/>
                        <a:tabLst>
                          <a:tab pos="375285" algn="l"/>
                        </a:tabLst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5. Subnet Mask</a:t>
                      </a:r>
                      <a:r>
                        <a:rPr sz="2000" spc="-105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157.132.21.129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—-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157.132.21.160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Wingdings"/>
                        <a:buChar char=""/>
                        <a:tabLst>
                          <a:tab pos="375285" algn="l"/>
                        </a:tabLst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6. Subnet Mask</a:t>
                      </a:r>
                      <a:r>
                        <a:rPr sz="2000" spc="-105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157.132.21.161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—-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157.132.21.192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22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Wingdings"/>
                        <a:buChar char=""/>
                        <a:tabLst>
                          <a:tab pos="375285" algn="l"/>
                        </a:tabLst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7. Subnet Mask</a:t>
                      </a:r>
                      <a:r>
                        <a:rPr sz="2000" spc="-105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157.132.21.193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—-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157.132.21.224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249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2325"/>
                        </a:lnSpc>
                        <a:spcBef>
                          <a:spcPts val="135"/>
                        </a:spcBef>
                        <a:buFont typeface="Wingdings"/>
                        <a:buChar char=""/>
                        <a:tabLst>
                          <a:tab pos="375285" algn="l"/>
                        </a:tabLst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8. Subnet Mask</a:t>
                      </a:r>
                      <a:r>
                        <a:rPr sz="2000" spc="-11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157.132.21.225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—-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157.132.21.254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D</a:t>
            </a:r>
            <a:r>
              <a:rPr sz="3000" b="0" dirty="0">
                <a:latin typeface="Arial"/>
                <a:cs typeface="Arial"/>
              </a:rPr>
              <a:t>ikkat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92607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Örnek 2’deki IP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Adresi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sınıfı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olmasına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ramen,  subnet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mask işlemi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4.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oktette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yapılmıştır.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Çünkü  sınıfı ne olursa olsun, ağ adresinin ilk hepsi 0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olan oktetten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alt ağ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maskesi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oluşturulmaya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başlanır.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Çözüm</a:t>
            </a:r>
            <a:r>
              <a:rPr sz="3000" b="0" spc="-105" dirty="0">
                <a:latin typeface="Arial"/>
                <a:cs typeface="Arial"/>
              </a:rPr>
              <a:t> </a:t>
            </a:r>
            <a:r>
              <a:rPr sz="3000" b="0" dirty="0"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971155" cy="4123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Örnek 1’de Subnet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Mask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için 3.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oktet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değerimizi  değiştiriyorduk.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1.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Subnet Mask’da da 0 değerini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kullanabildik.</a:t>
            </a:r>
            <a:endParaRPr sz="2800">
              <a:latin typeface="Arial"/>
              <a:cs typeface="Arial"/>
            </a:endParaRPr>
          </a:p>
          <a:p>
            <a:pPr marL="355600" marR="8001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Fakat Örnek 2’de Subnet Mask için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4. oktet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değerimizi değiştirdiğimizden 0 değerini  kullanamadık.</a:t>
            </a:r>
            <a:endParaRPr sz="2800">
              <a:latin typeface="Arial"/>
              <a:cs typeface="Arial"/>
            </a:endParaRPr>
          </a:p>
          <a:p>
            <a:pPr marL="355600" marR="502920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(Aynı konu 8. Subnet Masklardaki 255 değeri  için de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geçerlidir)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 ID ve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Broadcast Adresi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oldukları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için.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1- Ağ Temelleri Ders Modülleri– MEGEP MEB (2011)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039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Alt</a:t>
            </a:r>
            <a:r>
              <a:rPr b="0" spc="-9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Ağlar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888605" cy="309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2034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Kurum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sadece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kendi içinde kullandığı geçiş  yolları ya da yönlendiriciler üzerinde hangi alt  ağ’a nasıl gidilebileceği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tanımlamalarını</a:t>
            </a:r>
            <a:r>
              <a:rPr sz="2800" spc="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yapar.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sınıfı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ağ tasarlandığında ağda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toplam</a:t>
            </a:r>
            <a:endParaRPr sz="28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16.777.214 adet bilgisayara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IP adresi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atanabilir.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Ancak bu sayı çok büyüktür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birçok IP  adresinin kullanılmamasına neden</a:t>
            </a:r>
            <a:r>
              <a:rPr sz="2800" spc="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olur.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Alt</a:t>
            </a:r>
            <a:r>
              <a:rPr b="0" spc="-9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Ağlar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9200"/>
            <a:ext cx="7929880" cy="480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89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Ayrıca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ağ, farklı konumlarda bulunan dağınık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bir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 ise her bir lokasyonda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IP adresleri  kullanılması gerekir. Bu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da IP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yönetimini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zorlaştırır.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Bütün bu problemler tek bir IP  adresini alt ağlara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(Subnet)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bölerek  çözümlenebilir.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  <a:tab pos="3500120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hiyerarşik adresleme yapısı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yerleşim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alanlarının adreslenmesine benzer; önce  mahallelere ayrılır, ardından caddelere ve sonra  da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sokaklara ayrılır.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Tam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hiyerarşik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yapı  vardır;</a:t>
            </a:r>
            <a:r>
              <a:rPr sz="28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Afyon,</a:t>
            </a:r>
            <a:r>
              <a:rPr sz="28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Gazi	mahallesi, pınar sokak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gibi.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86079"/>
            <a:ext cx="83820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 Ağ</a:t>
            </a:r>
            <a:r>
              <a:rPr spc="-90" dirty="0"/>
              <a:t> </a:t>
            </a:r>
            <a:r>
              <a:rPr dirty="0"/>
              <a:t>Oluşturma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902575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Kurumların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ihtiyaçlarına göre (kullanıcı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sayısı,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lokasyon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farklılıkları, farklı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departmanlar)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çeşitli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alt ağlar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oluşturulur.</a:t>
            </a:r>
            <a:endParaRPr sz="2800">
              <a:latin typeface="Arial"/>
              <a:cs typeface="Arial"/>
            </a:endParaRPr>
          </a:p>
          <a:p>
            <a:pPr marL="355600" marR="17526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Herhangi bir IP sınıfında host için ayrılmış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bazı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bitler ödünç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alınarak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değerleri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“1” yapılır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alt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ağlar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oluşturulur.</a:t>
            </a:r>
            <a:endParaRPr sz="2800">
              <a:latin typeface="Arial"/>
              <a:cs typeface="Arial"/>
            </a:endParaRPr>
          </a:p>
          <a:p>
            <a:pPr marL="355600" marR="216535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Örneğin C sınıfı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adresini kullanan bir  kurum değişik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yerleşim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bölgelerinde 3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ağ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oluşturmak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istemektedir.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86079"/>
            <a:ext cx="83820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 Ağ</a:t>
            </a:r>
            <a:r>
              <a:rPr spc="-90" dirty="0"/>
              <a:t> </a:t>
            </a:r>
            <a:r>
              <a:rPr dirty="0"/>
              <a:t>Oluşturma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58800" y="1041956"/>
            <a:ext cx="8026400" cy="523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Her bir ağda maksimum 50 adet kullanıcı  bulunacaktır. Kurum 168.125.20.0 adresini almış  olursa, toplam 150 kullanıcısı olan bu kurumda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168.125.20.1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– 168.125.20.254 arasında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ip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adresleri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kullanılabilir.</a:t>
            </a:r>
            <a:endParaRPr sz="2800" dirty="0">
              <a:latin typeface="Arial"/>
              <a:cs typeface="Arial"/>
            </a:endParaRPr>
          </a:p>
          <a:p>
            <a:pPr marL="355600" marR="123189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ip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adresleri farklı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3 ağda kullanılacaksa,  mevcut ağ, alt ağlara bölünür. Böylece bir adres  bloğu 3 farklı ağda kullanılabilir. Bu durumda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ağ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 aralığı büyür, bilgisayarlara verilen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adres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aralığı küçülür.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Yani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bilgisayarların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adreslendiği  bitlerden bazıları ödünç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alınarak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bitlerine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katılır.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86079"/>
            <a:ext cx="83820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 Ağ</a:t>
            </a:r>
            <a:r>
              <a:rPr spc="-90" dirty="0"/>
              <a:t> </a:t>
            </a:r>
            <a:r>
              <a:rPr dirty="0"/>
              <a:t>Oluşturma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9200"/>
            <a:ext cx="7847965" cy="309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Yukarıdaki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örneğe baktığımızda 3 adet alt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ağ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oluşturmak için, 2 bit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host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kısımdan alınarak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ağ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bitlerine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katılmalıdır. C sınıfı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default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maskesi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255.255.255.0’dır. ancak 2 bit 1 yapıldığında  oluşan yeni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maske;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11111111.11111111.11111111.11000000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255.255.255.192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olur.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1157" y="3684829"/>
            <a:ext cx="288290" cy="45720"/>
          </a:xfrm>
          <a:custGeom>
            <a:avLst/>
            <a:gdLst/>
            <a:ahLst/>
            <a:cxnLst/>
            <a:rect l="l" t="t" r="r" b="b"/>
            <a:pathLst>
              <a:path w="288290" h="45720">
                <a:moveTo>
                  <a:pt x="265175" y="0"/>
                </a:moveTo>
                <a:lnTo>
                  <a:pt x="265175" y="11430"/>
                </a:lnTo>
                <a:lnTo>
                  <a:pt x="0" y="11430"/>
                </a:lnTo>
                <a:lnTo>
                  <a:pt x="0" y="34290"/>
                </a:lnTo>
                <a:lnTo>
                  <a:pt x="265175" y="34290"/>
                </a:lnTo>
                <a:lnTo>
                  <a:pt x="265175" y="45720"/>
                </a:lnTo>
                <a:lnTo>
                  <a:pt x="288036" y="22860"/>
                </a:lnTo>
                <a:lnTo>
                  <a:pt x="265175" y="0"/>
                </a:lnTo>
                <a:close/>
              </a:path>
            </a:pathLst>
          </a:custGeom>
          <a:solidFill>
            <a:srgbClr val="3067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1157" y="3684829"/>
            <a:ext cx="288290" cy="45720"/>
          </a:xfrm>
          <a:custGeom>
            <a:avLst/>
            <a:gdLst/>
            <a:ahLst/>
            <a:cxnLst/>
            <a:rect l="l" t="t" r="r" b="b"/>
            <a:pathLst>
              <a:path w="288290" h="45720">
                <a:moveTo>
                  <a:pt x="0" y="11430"/>
                </a:moveTo>
                <a:lnTo>
                  <a:pt x="265175" y="11430"/>
                </a:lnTo>
                <a:lnTo>
                  <a:pt x="265175" y="0"/>
                </a:lnTo>
                <a:lnTo>
                  <a:pt x="288036" y="22860"/>
                </a:lnTo>
                <a:lnTo>
                  <a:pt x="265175" y="45720"/>
                </a:lnTo>
                <a:lnTo>
                  <a:pt x="265175" y="34290"/>
                </a:lnTo>
                <a:lnTo>
                  <a:pt x="0" y="34290"/>
                </a:lnTo>
                <a:lnTo>
                  <a:pt x="0" y="11430"/>
                </a:lnTo>
                <a:close/>
              </a:path>
            </a:pathLst>
          </a:custGeom>
          <a:ln w="25908">
            <a:solidFill>
              <a:srgbClr val="2049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92053"/>
              </p:ext>
            </p:extLst>
          </p:nvPr>
        </p:nvGraphicFramePr>
        <p:xfrm>
          <a:off x="2538729" y="4325798"/>
          <a:ext cx="2520950" cy="1478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67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6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2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2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1A1A6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842897" y="5873547"/>
            <a:ext cx="38246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A1A6F"/>
                </a:solidFill>
                <a:latin typeface="Arial"/>
                <a:cs typeface="Arial"/>
              </a:rPr>
              <a:t>0” </a:t>
            </a:r>
            <a:r>
              <a:rPr sz="1800" b="1" spc="-25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1800" b="1" dirty="0">
                <a:solidFill>
                  <a:srgbClr val="1A1A6F"/>
                </a:solidFill>
                <a:latin typeface="Arial"/>
                <a:cs typeface="Arial"/>
              </a:rPr>
              <a:t>“1” bitlerinin VE </a:t>
            </a:r>
            <a:r>
              <a:rPr sz="1800" b="1" spc="-15" dirty="0">
                <a:solidFill>
                  <a:srgbClr val="1A1A6F"/>
                </a:solidFill>
                <a:latin typeface="Arial"/>
                <a:cs typeface="Arial"/>
              </a:rPr>
              <a:t>(AND)</a:t>
            </a:r>
            <a:r>
              <a:rPr sz="1800" b="1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A1A6F"/>
                </a:solidFill>
                <a:latin typeface="Arial"/>
                <a:cs typeface="Arial"/>
              </a:rPr>
              <a:t>işlemi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 Ağ</a:t>
            </a:r>
            <a:r>
              <a:rPr spc="-90" dirty="0"/>
              <a:t> </a:t>
            </a:r>
            <a:r>
              <a:rPr dirty="0"/>
              <a:t>Oluşturma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377"/>
            <a:ext cx="8060055" cy="451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7663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Yukarıdaki tabloya göre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4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farklı alt ağ  oluşturulabilinir.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255.255.255.192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maskesini kullanan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4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adet alt ağ oluşturulur. Her bir alt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ağda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64’er adet bilgisayar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bulunur.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168.125.20.0  adresini kullanan ağınız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168.125.20.0,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168.125.20.64, 168.125.20.128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168.125.20.192 adreslerini kullanan dört  ağ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hâline gelir.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MYO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YO" id="{D8215618-A6B4-4840-A8AF-6A1674FE9DCA}" vid="{CF697EED-BB01-4411-A691-07731E57A95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NMYO</Template>
  <TotalTime>7</TotalTime>
  <Words>1848</Words>
  <Application>Microsoft Office PowerPoint</Application>
  <PresentationFormat>Ekran Gösterisi (4:3)</PresentationFormat>
  <Paragraphs>292</Paragraphs>
  <Slides>37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3" baseType="lpstr">
      <vt:lpstr>Arial</vt:lpstr>
      <vt:lpstr>Calibri</vt:lpstr>
      <vt:lpstr>Times New Roman</vt:lpstr>
      <vt:lpstr>Wingdings</vt:lpstr>
      <vt:lpstr>Wingdings 2</vt:lpstr>
      <vt:lpstr>NMYO</vt:lpstr>
      <vt:lpstr>Alt Ağlar</vt:lpstr>
      <vt:lpstr>Alt Ağlar</vt:lpstr>
      <vt:lpstr>Alt Ağlar</vt:lpstr>
      <vt:lpstr>Alt Ağlar</vt:lpstr>
      <vt:lpstr>Alt Ağlar</vt:lpstr>
      <vt:lpstr>Alt Ağ Oluşturma</vt:lpstr>
      <vt:lpstr>Alt Ağ Oluşturma</vt:lpstr>
      <vt:lpstr>Alt Ağ Oluşturma</vt:lpstr>
      <vt:lpstr>Alt Ağ Oluşturma</vt:lpstr>
      <vt:lpstr>Alt Ağ Oluşturma</vt:lpstr>
      <vt:lpstr>Alt Ağ Oluşturma</vt:lpstr>
      <vt:lpstr>Alt Ağ Oluşturma</vt:lpstr>
      <vt:lpstr>Alt Ağ Oluşturma</vt:lpstr>
      <vt:lpstr>Alt Ağ Oluşturma</vt:lpstr>
      <vt:lpstr>Alt Ağ Oluşturma</vt:lpstr>
      <vt:lpstr>Alt Ağ Oluşturma</vt:lpstr>
      <vt:lpstr>NAT İşlemleri</vt:lpstr>
      <vt:lpstr>NAT İşlemleri</vt:lpstr>
      <vt:lpstr>NAT İşlemleri</vt:lpstr>
      <vt:lpstr>NAT İşlemleri</vt:lpstr>
      <vt:lpstr>NAT İşlemleri</vt:lpstr>
      <vt:lpstr>NAT İşlemleri</vt:lpstr>
      <vt:lpstr>NAT İşlemleri</vt:lpstr>
      <vt:lpstr>NAT İşlemleri</vt:lpstr>
      <vt:lpstr>Statik NAT</vt:lpstr>
      <vt:lpstr>Dinamik NAT</vt:lpstr>
      <vt:lpstr>Statik ve dinamik NAT</vt:lpstr>
      <vt:lpstr>Statik ve dinamik NAT işlemi şu sıra  ile gerçekleşir;</vt:lpstr>
      <vt:lpstr>Örnek 1</vt:lpstr>
      <vt:lpstr>Çözüm 1</vt:lpstr>
      <vt:lpstr>Çözüm 1</vt:lpstr>
      <vt:lpstr>Örnek 2</vt:lpstr>
      <vt:lpstr>Çözüm 2</vt:lpstr>
      <vt:lpstr>Çözüm 2</vt:lpstr>
      <vt:lpstr>Dikkat</vt:lpstr>
      <vt:lpstr>Çözüm 2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Gln</dc:creator>
  <cp:lastModifiedBy>Windows Kullanıcısı</cp:lastModifiedBy>
  <cp:revision>4</cp:revision>
  <dcterms:created xsi:type="dcterms:W3CDTF">2019-02-08T10:59:39Z</dcterms:created>
  <dcterms:modified xsi:type="dcterms:W3CDTF">2020-01-29T10:26:54Z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2019-02-08T00:00:00Z</vt:filetime>
  </property>
</Properties>
</file>