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F95CA-E314-4F47-A476-B4E1096D9C3E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32FB4-3F43-4FCB-97AA-2D879DD8AE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32FB4-3F43-4FCB-97AA-2D879DD8AEA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29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32FB4-3F43-4FCB-97AA-2D879DD8AEA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0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4FC5BB5-2EDC-4565-959D-D02FB889EB97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D9138-366A-478D-B055-85C5F2BC007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9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C8DC55-BB4B-4026-84F3-FF6D4B9033C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5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D6F83896-498E-4197-8F06-14DBFD4835E0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6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1436-E13F-473B-900F-8E11FA6F49E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37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29D8918-D026-4CA5-8C0F-07A81D0B4E0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1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343044E-F758-4586-A9D8-BD5C86EEC5B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0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AE08AA-36D5-4D9A-94BD-9BA148A9AE1F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0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1B2014-E01E-417F-A359-CD393EF51D55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7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C9979A-57E1-4543-AEB5-620CAC46BF01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8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457A21-4109-4DE7-8B23-C90C84A3FCAA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2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1B11B47-1155-49D1-9889-CA2A4223BF23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78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84A6FE-CA76-48DE-9579-BF9DC579EB4B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554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9EB84C-73CB-4ACD-9F3E-45202D8E4B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418202-C59C-4B3C-B79C-DE20462E9DF4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49117" y="2539365"/>
            <a:ext cx="3448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Ağ</a:t>
            </a:r>
            <a:r>
              <a:rPr sz="4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Temelleri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755212"/>
            <a:ext cx="7454437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Ağ</a:t>
            </a:r>
            <a:r>
              <a:rPr sz="3200" b="1" spc="-65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Topolojileri</a:t>
            </a:r>
            <a:endParaRPr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2544" y="1814271"/>
            <a:ext cx="875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2.Hafta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914400" y="4381034"/>
            <a:ext cx="7543800" cy="11430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ağ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Altbilgi Yer Tutucusu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9" name="Slayt Numarası Yer Tutucus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</a:t>
            </a:fld>
            <a:r>
              <a:rPr lang="tr-TR" dirty="0" smtClean="0"/>
              <a:t> / 38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7162800" y="236220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Hafta</a:t>
            </a:r>
            <a:endParaRPr lang="tr-T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4194" y="174116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Bus (Ortak</a:t>
            </a:r>
            <a:r>
              <a:rPr spc="-20" dirty="0"/>
              <a:t> </a:t>
            </a:r>
            <a:r>
              <a:rPr spc="-5" dirty="0"/>
              <a:t>Yol)Topoloji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23405"/>
            <a:ext cx="7292975" cy="476540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Avantajları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Kablo yapısı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güvenilirdir.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Yeni bir istasyon eklemek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kolaydır.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Merkez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birime ihtiyaç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duyulmaz.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b="1" spc="-5" dirty="0">
                <a:solidFill>
                  <a:srgbClr val="1A1A6F"/>
                </a:solidFill>
                <a:latin typeface="Arial"/>
                <a:cs typeface="Arial"/>
              </a:rPr>
              <a:t>Dezavantajları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Maksimum 30 istasyon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bağlanabilir.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Ağın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uzunluğu ince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koaksiyelde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185,</a:t>
            </a:r>
            <a:r>
              <a:rPr sz="24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kalın</a:t>
            </a:r>
            <a:endParaRPr sz="2400" dirty="0">
              <a:latin typeface="Arial"/>
              <a:cs typeface="Arial"/>
            </a:endParaRPr>
          </a:p>
          <a:p>
            <a:pPr marR="330200" algn="ctr"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koaksiyelde 500 metreden fazla</a:t>
            </a:r>
            <a:r>
              <a:rPr sz="24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olamaz.</a:t>
            </a:r>
            <a:endParaRPr sz="2400" dirty="0">
              <a:latin typeface="Arial"/>
              <a:cs typeface="Arial"/>
            </a:endParaRPr>
          </a:p>
          <a:p>
            <a:pPr marL="756285" marR="5080" indent="-287020"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istasyonun arızalanması bütün ağı devre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dışı  bırakır.</a:t>
            </a:r>
            <a:endParaRPr sz="2400" dirty="0">
              <a:latin typeface="Arial"/>
              <a:cs typeface="Arial"/>
            </a:endParaRPr>
          </a:p>
          <a:p>
            <a:pPr marL="469900"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Arıza tespiti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zordur.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094" y="174116"/>
            <a:ext cx="444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Yıldız (Star)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395427"/>
            <a:ext cx="6245860" cy="525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9405" indent="-342900"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Bu topolojide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ağdaki iletişimin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gerçekleşmesi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için bir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merkezî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birim  bulunur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bütün istasyonlar bu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merkezî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birime bağlanır.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Ortak</a:t>
            </a:r>
            <a:r>
              <a:rPr sz="26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yol</a:t>
            </a:r>
            <a:endParaRPr sz="2600" dirty="0">
              <a:latin typeface="Arial"/>
              <a:cs typeface="Arial"/>
            </a:endParaRPr>
          </a:p>
          <a:p>
            <a:pPr marL="355600" marR="5080">
              <a:spcBef>
                <a:spcPts val="5"/>
              </a:spcBef>
            </a:pP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topolojisine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göre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performansı daha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yüksektir,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güvenilirdir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fakat </a:t>
            </a:r>
            <a:r>
              <a:rPr sz="2600" dirty="0" err="1">
                <a:solidFill>
                  <a:srgbClr val="1A1A6F"/>
                </a:solidFill>
                <a:latin typeface="Arial"/>
                <a:cs typeface="Arial"/>
              </a:rPr>
              <a:t>daha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 err="1">
                <a:solidFill>
                  <a:srgbClr val="1A1A6F"/>
                </a:solidFill>
                <a:latin typeface="Arial"/>
                <a:cs typeface="Arial"/>
              </a:rPr>
              <a:t>paha</a:t>
            </a:r>
            <a:r>
              <a:rPr lang="tr-TR" sz="2600" spc="-5" dirty="0" err="1">
                <a:solidFill>
                  <a:srgbClr val="1A1A6F"/>
                </a:solidFill>
                <a:latin typeface="Arial"/>
                <a:cs typeface="Arial"/>
              </a:rPr>
              <a:t>lı</a:t>
            </a:r>
            <a:r>
              <a:rPr lang="tr-TR" sz="2600" spc="-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 err="1">
                <a:solidFill>
                  <a:srgbClr val="1A1A6F"/>
                </a:solidFill>
                <a:latin typeface="Arial"/>
                <a:cs typeface="Arial"/>
              </a:rPr>
              <a:t>çözümler</a:t>
            </a:r>
            <a:r>
              <a:rPr sz="26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sunar.</a:t>
            </a:r>
            <a:endParaRPr sz="2600" dirty="0">
              <a:latin typeface="Arial"/>
              <a:cs typeface="Arial"/>
            </a:endParaRPr>
          </a:p>
          <a:p>
            <a:pPr marL="355600" marR="387985" indent="-342900">
              <a:spcBef>
                <a:spcPts val="625"/>
              </a:spcBef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Bir istasyondan diğerine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gönderilen  bilgi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önce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merkez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birime gelir,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buradan hedefe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yönlendirilir.</a:t>
            </a:r>
            <a:r>
              <a:rPr sz="26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Ağ</a:t>
            </a:r>
            <a:endParaRPr sz="2600" dirty="0">
              <a:latin typeface="Arial"/>
              <a:cs typeface="Arial"/>
            </a:endParaRPr>
          </a:p>
          <a:p>
            <a:pPr marL="355600" marR="184150">
              <a:spcBef>
                <a:spcPts val="5"/>
              </a:spcBef>
            </a:pP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trafiğini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düzenleme yeteneğine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sahip  bu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merkezî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birim,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Hub veya anahtar  (switch)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olarak</a:t>
            </a:r>
            <a:r>
              <a:rPr sz="26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adlandırılır.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88252" y="2493264"/>
            <a:ext cx="2432304" cy="273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Yıldız (Star)</a:t>
            </a:r>
            <a:r>
              <a:rPr spc="-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Topoloji</a:t>
            </a: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  <p:sp>
        <p:nvSpPr>
          <p:cNvPr id="11" name="object 11"/>
          <p:cNvSpPr/>
          <p:nvPr/>
        </p:nvSpPr>
        <p:spPr>
          <a:xfrm>
            <a:off x="1293578" y="1371600"/>
            <a:ext cx="6135624" cy="493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094" y="174116"/>
            <a:ext cx="444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Yıldız (Star)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96951"/>
            <a:ext cx="7877809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topolojiye dayalı bir sistem kurulurken korumasız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çift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bükümlü UTP (Unshielded Twisted Pair-Korumasız Çift  Bükümlü)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veya korumalı çift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bükümlü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STP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(Shielded  Twisted Pair-Korumalı Çift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Bükümlü)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kablo</a:t>
            </a:r>
            <a:r>
              <a:rPr sz="2400" spc="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355600" marR="565785" indent="-342900"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İstasyonların merkezi birime (Hub) olan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uzaklığı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maksimum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100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metredir.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Kullanılan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ağ kartına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veya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kabloya göre ağ farklı hızlarda</a:t>
            </a:r>
            <a:r>
              <a:rPr sz="24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çalışabilir.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2492" y="4076700"/>
            <a:ext cx="4302252" cy="24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094" y="174116"/>
            <a:ext cx="444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Yıldız (Star)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92379"/>
            <a:ext cx="749744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Merkezde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bulunan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Hub 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anahtar  üzerindeki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ışıklara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bakılarak arızalı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istasyon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bulunabilir.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istasyonun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arızalanması ağ trafiğini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etkilemez.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0527" y="3572255"/>
            <a:ext cx="3171444" cy="2734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094" y="174116"/>
            <a:ext cx="444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Yıldız (Star)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291345"/>
            <a:ext cx="7973695" cy="30930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5920" indent="-363220">
              <a:spcBef>
                <a:spcPts val="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Avantajları</a:t>
            </a:r>
            <a:endParaRPr sz="3200">
              <a:latin typeface="Arial"/>
              <a:cs typeface="Arial"/>
            </a:endParaRPr>
          </a:p>
          <a:p>
            <a:pPr marL="469900"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istasyonun arızalanması ağı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etkilemez.</a:t>
            </a:r>
            <a:endParaRPr sz="2800">
              <a:latin typeface="Arial"/>
              <a:cs typeface="Arial"/>
            </a:endParaRPr>
          </a:p>
          <a:p>
            <a:pPr marL="469900"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Ağa yeni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istasyon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eklemek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çok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kolaydır.</a:t>
            </a:r>
            <a:endParaRPr sz="2800">
              <a:latin typeface="Arial"/>
              <a:cs typeface="Arial"/>
            </a:endParaRPr>
          </a:p>
          <a:p>
            <a:pPr marL="469900">
              <a:spcBef>
                <a:spcPts val="67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yönetimi çok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kolaydır.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Kullanılan ağ elemanlarına göre yüksek hızlar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elde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edilebilir.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094" y="174116"/>
            <a:ext cx="444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Yıldız (Star)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291343"/>
            <a:ext cx="7720965" cy="33489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5920" indent="-363220">
              <a:spcBef>
                <a:spcPts val="90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Dezavantajları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Merkezî birimdeki hub’da oluşacak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arıza,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hub’a bağlı bütün istasyonları devre dışı  bırakır.</a:t>
            </a:r>
            <a:endParaRPr sz="2800">
              <a:latin typeface="Arial"/>
              <a:cs typeface="Arial"/>
            </a:endParaRPr>
          </a:p>
          <a:p>
            <a:pPr marL="756285" marR="153670" indent="-287020"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istasyon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 ayrı bir kablo çekilmesi  gerekir. Bu 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maliyeti 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kirliliğini  arttırır.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61894" y="174116"/>
            <a:ext cx="383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Star-Bus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95426"/>
            <a:ext cx="7953375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7193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Günümüzde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bus,star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ring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topolojilerinin kombinasyonu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şeklinde</a:t>
            </a:r>
            <a:endParaRPr sz="28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tasarlanmıştır.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Bunlardan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tanesi de star-bus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topolojidir.</a:t>
            </a:r>
            <a:endParaRPr sz="2800">
              <a:latin typeface="Arial"/>
              <a:cs typeface="Arial"/>
            </a:endParaRPr>
          </a:p>
          <a:p>
            <a:pPr marL="355600" marR="379095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Star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bus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topolojide, her ağ kendi içerisinde bir  star topoloji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yapısında çalışırken,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hub’lar</a:t>
            </a:r>
            <a:endParaRPr sz="28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arasında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ise bus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topoloji yapısı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kullanılmaktadır.</a:t>
            </a:r>
            <a:endParaRPr sz="2800">
              <a:latin typeface="Arial"/>
              <a:cs typeface="Arial"/>
            </a:endParaRPr>
          </a:p>
          <a:p>
            <a:pPr marL="355600" marR="467359" indent="-342900">
              <a:spcBef>
                <a:spcPts val="67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Star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bus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topoloji içerisinde bir bilgisayar  arızalanır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bilgisayar diğerlerinin  çalışmasını engellemez. Yani diğer bilgisayar  birbirleriyle iletişime devam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edebilirler.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61894" y="174116"/>
            <a:ext cx="383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Star-Bus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304800" y="928244"/>
            <a:ext cx="8534400" cy="134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7640" indent="-342900"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/>
              <a:t>Eğer </a:t>
            </a:r>
            <a:r>
              <a:rPr sz="2400" dirty="0"/>
              <a:t>kenardaki hublar/switchler  </a:t>
            </a:r>
            <a:r>
              <a:rPr sz="2400" spc="-5" dirty="0"/>
              <a:t>arızalanırsa, bu hub/switch’e bağlı  olan bilgisayarlar diğer  hub/switch’lere bağlı olan  bilgisayarlarla iletişime geçemez.  </a:t>
            </a:r>
            <a:r>
              <a:rPr sz="2400" dirty="0"/>
              <a:t>Fakat </a:t>
            </a:r>
            <a:r>
              <a:rPr sz="2400" spc="-5" dirty="0"/>
              <a:t>diğer hub/switch’lere bağlı  olan bilgisayarlar </a:t>
            </a:r>
            <a:r>
              <a:rPr sz="2400" dirty="0"/>
              <a:t>kendi </a:t>
            </a:r>
            <a:r>
              <a:rPr sz="2400" spc="-5" dirty="0"/>
              <a:t>araları  iletişime devam</a:t>
            </a:r>
            <a:r>
              <a:rPr sz="2400" spc="-20" dirty="0"/>
              <a:t> </a:t>
            </a:r>
            <a:r>
              <a:rPr sz="2400" spc="-5" dirty="0" err="1"/>
              <a:t>ederler</a:t>
            </a:r>
            <a:r>
              <a:rPr sz="2400" spc="-5" dirty="0" smtClean="0"/>
              <a:t>.</a:t>
            </a:r>
            <a:endParaRPr sz="2400" spc="-5" dirty="0"/>
          </a:p>
        </p:txBody>
      </p:sp>
      <p:sp>
        <p:nvSpPr>
          <p:cNvPr id="13" name="object 13"/>
          <p:cNvSpPr/>
          <p:nvPr/>
        </p:nvSpPr>
        <p:spPr>
          <a:xfrm>
            <a:off x="3468797" y="2392656"/>
            <a:ext cx="3846403" cy="2405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14" name="object 12"/>
          <p:cNvSpPr txBox="1">
            <a:spLocks/>
          </p:cNvSpPr>
          <p:nvPr/>
        </p:nvSpPr>
        <p:spPr>
          <a:xfrm>
            <a:off x="457200" y="4925597"/>
            <a:ext cx="8534400" cy="134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5080" indent="-342900">
              <a:spcBef>
                <a:spcPts val="484"/>
              </a:spcBef>
              <a:buFont typeface="Wingdings"/>
              <a:buChar char=""/>
              <a:tabLst>
                <a:tab pos="356235" algn="l"/>
              </a:tabLst>
            </a:pPr>
            <a:r>
              <a:rPr lang="tr-TR" sz="2400" dirty="0" smtClean="0"/>
              <a:t>Eğer ortadaki </a:t>
            </a:r>
            <a:r>
              <a:rPr lang="tr-TR" sz="2400" dirty="0" err="1" smtClean="0"/>
              <a:t>hub</a:t>
            </a:r>
            <a:r>
              <a:rPr lang="tr-TR" sz="2400" dirty="0" smtClean="0"/>
              <a:t>/</a:t>
            </a:r>
            <a:r>
              <a:rPr lang="tr-TR" sz="2400" dirty="0" err="1" smtClean="0"/>
              <a:t>switch</a:t>
            </a:r>
            <a:r>
              <a:rPr lang="tr-TR" sz="2400" dirty="0" smtClean="0"/>
              <a:t>  </a:t>
            </a:r>
            <a:r>
              <a:rPr lang="tr-TR" sz="2400" spc="-5" dirty="0" smtClean="0"/>
              <a:t>arızalanırsa, kenarlardaki  </a:t>
            </a:r>
            <a:r>
              <a:rPr lang="tr-TR" sz="2400" spc="-5" dirty="0" err="1" smtClean="0"/>
              <a:t>hub</a:t>
            </a:r>
            <a:r>
              <a:rPr lang="tr-TR" sz="2400" spc="-5" dirty="0" smtClean="0"/>
              <a:t>/</a:t>
            </a:r>
            <a:r>
              <a:rPr lang="tr-TR" sz="2400" spc="-5" dirty="0" err="1" smtClean="0"/>
              <a:t>switch’lere</a:t>
            </a:r>
            <a:r>
              <a:rPr lang="tr-TR" sz="2400" spc="-5" dirty="0" smtClean="0"/>
              <a:t> bağlı olan  bilgisayarlar birbirleriyle iletişim  </a:t>
            </a:r>
            <a:r>
              <a:rPr lang="tr-TR" sz="2400" dirty="0" smtClean="0"/>
              <a:t>kuramazlar. Sadece kenarlardaki  </a:t>
            </a:r>
            <a:r>
              <a:rPr lang="tr-TR" sz="2400" dirty="0" err="1" smtClean="0"/>
              <a:t>hub</a:t>
            </a:r>
            <a:r>
              <a:rPr lang="tr-TR" sz="2400" dirty="0" smtClean="0"/>
              <a:t>/</a:t>
            </a:r>
            <a:r>
              <a:rPr lang="tr-TR" sz="2400" dirty="0" err="1" smtClean="0"/>
              <a:t>switch’e</a:t>
            </a:r>
            <a:r>
              <a:rPr lang="tr-TR" sz="2400" dirty="0" smtClean="0"/>
              <a:t> bağlı </a:t>
            </a:r>
            <a:r>
              <a:rPr lang="tr-TR" sz="2400" spc="-5" dirty="0" smtClean="0"/>
              <a:t>olan bilgisayarlar  </a:t>
            </a:r>
            <a:r>
              <a:rPr lang="tr-TR" sz="2400" dirty="0" smtClean="0"/>
              <a:t>kendi </a:t>
            </a:r>
            <a:r>
              <a:rPr lang="tr-TR" sz="2400" spc="-5" dirty="0" smtClean="0"/>
              <a:t>aralarında</a:t>
            </a:r>
            <a:r>
              <a:rPr lang="tr-TR" sz="2400" spc="-45" dirty="0" smtClean="0"/>
              <a:t> </a:t>
            </a:r>
            <a:r>
              <a:rPr lang="tr-TR" sz="2400" spc="-5" dirty="0" smtClean="0"/>
              <a:t>haberleşirler.</a:t>
            </a:r>
            <a:endParaRPr lang="tr-TR" sz="2400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0894" y="174116"/>
            <a:ext cx="459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Ring </a:t>
            </a:r>
            <a:r>
              <a:rPr spc="-5" dirty="0"/>
              <a:t>(Halka)</a:t>
            </a:r>
            <a:r>
              <a:rPr spc="-5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2377"/>
            <a:ext cx="801497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0655" indent="-342900"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topolojide her istasyon bir halkanın  elemanıdır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halkada dolaşan bilgi bütün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istasyonlara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ulaşır.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istasyon halkada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dolaşan bilgiyi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hedef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alır. Hedef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kendi adresi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kabul eder.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Aksi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takdirde gelen bilgi  işlem dışı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04661" y="4524757"/>
            <a:ext cx="1588007" cy="1872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8497"/>
            <a:ext cx="9144000" cy="603885"/>
          </a:xfrm>
          <a:custGeom>
            <a:avLst/>
            <a:gdLst/>
            <a:ahLst/>
            <a:cxnLst/>
            <a:rect l="l" t="t" r="r" b="b"/>
            <a:pathLst>
              <a:path w="9144000" h="603885">
                <a:moveTo>
                  <a:pt x="0" y="603503"/>
                </a:moveTo>
                <a:lnTo>
                  <a:pt x="9144000" y="603503"/>
                </a:lnTo>
                <a:lnTo>
                  <a:pt x="9144000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noFill/>
          <a:ln w="9144"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66694" y="174116"/>
            <a:ext cx="322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Ağ</a:t>
            </a:r>
            <a:r>
              <a:rPr spc="-80" dirty="0"/>
              <a:t> </a:t>
            </a:r>
            <a:r>
              <a:rPr spc="-5" dirty="0"/>
              <a:t>Topolojileri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6949"/>
            <a:ext cx="3964940" cy="4721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4300" indent="-342900"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Bir ağdaki bilgisayarların nasıl 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yerleşeceğini,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nasıl  bağlanacağını,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iletiminin  nasıl olacağını belirleyen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genel 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yapıdır.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spcBef>
                <a:spcPts val="484"/>
              </a:spcBef>
              <a:buFont typeface="Wingdings"/>
              <a:buChar char=""/>
              <a:tabLst>
                <a:tab pos="356235" algn="l"/>
                <a:tab pos="1329690" algn="l"/>
              </a:tabLst>
            </a:pP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Fiziksel topoloji: Bilgisayarlar 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arasındaki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fiziksel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kablo  </a:t>
            </a:r>
            <a:r>
              <a:rPr sz="2000" spc="-10" dirty="0">
                <a:solidFill>
                  <a:srgbClr val="1A1A6F"/>
                </a:solidFill>
                <a:latin typeface="Arial"/>
                <a:cs typeface="Arial"/>
              </a:rPr>
              <a:t>bağlantısının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nasıl olacağını 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belirler.	Fiziksel katman (OSI</a:t>
            </a:r>
            <a:r>
              <a:rPr sz="2000" spc="-1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1.  katman) ile</a:t>
            </a:r>
            <a:r>
              <a:rPr sz="20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ilgilidir.</a:t>
            </a:r>
            <a:endParaRPr sz="2000">
              <a:latin typeface="Arial"/>
              <a:cs typeface="Arial"/>
            </a:endParaRPr>
          </a:p>
          <a:p>
            <a:pPr marL="355600" marR="113664" indent="-342900">
              <a:spcBef>
                <a:spcPts val="484"/>
              </a:spcBef>
              <a:buFont typeface="Wingdings"/>
              <a:buChar char=""/>
              <a:tabLst>
                <a:tab pos="356235" algn="l"/>
              </a:tabLst>
            </a:pP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Mantıksal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topoloji:</a:t>
            </a:r>
            <a:r>
              <a:rPr sz="20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Bilgisayarlar 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arasındaki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000" spc="-10" dirty="0">
                <a:solidFill>
                  <a:srgbClr val="1A1A6F"/>
                </a:solidFill>
                <a:latin typeface="Arial"/>
                <a:cs typeface="Arial"/>
              </a:rPr>
              <a:t>akışının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nasıl  olacağını belirler.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iletim  katmanı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(OSI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2. katman) ile 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ilgilidir.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8746" y="1962911"/>
            <a:ext cx="4715255" cy="3843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0894" y="174116"/>
            <a:ext cx="459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Ring </a:t>
            </a:r>
            <a:r>
              <a:rPr spc="-5" dirty="0"/>
              <a:t>(Halka)</a:t>
            </a:r>
            <a:r>
              <a:rPr spc="-5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92379"/>
            <a:ext cx="7338059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Halkadaki bilgi akışı tek yönlüdür. Yani  halkaya dâhil olan bilgisayarlar gelen  bilgiyi iletmekle görevlidir.</a:t>
            </a:r>
            <a:endParaRPr sz="3200">
              <a:latin typeface="Arial"/>
              <a:cs typeface="Arial"/>
            </a:endParaRPr>
          </a:p>
          <a:p>
            <a:pPr marL="355600" marR="840740" indent="-342900"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Herhangi bir sonlandırmaya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  duyulmaz.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6444" y="3768852"/>
            <a:ext cx="3494532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1900746" y="397065"/>
            <a:ext cx="4594225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 </a:t>
            </a:r>
            <a:r>
              <a:rPr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(Halka)</a:t>
            </a:r>
            <a:r>
              <a:rPr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Topoloji</a:t>
            </a:r>
          </a:p>
        </p:txBody>
      </p:sp>
      <p:sp>
        <p:nvSpPr>
          <p:cNvPr id="11" name="object 11"/>
          <p:cNvSpPr/>
          <p:nvPr/>
        </p:nvSpPr>
        <p:spPr>
          <a:xfrm>
            <a:off x="539495" y="2066543"/>
            <a:ext cx="3531108" cy="344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3966" y="2101595"/>
            <a:ext cx="4381499" cy="3305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0894" y="174116"/>
            <a:ext cx="459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Ring </a:t>
            </a:r>
            <a:r>
              <a:rPr spc="-5" dirty="0"/>
              <a:t>(Halka)</a:t>
            </a:r>
            <a:r>
              <a:rPr spc="-5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5426"/>
            <a:ext cx="7849870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00405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yaygın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olarak kullanılan, IBM tarafından  oluşturulan token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ring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topolojisidir.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Halka içinde dolanan bilginin denetimi amacıyla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token (jeton)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verilen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bilgi ağda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dolanır.</a:t>
            </a:r>
            <a:endParaRPr sz="2800">
              <a:latin typeface="Arial"/>
              <a:cs typeface="Arial"/>
            </a:endParaRPr>
          </a:p>
          <a:p>
            <a:pPr marL="355600" marR="46990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Token hedef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bilgisayara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ulaştıktan sonra o  bilgisayar tarafından değiştirilerek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tekrar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bırakılır. Yani 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 istasyon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gelen kablo için  alıcı, giden kablo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 gönderici görevi görür.  Halka topoloji kullanılarak 4 – 16 Mbps hıza  ulaşmak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mümkündür.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0894" y="174116"/>
            <a:ext cx="459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Ring </a:t>
            </a:r>
            <a:r>
              <a:rPr spc="-5" dirty="0"/>
              <a:t>(Halka)</a:t>
            </a:r>
            <a:r>
              <a:rPr spc="-5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07268"/>
            <a:ext cx="7753350" cy="30302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spcBef>
                <a:spcPts val="7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Avantajları</a:t>
            </a:r>
            <a:endParaRPr sz="2800">
              <a:latin typeface="Arial"/>
              <a:cs typeface="Arial"/>
            </a:endParaRPr>
          </a:p>
          <a:p>
            <a:pPr marL="469900"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Maliyeti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düşüktür.</a:t>
            </a:r>
            <a:endParaRPr sz="2400">
              <a:latin typeface="Arial"/>
              <a:cs typeface="Arial"/>
            </a:endParaRPr>
          </a:p>
          <a:p>
            <a:pPr marL="756285" marR="113030" indent="-287020"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Her bir istasyon gönderici olarak görev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yaptığından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sinyal zayıflaması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</a:t>
            </a:r>
            <a:r>
              <a:rPr sz="24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düşüktür.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Ağda hiçbir çakışma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meydana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gelmez. Performansı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yüksektir.</a:t>
            </a:r>
            <a:endParaRPr sz="2400">
              <a:latin typeface="Arial"/>
              <a:cs typeface="Arial"/>
            </a:endParaRPr>
          </a:p>
          <a:p>
            <a:pPr marL="469900"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Kolay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hızlı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kurulur. Arıza tespiti</a:t>
            </a:r>
            <a:r>
              <a:rPr sz="2400" spc="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kolaydır.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0894" y="174116"/>
            <a:ext cx="459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Ring </a:t>
            </a:r>
            <a:r>
              <a:rPr spc="-5" dirty="0"/>
              <a:t>(Halka)</a:t>
            </a:r>
            <a:r>
              <a:rPr spc="-5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07268"/>
            <a:ext cx="7820025" cy="1347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spcBef>
                <a:spcPts val="7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Dezavantajları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Halkaya dâhil olan bir istasyonun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arızalanması, ağın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çökmesine sebep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0999" y="548403"/>
            <a:ext cx="8290561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algn="ctr">
              <a:spcBef>
                <a:spcPts val="100"/>
              </a:spcBef>
            </a:pPr>
            <a:r>
              <a:rPr spc="-5" dirty="0"/>
              <a:t>Ağaç</a:t>
            </a:r>
            <a:r>
              <a:rPr spc="-85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200" y="973165"/>
            <a:ext cx="7315834" cy="36969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Hiyerarşik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topoloji olarak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bilinir.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ağ topolojisinde bir merkezi kök  düğüm(hiyerarşinin 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üst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seviyesinde),  hiyerarşide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alt seviyede (ikinci seviye)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 veya daha fazla düğüm ile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bağlanır.</a:t>
            </a:r>
            <a:endParaRPr sz="2800" dirty="0">
              <a:latin typeface="Arial"/>
              <a:cs typeface="Arial"/>
            </a:endParaRPr>
          </a:p>
          <a:p>
            <a:pPr marL="355600" marR="103505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Merkezî düğüm ile ikinci seviyedeki her bir  düğüm arasında noktadan noktaya bağlantı  vardır.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8166" y="4254561"/>
            <a:ext cx="3387851" cy="2205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548403"/>
            <a:ext cx="7985760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algn="ctr">
              <a:spcBef>
                <a:spcPts val="100"/>
              </a:spcBef>
            </a:pPr>
            <a:r>
              <a:rPr spc="-5" dirty="0"/>
              <a:t>Ağaç</a:t>
            </a:r>
            <a:r>
              <a:rPr spc="-85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95426"/>
            <a:ext cx="7907655" cy="489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İkinci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seviyedeki her bir düğüm 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,bir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 seviyedeki (üçüncü seviye)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veya daha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fazla  düğüm ile bağlı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merkezî düğüm ile noktadan  noktaya bağlantı ile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bağlıdır.</a:t>
            </a:r>
            <a:endParaRPr sz="2800">
              <a:latin typeface="Arial"/>
              <a:cs typeface="Arial"/>
            </a:endParaRPr>
          </a:p>
          <a:p>
            <a:pPr marL="355600" marR="135255" indent="-342900"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Hiyerarşide sadece en üst seviyedeki merkezî  kök düğümün üstünde başka bir düğüm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yoktur.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(Ağaç hiyerarşisi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simetriktir.).</a:t>
            </a:r>
            <a:endParaRPr sz="2800">
              <a:latin typeface="Arial"/>
              <a:cs typeface="Arial"/>
            </a:endParaRPr>
          </a:p>
          <a:p>
            <a:pPr marL="355600" marR="76835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Ağda bulunan 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düğüm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sonraki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alt  seviyedeki düğümlere bağlayan sabit değişmez 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numaraya sahiptir.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numara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"dallanma</a:t>
            </a:r>
            <a:endParaRPr sz="2800">
              <a:latin typeface="Arial"/>
              <a:cs typeface="Arial"/>
            </a:endParaRPr>
          </a:p>
          <a:p>
            <a:pPr marL="355600"/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faktörü"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olarak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anılacaktır.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548403"/>
            <a:ext cx="7985760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algn="ctr">
              <a:spcBef>
                <a:spcPts val="100"/>
              </a:spcBef>
            </a:pPr>
            <a:r>
              <a:rPr spc="-5" dirty="0"/>
              <a:t>Ağaç</a:t>
            </a:r>
            <a:r>
              <a:rPr spc="-85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6594" y="1122328"/>
            <a:ext cx="7892415" cy="512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3545" indent="-342900" algn="just"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Ağaç topolojisi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de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yol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topolojisine benzer iletim  ortamı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kapalı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döngüsü olmayan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dallanan bir  kablodur.</a:t>
            </a:r>
            <a:endParaRPr sz="2700" dirty="0">
              <a:latin typeface="Arial"/>
              <a:cs typeface="Arial"/>
            </a:endParaRPr>
          </a:p>
          <a:p>
            <a:pPr marL="355600" marR="191770" indent="-342900">
              <a:spcBef>
                <a:spcPts val="65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Ağaç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düzeni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kablo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bağı (headend)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olarak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bilinen  bir noktadan bağlar. Bir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ya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daha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fazla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kablo,  kablo başından başlar ve her biri dallara sahip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2700" dirty="0">
              <a:latin typeface="Arial"/>
              <a:cs typeface="Arial"/>
            </a:endParaRPr>
          </a:p>
          <a:p>
            <a:pPr marL="355600" indent="-342900">
              <a:spcBef>
                <a:spcPts val="655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Bu dalların, daha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karmaşık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bir düzene</a:t>
            </a:r>
            <a:r>
              <a:rPr sz="27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imkân</a:t>
            </a:r>
            <a:endParaRPr sz="2700" dirty="0">
              <a:latin typeface="Arial"/>
              <a:cs typeface="Arial"/>
            </a:endParaRPr>
          </a:p>
          <a:p>
            <a:pPr marL="355600" marR="5080"/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tanımak için ilave dalları olabilir. Yine herhangi bir  istasyondan gelen iletim, ortam boyunca</a:t>
            </a:r>
            <a:r>
              <a:rPr sz="27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yayılır.</a:t>
            </a:r>
            <a:endParaRPr sz="2700" dirty="0">
              <a:latin typeface="Arial"/>
              <a:cs typeface="Arial"/>
            </a:endParaRPr>
          </a:p>
          <a:p>
            <a:pPr marL="355600" marR="385445"/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Diğer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tüm istasyonlar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tarafından alınabilir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uç 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noktalarda yok</a:t>
            </a:r>
            <a:r>
              <a:rPr sz="27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edilir.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0470" y="1773429"/>
            <a:ext cx="4227830" cy="3105785"/>
          </a:xfrm>
          <a:custGeom>
            <a:avLst/>
            <a:gdLst/>
            <a:ahLst/>
            <a:cxnLst/>
            <a:rect l="l" t="t" r="r" b="b"/>
            <a:pathLst>
              <a:path w="4227830" h="3105785">
                <a:moveTo>
                  <a:pt x="72009" y="2430018"/>
                </a:moveTo>
                <a:lnTo>
                  <a:pt x="0" y="2476246"/>
                </a:lnTo>
                <a:lnTo>
                  <a:pt x="130556" y="3105531"/>
                </a:lnTo>
                <a:lnTo>
                  <a:pt x="201422" y="3060065"/>
                </a:lnTo>
                <a:lnTo>
                  <a:pt x="158623" y="2871470"/>
                </a:lnTo>
                <a:lnTo>
                  <a:pt x="262578" y="2804668"/>
                </a:lnTo>
                <a:lnTo>
                  <a:pt x="143002" y="2804668"/>
                </a:lnTo>
                <a:lnTo>
                  <a:pt x="103250" y="2621026"/>
                </a:lnTo>
                <a:lnTo>
                  <a:pt x="96154" y="2591760"/>
                </a:lnTo>
                <a:lnTo>
                  <a:pt x="88011" y="2563018"/>
                </a:lnTo>
                <a:lnTo>
                  <a:pt x="78819" y="2534800"/>
                </a:lnTo>
                <a:lnTo>
                  <a:pt x="68580" y="2507107"/>
                </a:lnTo>
                <a:lnTo>
                  <a:pt x="182049" y="2507107"/>
                </a:lnTo>
                <a:lnTo>
                  <a:pt x="72009" y="2430018"/>
                </a:lnTo>
                <a:close/>
              </a:path>
              <a:path w="4227830" h="3105785">
                <a:moveTo>
                  <a:pt x="508545" y="2735834"/>
                </a:moveTo>
                <a:lnTo>
                  <a:pt x="369697" y="2735834"/>
                </a:lnTo>
                <a:lnTo>
                  <a:pt x="526796" y="2850896"/>
                </a:lnTo>
                <a:lnTo>
                  <a:pt x="602996" y="2802001"/>
                </a:lnTo>
                <a:lnTo>
                  <a:pt x="508545" y="2735834"/>
                </a:lnTo>
                <a:close/>
              </a:path>
              <a:path w="4227830" h="3105785">
                <a:moveTo>
                  <a:pt x="182049" y="2507107"/>
                </a:moveTo>
                <a:lnTo>
                  <a:pt x="68580" y="2507107"/>
                </a:lnTo>
                <a:lnTo>
                  <a:pt x="89245" y="2524777"/>
                </a:lnTo>
                <a:lnTo>
                  <a:pt x="113315" y="2544270"/>
                </a:lnTo>
                <a:lnTo>
                  <a:pt x="140767" y="2565596"/>
                </a:lnTo>
                <a:lnTo>
                  <a:pt x="314071" y="2694686"/>
                </a:lnTo>
                <a:lnTo>
                  <a:pt x="143002" y="2804668"/>
                </a:lnTo>
                <a:lnTo>
                  <a:pt x="262578" y="2804668"/>
                </a:lnTo>
                <a:lnTo>
                  <a:pt x="369697" y="2735834"/>
                </a:lnTo>
                <a:lnTo>
                  <a:pt x="508545" y="2735834"/>
                </a:lnTo>
                <a:lnTo>
                  <a:pt x="182049" y="2507107"/>
                </a:lnTo>
                <a:close/>
              </a:path>
              <a:path w="4227830" h="3105785">
                <a:moveTo>
                  <a:pt x="396113" y="2221611"/>
                </a:moveTo>
                <a:lnTo>
                  <a:pt x="329311" y="2264537"/>
                </a:lnTo>
                <a:lnTo>
                  <a:pt x="653796" y="2769362"/>
                </a:lnTo>
                <a:lnTo>
                  <a:pt x="720598" y="2726436"/>
                </a:lnTo>
                <a:lnTo>
                  <a:pt x="608203" y="2551557"/>
                </a:lnTo>
                <a:lnTo>
                  <a:pt x="626503" y="2471928"/>
                </a:lnTo>
                <a:lnTo>
                  <a:pt x="557022" y="2471928"/>
                </a:lnTo>
                <a:lnTo>
                  <a:pt x="396113" y="2221611"/>
                </a:lnTo>
                <a:close/>
              </a:path>
              <a:path w="4227830" h="3105785">
                <a:moveTo>
                  <a:pt x="852907" y="2417826"/>
                </a:moveTo>
                <a:lnTo>
                  <a:pt x="638937" y="2417826"/>
                </a:lnTo>
                <a:lnTo>
                  <a:pt x="982853" y="2557780"/>
                </a:lnTo>
                <a:lnTo>
                  <a:pt x="1070991" y="2501138"/>
                </a:lnTo>
                <a:lnTo>
                  <a:pt x="852907" y="2417826"/>
                </a:lnTo>
                <a:close/>
              </a:path>
              <a:path w="4227830" h="3105785">
                <a:moveTo>
                  <a:pt x="737362" y="2002409"/>
                </a:moveTo>
                <a:lnTo>
                  <a:pt x="646811" y="2060575"/>
                </a:lnTo>
                <a:lnTo>
                  <a:pt x="557022" y="2471928"/>
                </a:lnTo>
                <a:lnTo>
                  <a:pt x="626503" y="2471928"/>
                </a:lnTo>
                <a:lnTo>
                  <a:pt x="638937" y="2417826"/>
                </a:lnTo>
                <a:lnTo>
                  <a:pt x="852907" y="2417826"/>
                </a:lnTo>
                <a:lnTo>
                  <a:pt x="657098" y="2343023"/>
                </a:lnTo>
                <a:lnTo>
                  <a:pt x="737362" y="2002409"/>
                </a:lnTo>
                <a:close/>
              </a:path>
              <a:path w="4227830" h="3105785">
                <a:moveTo>
                  <a:pt x="870457" y="1916811"/>
                </a:moveTo>
                <a:lnTo>
                  <a:pt x="803656" y="1959737"/>
                </a:lnTo>
                <a:lnTo>
                  <a:pt x="991107" y="2251456"/>
                </a:lnTo>
                <a:lnTo>
                  <a:pt x="1016754" y="2288653"/>
                </a:lnTo>
                <a:lnTo>
                  <a:pt x="1042066" y="2320051"/>
                </a:lnTo>
                <a:lnTo>
                  <a:pt x="1091692" y="2365502"/>
                </a:lnTo>
                <a:lnTo>
                  <a:pt x="1143666" y="2389854"/>
                </a:lnTo>
                <a:lnTo>
                  <a:pt x="1201546" y="2394966"/>
                </a:lnTo>
                <a:lnTo>
                  <a:pt x="1232572" y="2390110"/>
                </a:lnTo>
                <a:lnTo>
                  <a:pt x="1298434" y="2365015"/>
                </a:lnTo>
                <a:lnTo>
                  <a:pt x="1333245" y="2344801"/>
                </a:lnTo>
                <a:lnTo>
                  <a:pt x="1366918" y="2320728"/>
                </a:lnTo>
                <a:lnTo>
                  <a:pt x="1369635" y="2318258"/>
                </a:lnTo>
                <a:lnTo>
                  <a:pt x="1205103" y="2318258"/>
                </a:lnTo>
                <a:lnTo>
                  <a:pt x="1185265" y="2317803"/>
                </a:lnTo>
                <a:lnTo>
                  <a:pt x="1132205" y="2297176"/>
                </a:lnTo>
                <a:lnTo>
                  <a:pt x="1097454" y="2263282"/>
                </a:lnTo>
                <a:lnTo>
                  <a:pt x="1057656" y="2208149"/>
                </a:lnTo>
                <a:lnTo>
                  <a:pt x="870457" y="1916811"/>
                </a:lnTo>
                <a:close/>
              </a:path>
              <a:path w="4227830" h="3105785">
                <a:moveTo>
                  <a:pt x="1200658" y="1704594"/>
                </a:moveTo>
                <a:lnTo>
                  <a:pt x="1133856" y="1747520"/>
                </a:lnTo>
                <a:lnTo>
                  <a:pt x="1321054" y="2038858"/>
                </a:lnTo>
                <a:lnTo>
                  <a:pt x="1347178" y="2083792"/>
                </a:lnTo>
                <a:lnTo>
                  <a:pt x="1364408" y="2123535"/>
                </a:lnTo>
                <a:lnTo>
                  <a:pt x="1372756" y="2158087"/>
                </a:lnTo>
                <a:lnTo>
                  <a:pt x="1372234" y="2187448"/>
                </a:lnTo>
                <a:lnTo>
                  <a:pt x="1346406" y="2239438"/>
                </a:lnTo>
                <a:lnTo>
                  <a:pt x="1288669" y="2288286"/>
                </a:lnTo>
                <a:lnTo>
                  <a:pt x="1246266" y="2309606"/>
                </a:lnTo>
                <a:lnTo>
                  <a:pt x="1205103" y="2318258"/>
                </a:lnTo>
                <a:lnTo>
                  <a:pt x="1369635" y="2318258"/>
                </a:lnTo>
                <a:lnTo>
                  <a:pt x="1416881" y="2268773"/>
                </a:lnTo>
                <a:lnTo>
                  <a:pt x="1444222" y="2212506"/>
                </a:lnTo>
                <a:lnTo>
                  <a:pt x="1451893" y="2156118"/>
                </a:lnTo>
                <a:lnTo>
                  <a:pt x="1448562" y="2128139"/>
                </a:lnTo>
                <a:lnTo>
                  <a:pt x="1440420" y="2098968"/>
                </a:lnTo>
                <a:lnTo>
                  <a:pt x="1427622" y="2067274"/>
                </a:lnTo>
                <a:lnTo>
                  <a:pt x="1410182" y="2033055"/>
                </a:lnTo>
                <a:lnTo>
                  <a:pt x="1388109" y="1996313"/>
                </a:lnTo>
                <a:lnTo>
                  <a:pt x="1200658" y="1704594"/>
                </a:lnTo>
                <a:close/>
              </a:path>
              <a:path w="4227830" h="3105785">
                <a:moveTo>
                  <a:pt x="903985" y="1751838"/>
                </a:moveTo>
                <a:lnTo>
                  <a:pt x="839343" y="1793367"/>
                </a:lnTo>
                <a:lnTo>
                  <a:pt x="884682" y="1863979"/>
                </a:lnTo>
                <a:lnTo>
                  <a:pt x="949325" y="1822323"/>
                </a:lnTo>
                <a:lnTo>
                  <a:pt x="903985" y="1751838"/>
                </a:lnTo>
                <a:close/>
              </a:path>
              <a:path w="4227830" h="3105785">
                <a:moveTo>
                  <a:pt x="1032382" y="1669288"/>
                </a:moveTo>
                <a:lnTo>
                  <a:pt x="967740" y="1710817"/>
                </a:lnTo>
                <a:lnTo>
                  <a:pt x="1013079" y="1781429"/>
                </a:lnTo>
                <a:lnTo>
                  <a:pt x="1077849" y="1739773"/>
                </a:lnTo>
                <a:lnTo>
                  <a:pt x="1032382" y="1669288"/>
                </a:lnTo>
                <a:close/>
              </a:path>
              <a:path w="4227830" h="3105785">
                <a:moveTo>
                  <a:pt x="1574292" y="1464564"/>
                </a:moveTo>
                <a:lnTo>
                  <a:pt x="1507490" y="1507489"/>
                </a:lnTo>
                <a:lnTo>
                  <a:pt x="1694942" y="1799082"/>
                </a:lnTo>
                <a:lnTo>
                  <a:pt x="1720588" y="1836298"/>
                </a:lnTo>
                <a:lnTo>
                  <a:pt x="1745900" y="1867741"/>
                </a:lnTo>
                <a:lnTo>
                  <a:pt x="1795526" y="1913255"/>
                </a:lnTo>
                <a:lnTo>
                  <a:pt x="1847548" y="1937543"/>
                </a:lnTo>
                <a:lnTo>
                  <a:pt x="1905381" y="1942592"/>
                </a:lnTo>
                <a:lnTo>
                  <a:pt x="1936408" y="1937754"/>
                </a:lnTo>
                <a:lnTo>
                  <a:pt x="2002321" y="1912695"/>
                </a:lnTo>
                <a:lnTo>
                  <a:pt x="2037207" y="1892427"/>
                </a:lnTo>
                <a:lnTo>
                  <a:pt x="2070806" y="1868356"/>
                </a:lnTo>
                <a:lnTo>
                  <a:pt x="2073523" y="1865884"/>
                </a:lnTo>
                <a:lnTo>
                  <a:pt x="1908937" y="1865884"/>
                </a:lnTo>
                <a:lnTo>
                  <a:pt x="1889152" y="1865429"/>
                </a:lnTo>
                <a:lnTo>
                  <a:pt x="1836039" y="1844802"/>
                </a:lnTo>
                <a:lnTo>
                  <a:pt x="1801288" y="1810908"/>
                </a:lnTo>
                <a:lnTo>
                  <a:pt x="1761490" y="1755775"/>
                </a:lnTo>
                <a:lnTo>
                  <a:pt x="1574292" y="1464564"/>
                </a:lnTo>
                <a:close/>
              </a:path>
              <a:path w="4227830" h="3105785">
                <a:moveTo>
                  <a:pt x="1904492" y="1252347"/>
                </a:moveTo>
                <a:lnTo>
                  <a:pt x="1837690" y="1295273"/>
                </a:lnTo>
                <a:lnTo>
                  <a:pt x="2024888" y="1586484"/>
                </a:lnTo>
                <a:lnTo>
                  <a:pt x="2051012" y="1631418"/>
                </a:lnTo>
                <a:lnTo>
                  <a:pt x="2068242" y="1671161"/>
                </a:lnTo>
                <a:lnTo>
                  <a:pt x="2076590" y="1705713"/>
                </a:lnTo>
                <a:lnTo>
                  <a:pt x="2076069" y="1735074"/>
                </a:lnTo>
                <a:lnTo>
                  <a:pt x="2050303" y="1787064"/>
                </a:lnTo>
                <a:lnTo>
                  <a:pt x="1992630" y="1835912"/>
                </a:lnTo>
                <a:lnTo>
                  <a:pt x="1950164" y="1857279"/>
                </a:lnTo>
                <a:lnTo>
                  <a:pt x="1908937" y="1865884"/>
                </a:lnTo>
                <a:lnTo>
                  <a:pt x="2073523" y="1865884"/>
                </a:lnTo>
                <a:lnTo>
                  <a:pt x="2120717" y="1816453"/>
                </a:lnTo>
                <a:lnTo>
                  <a:pt x="2148074" y="1760259"/>
                </a:lnTo>
                <a:lnTo>
                  <a:pt x="2155781" y="1703871"/>
                </a:lnTo>
                <a:lnTo>
                  <a:pt x="2152396" y="1675892"/>
                </a:lnTo>
                <a:lnTo>
                  <a:pt x="2144271" y="1646701"/>
                </a:lnTo>
                <a:lnTo>
                  <a:pt x="2131504" y="1614963"/>
                </a:lnTo>
                <a:lnTo>
                  <a:pt x="2114069" y="1580701"/>
                </a:lnTo>
                <a:lnTo>
                  <a:pt x="2091944" y="1543939"/>
                </a:lnTo>
                <a:lnTo>
                  <a:pt x="1904492" y="1252347"/>
                </a:lnTo>
                <a:close/>
              </a:path>
              <a:path w="4227830" h="3105785">
                <a:moveTo>
                  <a:pt x="2381885" y="945514"/>
                </a:moveTo>
                <a:lnTo>
                  <a:pt x="2016887" y="1180084"/>
                </a:lnTo>
                <a:lnTo>
                  <a:pt x="2341245" y="1684909"/>
                </a:lnTo>
                <a:lnTo>
                  <a:pt x="2500732" y="1582420"/>
                </a:lnTo>
                <a:lnTo>
                  <a:pt x="2369820" y="1582420"/>
                </a:lnTo>
                <a:lnTo>
                  <a:pt x="2259330" y="1410589"/>
                </a:lnTo>
                <a:lnTo>
                  <a:pt x="2351432" y="1351407"/>
                </a:lnTo>
                <a:lnTo>
                  <a:pt x="2221230" y="1351407"/>
                </a:lnTo>
                <a:lnTo>
                  <a:pt x="2121916" y="1196721"/>
                </a:lnTo>
                <a:lnTo>
                  <a:pt x="2420112" y="1005077"/>
                </a:lnTo>
                <a:lnTo>
                  <a:pt x="2381885" y="945514"/>
                </a:lnTo>
                <a:close/>
              </a:path>
              <a:path w="4227830" h="3105785">
                <a:moveTo>
                  <a:pt x="2679700" y="1383284"/>
                </a:moveTo>
                <a:lnTo>
                  <a:pt x="2369820" y="1582420"/>
                </a:lnTo>
                <a:lnTo>
                  <a:pt x="2500732" y="1582420"/>
                </a:lnTo>
                <a:lnTo>
                  <a:pt x="2717927" y="1442847"/>
                </a:lnTo>
                <a:lnTo>
                  <a:pt x="2679700" y="1383284"/>
                </a:lnTo>
                <a:close/>
              </a:path>
              <a:path w="4227830" h="3105785">
                <a:moveTo>
                  <a:pt x="2584450" y="815339"/>
                </a:moveTo>
                <a:lnTo>
                  <a:pt x="2483993" y="879983"/>
                </a:lnTo>
                <a:lnTo>
                  <a:pt x="2808351" y="1384681"/>
                </a:lnTo>
                <a:lnTo>
                  <a:pt x="2872740" y="1343279"/>
                </a:lnTo>
                <a:lnTo>
                  <a:pt x="2596515" y="913638"/>
                </a:lnTo>
                <a:lnTo>
                  <a:pt x="2706777" y="913638"/>
                </a:lnTo>
                <a:lnTo>
                  <a:pt x="2584450" y="815339"/>
                </a:lnTo>
                <a:close/>
              </a:path>
              <a:path w="4227830" h="3105785">
                <a:moveTo>
                  <a:pt x="2500503" y="1171956"/>
                </a:moveTo>
                <a:lnTo>
                  <a:pt x="2221230" y="1351407"/>
                </a:lnTo>
                <a:lnTo>
                  <a:pt x="2351432" y="1351407"/>
                </a:lnTo>
                <a:lnTo>
                  <a:pt x="2538603" y="1231138"/>
                </a:lnTo>
                <a:lnTo>
                  <a:pt x="2500503" y="1171956"/>
                </a:lnTo>
                <a:close/>
              </a:path>
              <a:path w="4227830" h="3105785">
                <a:moveTo>
                  <a:pt x="2706777" y="913638"/>
                </a:moveTo>
                <a:lnTo>
                  <a:pt x="2596515" y="913638"/>
                </a:lnTo>
                <a:lnTo>
                  <a:pt x="3018663" y="1249552"/>
                </a:lnTo>
                <a:lnTo>
                  <a:pt x="3078988" y="1210818"/>
                </a:lnTo>
                <a:lnTo>
                  <a:pt x="3065549" y="1155192"/>
                </a:lnTo>
                <a:lnTo>
                  <a:pt x="3005709" y="1155192"/>
                </a:lnTo>
                <a:lnTo>
                  <a:pt x="2992419" y="1143996"/>
                </a:lnTo>
                <a:lnTo>
                  <a:pt x="2956363" y="1114365"/>
                </a:lnTo>
                <a:lnTo>
                  <a:pt x="2706777" y="913638"/>
                </a:lnTo>
                <a:close/>
              </a:path>
              <a:path w="4227830" h="3105785">
                <a:moveTo>
                  <a:pt x="2965577" y="570357"/>
                </a:moveTo>
                <a:lnTo>
                  <a:pt x="2875788" y="628142"/>
                </a:lnTo>
                <a:lnTo>
                  <a:pt x="2980563" y="1057021"/>
                </a:lnTo>
                <a:lnTo>
                  <a:pt x="2995012" y="1114365"/>
                </a:lnTo>
                <a:lnTo>
                  <a:pt x="3005709" y="1155192"/>
                </a:lnTo>
                <a:lnTo>
                  <a:pt x="3065549" y="1155192"/>
                </a:lnTo>
                <a:lnTo>
                  <a:pt x="2954147" y="694055"/>
                </a:lnTo>
                <a:lnTo>
                  <a:pt x="3045086" y="694055"/>
                </a:lnTo>
                <a:lnTo>
                  <a:pt x="2965577" y="570357"/>
                </a:lnTo>
                <a:close/>
              </a:path>
              <a:path w="4227830" h="3105785">
                <a:moveTo>
                  <a:pt x="3045086" y="694055"/>
                </a:moveTo>
                <a:lnTo>
                  <a:pt x="2954147" y="694055"/>
                </a:lnTo>
                <a:lnTo>
                  <a:pt x="3225672" y="1116457"/>
                </a:lnTo>
                <a:lnTo>
                  <a:pt x="3290062" y="1075182"/>
                </a:lnTo>
                <a:lnTo>
                  <a:pt x="3045086" y="694055"/>
                </a:lnTo>
                <a:close/>
              </a:path>
              <a:path w="4227830" h="3105785">
                <a:moveTo>
                  <a:pt x="3102102" y="482726"/>
                </a:moveTo>
                <a:lnTo>
                  <a:pt x="3020822" y="534924"/>
                </a:lnTo>
                <a:lnTo>
                  <a:pt x="3402329" y="700786"/>
                </a:lnTo>
                <a:lnTo>
                  <a:pt x="3539744" y="914654"/>
                </a:lnTo>
                <a:lnTo>
                  <a:pt x="3606546" y="871727"/>
                </a:lnTo>
                <a:lnTo>
                  <a:pt x="3469131" y="657860"/>
                </a:lnTo>
                <a:lnTo>
                  <a:pt x="3470321" y="623316"/>
                </a:lnTo>
                <a:lnTo>
                  <a:pt x="3405631" y="623316"/>
                </a:lnTo>
                <a:lnTo>
                  <a:pt x="3379773" y="609762"/>
                </a:lnTo>
                <a:lnTo>
                  <a:pt x="3353450" y="596518"/>
                </a:lnTo>
                <a:lnTo>
                  <a:pt x="3326675" y="583561"/>
                </a:lnTo>
                <a:lnTo>
                  <a:pt x="3299459" y="570864"/>
                </a:lnTo>
                <a:lnTo>
                  <a:pt x="3102102" y="482726"/>
                </a:lnTo>
                <a:close/>
              </a:path>
              <a:path w="4227830" h="3105785">
                <a:moveTo>
                  <a:pt x="3483609" y="237489"/>
                </a:moveTo>
                <a:lnTo>
                  <a:pt x="3405758" y="287527"/>
                </a:lnTo>
                <a:lnTo>
                  <a:pt x="3403346" y="498729"/>
                </a:lnTo>
                <a:lnTo>
                  <a:pt x="3403349" y="534924"/>
                </a:lnTo>
                <a:lnTo>
                  <a:pt x="3403679" y="565118"/>
                </a:lnTo>
                <a:lnTo>
                  <a:pt x="3404435" y="595241"/>
                </a:lnTo>
                <a:lnTo>
                  <a:pt x="3405631" y="623316"/>
                </a:lnTo>
                <a:lnTo>
                  <a:pt x="3470321" y="623316"/>
                </a:lnTo>
                <a:lnTo>
                  <a:pt x="3483609" y="237489"/>
                </a:lnTo>
                <a:close/>
              </a:path>
              <a:path w="4227830" h="3105785">
                <a:moveTo>
                  <a:pt x="3906774" y="0"/>
                </a:moveTo>
                <a:lnTo>
                  <a:pt x="3868483" y="3976"/>
                </a:lnTo>
                <a:lnTo>
                  <a:pt x="3831145" y="13239"/>
                </a:lnTo>
                <a:lnTo>
                  <a:pt x="3794759" y="27789"/>
                </a:lnTo>
                <a:lnTo>
                  <a:pt x="3759327" y="47625"/>
                </a:lnTo>
                <a:lnTo>
                  <a:pt x="3720052" y="76900"/>
                </a:lnTo>
                <a:lnTo>
                  <a:pt x="3687568" y="109857"/>
                </a:lnTo>
                <a:lnTo>
                  <a:pt x="3661870" y="146489"/>
                </a:lnTo>
                <a:lnTo>
                  <a:pt x="3642950" y="186792"/>
                </a:lnTo>
                <a:lnTo>
                  <a:pt x="3630803" y="230759"/>
                </a:lnTo>
                <a:lnTo>
                  <a:pt x="3626215" y="276948"/>
                </a:lnTo>
                <a:lnTo>
                  <a:pt x="3629827" y="324064"/>
                </a:lnTo>
                <a:lnTo>
                  <a:pt x="3641638" y="372088"/>
                </a:lnTo>
                <a:lnTo>
                  <a:pt x="3661648" y="421002"/>
                </a:lnTo>
                <a:lnTo>
                  <a:pt x="3689857" y="470788"/>
                </a:lnTo>
                <a:lnTo>
                  <a:pt x="3712719" y="502435"/>
                </a:lnTo>
                <a:lnTo>
                  <a:pt x="3738641" y="530891"/>
                </a:lnTo>
                <a:lnTo>
                  <a:pt x="3767635" y="556156"/>
                </a:lnTo>
                <a:lnTo>
                  <a:pt x="3799713" y="578231"/>
                </a:lnTo>
                <a:lnTo>
                  <a:pt x="3834006" y="596062"/>
                </a:lnTo>
                <a:lnTo>
                  <a:pt x="3906690" y="615771"/>
                </a:lnTo>
                <a:lnTo>
                  <a:pt x="3945128" y="617601"/>
                </a:lnTo>
                <a:lnTo>
                  <a:pt x="3983827" y="614056"/>
                </a:lnTo>
                <a:lnTo>
                  <a:pt x="4021645" y="604964"/>
                </a:lnTo>
                <a:lnTo>
                  <a:pt x="4058606" y="590347"/>
                </a:lnTo>
                <a:lnTo>
                  <a:pt x="4094733" y="570230"/>
                </a:lnTo>
                <a:lnTo>
                  <a:pt x="4125785" y="547491"/>
                </a:lnTo>
                <a:lnTo>
                  <a:pt x="4127291" y="546068"/>
                </a:lnTo>
                <a:lnTo>
                  <a:pt x="3941617" y="546068"/>
                </a:lnTo>
                <a:lnTo>
                  <a:pt x="3900804" y="539876"/>
                </a:lnTo>
                <a:lnTo>
                  <a:pt x="3860893" y="524996"/>
                </a:lnTo>
                <a:lnTo>
                  <a:pt x="3824017" y="501316"/>
                </a:lnTo>
                <a:lnTo>
                  <a:pt x="3790166" y="468850"/>
                </a:lnTo>
                <a:lnTo>
                  <a:pt x="3759327" y="427609"/>
                </a:lnTo>
                <a:lnTo>
                  <a:pt x="3728487" y="372671"/>
                </a:lnTo>
                <a:lnTo>
                  <a:pt x="3709304" y="321770"/>
                </a:lnTo>
                <a:lnTo>
                  <a:pt x="3701766" y="274893"/>
                </a:lnTo>
                <a:lnTo>
                  <a:pt x="3705859" y="232029"/>
                </a:lnTo>
                <a:lnTo>
                  <a:pt x="3718976" y="193502"/>
                </a:lnTo>
                <a:lnTo>
                  <a:pt x="3738499" y="159464"/>
                </a:lnTo>
                <a:lnTo>
                  <a:pt x="3764403" y="129926"/>
                </a:lnTo>
                <a:lnTo>
                  <a:pt x="3796665" y="104901"/>
                </a:lnTo>
                <a:lnTo>
                  <a:pt x="3848195" y="80740"/>
                </a:lnTo>
                <a:lnTo>
                  <a:pt x="3902964" y="72389"/>
                </a:lnTo>
                <a:lnTo>
                  <a:pt x="4097949" y="72389"/>
                </a:lnTo>
                <a:lnTo>
                  <a:pt x="4084907" y="60801"/>
                </a:lnTo>
                <a:lnTo>
                  <a:pt x="4052188" y="38226"/>
                </a:lnTo>
                <a:lnTo>
                  <a:pt x="4017680" y="20538"/>
                </a:lnTo>
                <a:lnTo>
                  <a:pt x="3981957" y="8255"/>
                </a:lnTo>
                <a:lnTo>
                  <a:pt x="3944997" y="1400"/>
                </a:lnTo>
                <a:lnTo>
                  <a:pt x="3906774" y="0"/>
                </a:lnTo>
                <a:close/>
              </a:path>
              <a:path w="4227830" h="3105785">
                <a:moveTo>
                  <a:pt x="4097949" y="72389"/>
                </a:moveTo>
                <a:lnTo>
                  <a:pt x="3902964" y="72389"/>
                </a:lnTo>
                <a:lnTo>
                  <a:pt x="3930777" y="74195"/>
                </a:lnTo>
                <a:lnTo>
                  <a:pt x="3957828" y="80168"/>
                </a:lnTo>
                <a:lnTo>
                  <a:pt x="4009644" y="104521"/>
                </a:lnTo>
                <a:lnTo>
                  <a:pt x="4057380" y="144335"/>
                </a:lnTo>
                <a:lnTo>
                  <a:pt x="4099686" y="198627"/>
                </a:lnTo>
                <a:lnTo>
                  <a:pt x="4126190" y="246564"/>
                </a:lnTo>
                <a:lnTo>
                  <a:pt x="4143025" y="292846"/>
                </a:lnTo>
                <a:lnTo>
                  <a:pt x="4150193" y="337484"/>
                </a:lnTo>
                <a:lnTo>
                  <a:pt x="4147693" y="380492"/>
                </a:lnTo>
                <a:lnTo>
                  <a:pt x="4136552" y="420373"/>
                </a:lnTo>
                <a:lnTo>
                  <a:pt x="4117816" y="455803"/>
                </a:lnTo>
                <a:lnTo>
                  <a:pt x="4091507" y="486755"/>
                </a:lnTo>
                <a:lnTo>
                  <a:pt x="4057650" y="513207"/>
                </a:lnTo>
                <a:lnTo>
                  <a:pt x="4020052" y="532733"/>
                </a:lnTo>
                <a:lnTo>
                  <a:pt x="3981370" y="543687"/>
                </a:lnTo>
                <a:lnTo>
                  <a:pt x="3941617" y="546068"/>
                </a:lnTo>
                <a:lnTo>
                  <a:pt x="4127291" y="546068"/>
                </a:lnTo>
                <a:lnTo>
                  <a:pt x="4177029" y="492488"/>
                </a:lnTo>
                <a:lnTo>
                  <a:pt x="4212818" y="425624"/>
                </a:lnTo>
                <a:lnTo>
                  <a:pt x="4227244" y="351520"/>
                </a:lnTo>
                <a:lnTo>
                  <a:pt x="4226052" y="312038"/>
                </a:lnTo>
                <a:lnTo>
                  <a:pt x="4219477" y="272059"/>
                </a:lnTo>
                <a:lnTo>
                  <a:pt x="4207748" y="232521"/>
                </a:lnTo>
                <a:lnTo>
                  <a:pt x="4190851" y="193434"/>
                </a:lnTo>
                <a:lnTo>
                  <a:pt x="4168775" y="154812"/>
                </a:lnTo>
                <a:lnTo>
                  <a:pt x="4143200" y="119094"/>
                </a:lnTo>
                <a:lnTo>
                  <a:pt x="4115244" y="87757"/>
                </a:lnTo>
                <a:lnTo>
                  <a:pt x="4097949" y="7238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548403"/>
            <a:ext cx="8382000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algn="ctr"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Ağaç</a:t>
            </a:r>
            <a:r>
              <a:rPr spc="-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Topoloji</a:t>
            </a: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  <p:sp>
        <p:nvSpPr>
          <p:cNvPr id="11" name="object 11"/>
          <p:cNvSpPr/>
          <p:nvPr/>
        </p:nvSpPr>
        <p:spPr>
          <a:xfrm>
            <a:off x="467868" y="1557527"/>
            <a:ext cx="8229600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548403"/>
            <a:ext cx="7985760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algn="ctr">
              <a:spcBef>
                <a:spcPts val="100"/>
              </a:spcBef>
            </a:pPr>
            <a:r>
              <a:rPr spc="-5" dirty="0"/>
              <a:t>Ağaç</a:t>
            </a:r>
            <a:r>
              <a:rPr spc="-85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5426"/>
            <a:ext cx="787400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8387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Halkada olduğu gibi iletim, adres ve kullanıcı  bilgisini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içeren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paketler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şeklindendir.</a:t>
            </a:r>
            <a:endParaRPr sz="2800">
              <a:latin typeface="Arial"/>
              <a:cs typeface="Arial"/>
            </a:endParaRPr>
          </a:p>
          <a:p>
            <a:pPr marL="355600" marR="1597025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istasyon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ortamı izler ve kendisine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adreslenen paketleri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kopyalar.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Tüm istasyonlar ortak bir iletim bağlantısını  paylaştıklarından bir zaman diliminde yalnızca 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istasyon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iletimde bulunabilir ve erişimi  düzenlemek için ortama erişim kontrol tekniğine  ihtiyaç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497"/>
            <a:ext cx="9144000" cy="6035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8497"/>
            <a:ext cx="9144000" cy="603885"/>
          </a:xfrm>
          <a:custGeom>
            <a:avLst/>
            <a:gdLst/>
            <a:ahLst/>
            <a:cxnLst/>
            <a:rect l="l" t="t" r="r" b="b"/>
            <a:pathLst>
              <a:path w="9144000" h="603885">
                <a:moveTo>
                  <a:pt x="0" y="603503"/>
                </a:moveTo>
                <a:lnTo>
                  <a:pt x="9144000" y="603503"/>
                </a:lnTo>
                <a:lnTo>
                  <a:pt x="9144000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ln w="914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66694" y="174116"/>
            <a:ext cx="322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Ağ</a:t>
            </a:r>
            <a:r>
              <a:rPr spc="-80" dirty="0"/>
              <a:t> </a:t>
            </a:r>
            <a:r>
              <a:rPr spc="-5" dirty="0"/>
              <a:t>Topolojileri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5504" y="1126309"/>
            <a:ext cx="5021580" cy="502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355" indent="-342900"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Yerel alan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ağlarında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bilgi, paketler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hâlinde iletilir.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paketlerin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iletimi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üç farklı şekilde gerçekleşir.  Bunlar;</a:t>
            </a:r>
            <a:endParaRPr sz="2400" dirty="0">
              <a:latin typeface="Arial"/>
              <a:cs typeface="Arial"/>
            </a:endParaRPr>
          </a:p>
          <a:p>
            <a:pPr marL="756285" marR="220345" indent="-287020">
              <a:spcBef>
                <a:spcPts val="49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1A1A6F"/>
                </a:solidFill>
                <a:latin typeface="Arial"/>
                <a:cs typeface="Arial"/>
              </a:rPr>
              <a:t>Unicast: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Paketin tek bir kaynak  istasyondan, tek bir hedef</a:t>
            </a:r>
            <a:r>
              <a:rPr sz="20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istasyona 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gönderilmesidir.</a:t>
            </a:r>
            <a:endParaRPr sz="2000" dirty="0">
              <a:latin typeface="Arial"/>
              <a:cs typeface="Arial"/>
            </a:endParaRPr>
          </a:p>
          <a:p>
            <a:pPr marL="756285" marR="5080" indent="-287020">
              <a:spcBef>
                <a:spcPts val="48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1A1A6F"/>
                </a:solidFill>
                <a:latin typeface="Arial"/>
                <a:cs typeface="Arial"/>
              </a:rPr>
              <a:t>Multicast: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Paketin tek bir  istasyondan,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ağda çoğaltılarak birden 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fazla hedef istasyona</a:t>
            </a:r>
            <a:r>
              <a:rPr sz="20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gönderilmesidir.</a:t>
            </a:r>
            <a:endParaRPr sz="2000" dirty="0">
              <a:latin typeface="Arial"/>
              <a:cs typeface="Arial"/>
            </a:endParaRPr>
          </a:p>
          <a:p>
            <a:pPr marL="756285" marR="19050" indent="-287020">
              <a:spcBef>
                <a:spcPts val="484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0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1A1A6F"/>
                </a:solidFill>
                <a:latin typeface="Arial"/>
                <a:cs typeface="Arial"/>
              </a:rPr>
              <a:t>Broadcast: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Paketin tek bir  istasyondan,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ağda çoğaltılarak ağa  dahil olan bütün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istasyonlara 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gönderilmesidir.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Buna </a:t>
            </a:r>
            <a:r>
              <a:rPr sz="2000" spc="-5" dirty="0">
                <a:solidFill>
                  <a:srgbClr val="1A1A6F"/>
                </a:solidFill>
                <a:latin typeface="Arial"/>
                <a:cs typeface="Arial"/>
              </a:rPr>
              <a:t>bilgi iletişimi de  </a:t>
            </a:r>
            <a:r>
              <a:rPr sz="2000" dirty="0">
                <a:solidFill>
                  <a:srgbClr val="1A1A6F"/>
                </a:solidFill>
                <a:latin typeface="Arial"/>
                <a:cs typeface="Arial"/>
              </a:rPr>
              <a:t>denir.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2517" y="2060448"/>
            <a:ext cx="3311651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548403"/>
            <a:ext cx="7985760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algn="ctr">
              <a:spcBef>
                <a:spcPts val="100"/>
              </a:spcBef>
            </a:pPr>
            <a:r>
              <a:rPr spc="-5" dirty="0"/>
              <a:t>Ağaç</a:t>
            </a:r>
            <a:r>
              <a:rPr spc="-85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5424"/>
            <a:ext cx="8031480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99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Yol ve ağaç topolojilerinde bükümlü ikili kablo ve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koaksiyel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kullanılabilir.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Fiber optik kablo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koaksiyel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kablodan daha büyük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kapasiteye sahiptir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gelecekteki yerel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şebeke</a:t>
            </a:r>
            <a:endParaRPr sz="2800">
              <a:latin typeface="Arial"/>
              <a:cs typeface="Arial"/>
            </a:endParaRPr>
          </a:p>
          <a:p>
            <a:pPr marL="355600" marR="191770"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tesisatları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oldukça iddialı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adaydır.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Ancak  maliyetinden ve teknik sınırlılıklarından dolayı  nadiren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kullanılmaktadır.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spcBef>
                <a:spcPts val="100"/>
              </a:spcBef>
            </a:pPr>
            <a:r>
              <a:rPr spc="-5" dirty="0"/>
              <a:t>Ağaç</a:t>
            </a:r>
            <a:r>
              <a:rPr spc="-85" dirty="0"/>
              <a:t> </a:t>
            </a:r>
            <a:r>
              <a:rPr spc="-5" dirty="0"/>
              <a:t>Topoloji</a:t>
            </a: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  <p:sp>
        <p:nvSpPr>
          <p:cNvPr id="11" name="object 11"/>
          <p:cNvSpPr/>
          <p:nvPr/>
        </p:nvSpPr>
        <p:spPr>
          <a:xfrm>
            <a:off x="611123" y="1484375"/>
            <a:ext cx="4480560" cy="380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64479" y="1845563"/>
            <a:ext cx="3009900" cy="3590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29178" y="174116"/>
            <a:ext cx="309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Mesh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400" y="993486"/>
            <a:ext cx="5286375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topolojileri içerisindeki en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sağlam</a:t>
            </a:r>
            <a:endParaRPr sz="2400" dirty="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sağlıklı olan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yapıdır.</a:t>
            </a:r>
            <a:r>
              <a:rPr sz="24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Mesh</a:t>
            </a:r>
            <a:endParaRPr sz="2400" dirty="0">
              <a:latin typeface="Arial"/>
              <a:cs typeface="Arial"/>
            </a:endParaRPr>
          </a:p>
          <a:p>
            <a:pPr marL="355600" marR="22860"/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topolojide, her bilgisayar bütün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diğer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bilgisayarlara ayrı kablo ile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bağlanır.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Bu konfigürasyon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sayesinde eğer  kablolardan biri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arızalanırsa, diğer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hatlar üzerinden trafiğin geçişini  sağlayacaktır.</a:t>
            </a:r>
            <a:endParaRPr sz="2400" dirty="0">
              <a:latin typeface="Arial"/>
              <a:cs typeface="Arial"/>
            </a:endParaRPr>
          </a:p>
          <a:p>
            <a:pPr marL="355600" marR="97155" indent="-342900"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Problemleri gidermede kolaylıklar  sağlaması, daha sağlam bir yapıya  sahip olması gibi bir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avantajının  yanında,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fazla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kablo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masrafı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karmaşasından dolayı bu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tip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ağlar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kullanılmamaktadır.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31635" y="2205227"/>
            <a:ext cx="2796540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29178" y="174116"/>
            <a:ext cx="309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Mesh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5425"/>
            <a:ext cx="804799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700" b="1" spc="-5" dirty="0">
                <a:solidFill>
                  <a:srgbClr val="1A1A6F"/>
                </a:solidFill>
                <a:latin typeface="Arial"/>
                <a:cs typeface="Arial"/>
              </a:rPr>
              <a:t>Tamamen bağlı: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Topoloji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sadece küçük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sayıda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düğüm birbirine bağlı olduğu zaman  kullanılmasına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rağmen, fiziksel tam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bağlı</a:t>
            </a:r>
            <a:r>
              <a:rPr sz="27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örgü</a:t>
            </a:r>
            <a:endParaRPr sz="2700">
              <a:latin typeface="Arial"/>
              <a:cs typeface="Arial"/>
            </a:endParaRPr>
          </a:p>
          <a:p>
            <a:pPr marL="355600" marR="44450">
              <a:spcBef>
                <a:spcPts val="5"/>
              </a:spcBef>
            </a:pP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topolojisi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pratik ağlar için genel olarak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masraflı  </a:t>
            </a:r>
            <a:r>
              <a:rPr sz="2700" spc="-5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r>
              <a:rPr sz="27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A1A6F"/>
                </a:solidFill>
                <a:latin typeface="Arial"/>
                <a:cs typeface="Arial"/>
              </a:rPr>
              <a:t>karmaşıktır.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9855" y="3357373"/>
            <a:ext cx="3009900" cy="2942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29178" y="174116"/>
            <a:ext cx="309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Mesh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4374" y="969348"/>
            <a:ext cx="7512050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287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Kısmen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bağlı: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tip ağ topolojisinde ağda  bulunan bazı düğümler, birden fazla düğüme  noktadan noktaya bağlantı ile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bağlıdır.</a:t>
            </a:r>
            <a:endParaRPr sz="2800" dirty="0">
              <a:latin typeface="Arial"/>
              <a:cs typeface="Arial"/>
            </a:endParaRPr>
          </a:p>
          <a:p>
            <a:pPr marL="355600" marR="244475" indent="-342900"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ağdaki her düğüm arasında gider ve  karmaşıklığı olmayan fiziksel tam bağlı</a:t>
            </a:r>
            <a:r>
              <a:rPr sz="2800" spc="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örgü</a:t>
            </a:r>
            <a:endParaRPr sz="2800" dirty="0">
              <a:latin typeface="Arial"/>
              <a:cs typeface="Arial"/>
            </a:endParaRPr>
          </a:p>
          <a:p>
            <a:pPr marL="355600" marR="5080"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topolojisinin bazı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tekrarlarından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faydalanmayı  mümkün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kılar.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4288" y="3733800"/>
            <a:ext cx="3454907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29178" y="174116"/>
            <a:ext cx="309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Mesh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07268"/>
            <a:ext cx="8039734" cy="39814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spcBef>
                <a:spcPts val="7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Avantajları</a:t>
            </a:r>
            <a:endParaRPr sz="2800" dirty="0">
              <a:latin typeface="Arial"/>
              <a:cs typeface="Arial"/>
            </a:endParaRPr>
          </a:p>
          <a:p>
            <a:pPr marL="756285" marR="5080" indent="-287020"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Her istasyonun kendi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başına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diğerleri ile uçtan uca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kurmasından dolayı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çoklu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oluşmaktadır. Böylece herhangi bir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bağlantının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kopması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durumunda sinyalin hedefine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ulaşabilmesi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için diğer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bağlantıları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kullanması en önemli</a:t>
            </a:r>
            <a:r>
              <a:rPr sz="2400" spc="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avantajdır.</a:t>
            </a:r>
            <a:endParaRPr sz="2400" dirty="0">
              <a:latin typeface="Arial"/>
              <a:cs typeface="Arial"/>
            </a:endParaRPr>
          </a:p>
          <a:p>
            <a:pPr marL="756285" marR="88900" indent="-287020"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Bir istasyondan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yayınlanan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sinyal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hedeflere  yöneldiğinde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çoklu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oluşan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bağlantı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sayesinde kısa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süre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içerisinde ağdaki hedeflerine varacaktır, böylece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taşınım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zamanı</a:t>
            </a:r>
            <a:r>
              <a:rPr sz="24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kısalacaktır.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29178" y="174116"/>
            <a:ext cx="309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Mesh</a:t>
            </a:r>
            <a:r>
              <a:rPr spc="-60" dirty="0"/>
              <a:t> </a:t>
            </a:r>
            <a:r>
              <a:rPr spc="-5" dirty="0"/>
              <a:t>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07270"/>
            <a:ext cx="8020684" cy="47136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spcBef>
                <a:spcPts val="7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Dezavantajları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üzerinde az sayıda düğümün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bulunduğu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durumlarda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ortam boyutunun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küçük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olması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hâlinde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ortaya çıkan bağlantı miktarının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fazla gözükmesi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durumda ağ </a:t>
            </a:r>
            <a:r>
              <a:rPr sz="2400" spc="-15" dirty="0">
                <a:solidFill>
                  <a:srgbClr val="1A1A6F"/>
                </a:solidFill>
                <a:latin typeface="Arial"/>
                <a:cs typeface="Arial"/>
              </a:rPr>
              <a:t>hızının</a:t>
            </a:r>
            <a:r>
              <a:rPr sz="24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yavaşlamasıdır.</a:t>
            </a:r>
            <a:endParaRPr sz="2400">
              <a:latin typeface="Arial"/>
              <a:cs typeface="Arial"/>
            </a:endParaRPr>
          </a:p>
          <a:p>
            <a:pPr marL="756285" marR="646430" indent="-287020"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Mantıksal bir perspektiften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bakılacak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olunursa bu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yapının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durumu, performansı, ağdaki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merkezî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dağıtıcıların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diğer cihazların sayısı ile</a:t>
            </a:r>
            <a:r>
              <a:rPr sz="2400" spc="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doğru</a:t>
            </a:r>
            <a:endParaRPr sz="2400">
              <a:latin typeface="Arial"/>
              <a:cs typeface="Arial"/>
            </a:endParaRPr>
          </a:p>
          <a:p>
            <a:pPr marL="756285" marR="170815"/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orantılıdır.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Ayrıca ağdaki her birim diğer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tüm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birimler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için birer bağlantı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gerektirdiğinden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dolayı genellikle  uygulamada pek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fazla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pratik bulunmayan bir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özelliğe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sahiptir.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0470" y="1773429"/>
            <a:ext cx="4227830" cy="3105785"/>
          </a:xfrm>
          <a:custGeom>
            <a:avLst/>
            <a:gdLst/>
            <a:ahLst/>
            <a:cxnLst/>
            <a:rect l="l" t="t" r="r" b="b"/>
            <a:pathLst>
              <a:path w="4227830" h="3105785">
                <a:moveTo>
                  <a:pt x="72009" y="2430018"/>
                </a:moveTo>
                <a:lnTo>
                  <a:pt x="0" y="2476246"/>
                </a:lnTo>
                <a:lnTo>
                  <a:pt x="130556" y="3105531"/>
                </a:lnTo>
                <a:lnTo>
                  <a:pt x="201422" y="3060065"/>
                </a:lnTo>
                <a:lnTo>
                  <a:pt x="158623" y="2871470"/>
                </a:lnTo>
                <a:lnTo>
                  <a:pt x="262578" y="2804668"/>
                </a:lnTo>
                <a:lnTo>
                  <a:pt x="143002" y="2804668"/>
                </a:lnTo>
                <a:lnTo>
                  <a:pt x="103250" y="2621026"/>
                </a:lnTo>
                <a:lnTo>
                  <a:pt x="96154" y="2591760"/>
                </a:lnTo>
                <a:lnTo>
                  <a:pt x="88011" y="2563018"/>
                </a:lnTo>
                <a:lnTo>
                  <a:pt x="78819" y="2534800"/>
                </a:lnTo>
                <a:lnTo>
                  <a:pt x="68580" y="2507107"/>
                </a:lnTo>
                <a:lnTo>
                  <a:pt x="182049" y="2507107"/>
                </a:lnTo>
                <a:lnTo>
                  <a:pt x="72009" y="2430018"/>
                </a:lnTo>
                <a:close/>
              </a:path>
              <a:path w="4227830" h="3105785">
                <a:moveTo>
                  <a:pt x="508545" y="2735834"/>
                </a:moveTo>
                <a:lnTo>
                  <a:pt x="369697" y="2735834"/>
                </a:lnTo>
                <a:lnTo>
                  <a:pt x="526796" y="2850896"/>
                </a:lnTo>
                <a:lnTo>
                  <a:pt x="602996" y="2802001"/>
                </a:lnTo>
                <a:lnTo>
                  <a:pt x="508545" y="2735834"/>
                </a:lnTo>
                <a:close/>
              </a:path>
              <a:path w="4227830" h="3105785">
                <a:moveTo>
                  <a:pt x="182049" y="2507107"/>
                </a:moveTo>
                <a:lnTo>
                  <a:pt x="68580" y="2507107"/>
                </a:lnTo>
                <a:lnTo>
                  <a:pt x="89245" y="2524777"/>
                </a:lnTo>
                <a:lnTo>
                  <a:pt x="113315" y="2544270"/>
                </a:lnTo>
                <a:lnTo>
                  <a:pt x="140767" y="2565596"/>
                </a:lnTo>
                <a:lnTo>
                  <a:pt x="314071" y="2694686"/>
                </a:lnTo>
                <a:lnTo>
                  <a:pt x="143002" y="2804668"/>
                </a:lnTo>
                <a:lnTo>
                  <a:pt x="262578" y="2804668"/>
                </a:lnTo>
                <a:lnTo>
                  <a:pt x="369697" y="2735834"/>
                </a:lnTo>
                <a:lnTo>
                  <a:pt x="508545" y="2735834"/>
                </a:lnTo>
                <a:lnTo>
                  <a:pt x="182049" y="2507107"/>
                </a:lnTo>
                <a:close/>
              </a:path>
              <a:path w="4227830" h="3105785">
                <a:moveTo>
                  <a:pt x="396113" y="2221611"/>
                </a:moveTo>
                <a:lnTo>
                  <a:pt x="329311" y="2264537"/>
                </a:lnTo>
                <a:lnTo>
                  <a:pt x="653796" y="2769362"/>
                </a:lnTo>
                <a:lnTo>
                  <a:pt x="720598" y="2726436"/>
                </a:lnTo>
                <a:lnTo>
                  <a:pt x="608203" y="2551557"/>
                </a:lnTo>
                <a:lnTo>
                  <a:pt x="626503" y="2471928"/>
                </a:lnTo>
                <a:lnTo>
                  <a:pt x="557022" y="2471928"/>
                </a:lnTo>
                <a:lnTo>
                  <a:pt x="396113" y="2221611"/>
                </a:lnTo>
                <a:close/>
              </a:path>
              <a:path w="4227830" h="3105785">
                <a:moveTo>
                  <a:pt x="852907" y="2417826"/>
                </a:moveTo>
                <a:lnTo>
                  <a:pt x="638937" y="2417826"/>
                </a:lnTo>
                <a:lnTo>
                  <a:pt x="982853" y="2557780"/>
                </a:lnTo>
                <a:lnTo>
                  <a:pt x="1070991" y="2501138"/>
                </a:lnTo>
                <a:lnTo>
                  <a:pt x="852907" y="2417826"/>
                </a:lnTo>
                <a:close/>
              </a:path>
              <a:path w="4227830" h="3105785">
                <a:moveTo>
                  <a:pt x="737362" y="2002409"/>
                </a:moveTo>
                <a:lnTo>
                  <a:pt x="646811" y="2060575"/>
                </a:lnTo>
                <a:lnTo>
                  <a:pt x="557022" y="2471928"/>
                </a:lnTo>
                <a:lnTo>
                  <a:pt x="626503" y="2471928"/>
                </a:lnTo>
                <a:lnTo>
                  <a:pt x="638937" y="2417826"/>
                </a:lnTo>
                <a:lnTo>
                  <a:pt x="852907" y="2417826"/>
                </a:lnTo>
                <a:lnTo>
                  <a:pt x="657098" y="2343023"/>
                </a:lnTo>
                <a:lnTo>
                  <a:pt x="737362" y="2002409"/>
                </a:lnTo>
                <a:close/>
              </a:path>
              <a:path w="4227830" h="3105785">
                <a:moveTo>
                  <a:pt x="870457" y="1916811"/>
                </a:moveTo>
                <a:lnTo>
                  <a:pt x="803656" y="1959737"/>
                </a:lnTo>
                <a:lnTo>
                  <a:pt x="991107" y="2251456"/>
                </a:lnTo>
                <a:lnTo>
                  <a:pt x="1016754" y="2288653"/>
                </a:lnTo>
                <a:lnTo>
                  <a:pt x="1042066" y="2320051"/>
                </a:lnTo>
                <a:lnTo>
                  <a:pt x="1091692" y="2365502"/>
                </a:lnTo>
                <a:lnTo>
                  <a:pt x="1143666" y="2389854"/>
                </a:lnTo>
                <a:lnTo>
                  <a:pt x="1201546" y="2394966"/>
                </a:lnTo>
                <a:lnTo>
                  <a:pt x="1232572" y="2390110"/>
                </a:lnTo>
                <a:lnTo>
                  <a:pt x="1298434" y="2365015"/>
                </a:lnTo>
                <a:lnTo>
                  <a:pt x="1333245" y="2344801"/>
                </a:lnTo>
                <a:lnTo>
                  <a:pt x="1366918" y="2320728"/>
                </a:lnTo>
                <a:lnTo>
                  <a:pt x="1369635" y="2318258"/>
                </a:lnTo>
                <a:lnTo>
                  <a:pt x="1205103" y="2318258"/>
                </a:lnTo>
                <a:lnTo>
                  <a:pt x="1185265" y="2317803"/>
                </a:lnTo>
                <a:lnTo>
                  <a:pt x="1132205" y="2297176"/>
                </a:lnTo>
                <a:lnTo>
                  <a:pt x="1097454" y="2263282"/>
                </a:lnTo>
                <a:lnTo>
                  <a:pt x="1057656" y="2208149"/>
                </a:lnTo>
                <a:lnTo>
                  <a:pt x="870457" y="1916811"/>
                </a:lnTo>
                <a:close/>
              </a:path>
              <a:path w="4227830" h="3105785">
                <a:moveTo>
                  <a:pt x="1200658" y="1704594"/>
                </a:moveTo>
                <a:lnTo>
                  <a:pt x="1133856" y="1747520"/>
                </a:lnTo>
                <a:lnTo>
                  <a:pt x="1321054" y="2038858"/>
                </a:lnTo>
                <a:lnTo>
                  <a:pt x="1347178" y="2083792"/>
                </a:lnTo>
                <a:lnTo>
                  <a:pt x="1364408" y="2123535"/>
                </a:lnTo>
                <a:lnTo>
                  <a:pt x="1372756" y="2158087"/>
                </a:lnTo>
                <a:lnTo>
                  <a:pt x="1372234" y="2187448"/>
                </a:lnTo>
                <a:lnTo>
                  <a:pt x="1346406" y="2239438"/>
                </a:lnTo>
                <a:lnTo>
                  <a:pt x="1288669" y="2288286"/>
                </a:lnTo>
                <a:lnTo>
                  <a:pt x="1246266" y="2309606"/>
                </a:lnTo>
                <a:lnTo>
                  <a:pt x="1205103" y="2318258"/>
                </a:lnTo>
                <a:lnTo>
                  <a:pt x="1369635" y="2318258"/>
                </a:lnTo>
                <a:lnTo>
                  <a:pt x="1416881" y="2268773"/>
                </a:lnTo>
                <a:lnTo>
                  <a:pt x="1444222" y="2212506"/>
                </a:lnTo>
                <a:lnTo>
                  <a:pt x="1451893" y="2156118"/>
                </a:lnTo>
                <a:lnTo>
                  <a:pt x="1448562" y="2128139"/>
                </a:lnTo>
                <a:lnTo>
                  <a:pt x="1440420" y="2098968"/>
                </a:lnTo>
                <a:lnTo>
                  <a:pt x="1427622" y="2067274"/>
                </a:lnTo>
                <a:lnTo>
                  <a:pt x="1410182" y="2033055"/>
                </a:lnTo>
                <a:lnTo>
                  <a:pt x="1388109" y="1996313"/>
                </a:lnTo>
                <a:lnTo>
                  <a:pt x="1200658" y="1704594"/>
                </a:lnTo>
                <a:close/>
              </a:path>
              <a:path w="4227830" h="3105785">
                <a:moveTo>
                  <a:pt x="903985" y="1751838"/>
                </a:moveTo>
                <a:lnTo>
                  <a:pt x="839343" y="1793367"/>
                </a:lnTo>
                <a:lnTo>
                  <a:pt x="884682" y="1863979"/>
                </a:lnTo>
                <a:lnTo>
                  <a:pt x="949325" y="1822323"/>
                </a:lnTo>
                <a:lnTo>
                  <a:pt x="903985" y="1751838"/>
                </a:lnTo>
                <a:close/>
              </a:path>
              <a:path w="4227830" h="3105785">
                <a:moveTo>
                  <a:pt x="1032382" y="1669288"/>
                </a:moveTo>
                <a:lnTo>
                  <a:pt x="967740" y="1710817"/>
                </a:lnTo>
                <a:lnTo>
                  <a:pt x="1013079" y="1781429"/>
                </a:lnTo>
                <a:lnTo>
                  <a:pt x="1077849" y="1739773"/>
                </a:lnTo>
                <a:lnTo>
                  <a:pt x="1032382" y="1669288"/>
                </a:lnTo>
                <a:close/>
              </a:path>
              <a:path w="4227830" h="3105785">
                <a:moveTo>
                  <a:pt x="1574292" y="1464564"/>
                </a:moveTo>
                <a:lnTo>
                  <a:pt x="1507490" y="1507489"/>
                </a:lnTo>
                <a:lnTo>
                  <a:pt x="1694942" y="1799082"/>
                </a:lnTo>
                <a:lnTo>
                  <a:pt x="1720588" y="1836298"/>
                </a:lnTo>
                <a:lnTo>
                  <a:pt x="1745900" y="1867741"/>
                </a:lnTo>
                <a:lnTo>
                  <a:pt x="1795526" y="1913255"/>
                </a:lnTo>
                <a:lnTo>
                  <a:pt x="1847548" y="1937543"/>
                </a:lnTo>
                <a:lnTo>
                  <a:pt x="1905381" y="1942592"/>
                </a:lnTo>
                <a:lnTo>
                  <a:pt x="1936408" y="1937754"/>
                </a:lnTo>
                <a:lnTo>
                  <a:pt x="2002321" y="1912695"/>
                </a:lnTo>
                <a:lnTo>
                  <a:pt x="2037207" y="1892427"/>
                </a:lnTo>
                <a:lnTo>
                  <a:pt x="2070806" y="1868356"/>
                </a:lnTo>
                <a:lnTo>
                  <a:pt x="2073523" y="1865884"/>
                </a:lnTo>
                <a:lnTo>
                  <a:pt x="1908937" y="1865884"/>
                </a:lnTo>
                <a:lnTo>
                  <a:pt x="1889152" y="1865429"/>
                </a:lnTo>
                <a:lnTo>
                  <a:pt x="1836039" y="1844802"/>
                </a:lnTo>
                <a:lnTo>
                  <a:pt x="1801288" y="1810908"/>
                </a:lnTo>
                <a:lnTo>
                  <a:pt x="1761490" y="1755775"/>
                </a:lnTo>
                <a:lnTo>
                  <a:pt x="1574292" y="1464564"/>
                </a:lnTo>
                <a:close/>
              </a:path>
              <a:path w="4227830" h="3105785">
                <a:moveTo>
                  <a:pt x="1904492" y="1252347"/>
                </a:moveTo>
                <a:lnTo>
                  <a:pt x="1837690" y="1295273"/>
                </a:lnTo>
                <a:lnTo>
                  <a:pt x="2024888" y="1586484"/>
                </a:lnTo>
                <a:lnTo>
                  <a:pt x="2051012" y="1631418"/>
                </a:lnTo>
                <a:lnTo>
                  <a:pt x="2068242" y="1671161"/>
                </a:lnTo>
                <a:lnTo>
                  <a:pt x="2076590" y="1705713"/>
                </a:lnTo>
                <a:lnTo>
                  <a:pt x="2076069" y="1735074"/>
                </a:lnTo>
                <a:lnTo>
                  <a:pt x="2050303" y="1787064"/>
                </a:lnTo>
                <a:lnTo>
                  <a:pt x="1992630" y="1835912"/>
                </a:lnTo>
                <a:lnTo>
                  <a:pt x="1950164" y="1857279"/>
                </a:lnTo>
                <a:lnTo>
                  <a:pt x="1908937" y="1865884"/>
                </a:lnTo>
                <a:lnTo>
                  <a:pt x="2073523" y="1865884"/>
                </a:lnTo>
                <a:lnTo>
                  <a:pt x="2120717" y="1816453"/>
                </a:lnTo>
                <a:lnTo>
                  <a:pt x="2148074" y="1760259"/>
                </a:lnTo>
                <a:lnTo>
                  <a:pt x="2155781" y="1703871"/>
                </a:lnTo>
                <a:lnTo>
                  <a:pt x="2152396" y="1675892"/>
                </a:lnTo>
                <a:lnTo>
                  <a:pt x="2144271" y="1646701"/>
                </a:lnTo>
                <a:lnTo>
                  <a:pt x="2131504" y="1614963"/>
                </a:lnTo>
                <a:lnTo>
                  <a:pt x="2114069" y="1580701"/>
                </a:lnTo>
                <a:lnTo>
                  <a:pt x="2091944" y="1543939"/>
                </a:lnTo>
                <a:lnTo>
                  <a:pt x="1904492" y="1252347"/>
                </a:lnTo>
                <a:close/>
              </a:path>
              <a:path w="4227830" h="3105785">
                <a:moveTo>
                  <a:pt x="2381885" y="945514"/>
                </a:moveTo>
                <a:lnTo>
                  <a:pt x="2016887" y="1180084"/>
                </a:lnTo>
                <a:lnTo>
                  <a:pt x="2341245" y="1684909"/>
                </a:lnTo>
                <a:lnTo>
                  <a:pt x="2500732" y="1582420"/>
                </a:lnTo>
                <a:lnTo>
                  <a:pt x="2369820" y="1582420"/>
                </a:lnTo>
                <a:lnTo>
                  <a:pt x="2259330" y="1410589"/>
                </a:lnTo>
                <a:lnTo>
                  <a:pt x="2351432" y="1351407"/>
                </a:lnTo>
                <a:lnTo>
                  <a:pt x="2221230" y="1351407"/>
                </a:lnTo>
                <a:lnTo>
                  <a:pt x="2121916" y="1196721"/>
                </a:lnTo>
                <a:lnTo>
                  <a:pt x="2420112" y="1005077"/>
                </a:lnTo>
                <a:lnTo>
                  <a:pt x="2381885" y="945514"/>
                </a:lnTo>
                <a:close/>
              </a:path>
              <a:path w="4227830" h="3105785">
                <a:moveTo>
                  <a:pt x="2679700" y="1383284"/>
                </a:moveTo>
                <a:lnTo>
                  <a:pt x="2369820" y="1582420"/>
                </a:lnTo>
                <a:lnTo>
                  <a:pt x="2500732" y="1582420"/>
                </a:lnTo>
                <a:lnTo>
                  <a:pt x="2717927" y="1442847"/>
                </a:lnTo>
                <a:lnTo>
                  <a:pt x="2679700" y="1383284"/>
                </a:lnTo>
                <a:close/>
              </a:path>
              <a:path w="4227830" h="3105785">
                <a:moveTo>
                  <a:pt x="2584450" y="815339"/>
                </a:moveTo>
                <a:lnTo>
                  <a:pt x="2483993" y="879983"/>
                </a:lnTo>
                <a:lnTo>
                  <a:pt x="2808351" y="1384681"/>
                </a:lnTo>
                <a:lnTo>
                  <a:pt x="2872740" y="1343279"/>
                </a:lnTo>
                <a:lnTo>
                  <a:pt x="2596515" y="913638"/>
                </a:lnTo>
                <a:lnTo>
                  <a:pt x="2706777" y="913638"/>
                </a:lnTo>
                <a:lnTo>
                  <a:pt x="2584450" y="815339"/>
                </a:lnTo>
                <a:close/>
              </a:path>
              <a:path w="4227830" h="3105785">
                <a:moveTo>
                  <a:pt x="2500503" y="1171956"/>
                </a:moveTo>
                <a:lnTo>
                  <a:pt x="2221230" y="1351407"/>
                </a:lnTo>
                <a:lnTo>
                  <a:pt x="2351432" y="1351407"/>
                </a:lnTo>
                <a:lnTo>
                  <a:pt x="2538603" y="1231138"/>
                </a:lnTo>
                <a:lnTo>
                  <a:pt x="2500503" y="1171956"/>
                </a:lnTo>
                <a:close/>
              </a:path>
              <a:path w="4227830" h="3105785">
                <a:moveTo>
                  <a:pt x="2706777" y="913638"/>
                </a:moveTo>
                <a:lnTo>
                  <a:pt x="2596515" y="913638"/>
                </a:lnTo>
                <a:lnTo>
                  <a:pt x="3018663" y="1249552"/>
                </a:lnTo>
                <a:lnTo>
                  <a:pt x="3078988" y="1210818"/>
                </a:lnTo>
                <a:lnTo>
                  <a:pt x="3065549" y="1155192"/>
                </a:lnTo>
                <a:lnTo>
                  <a:pt x="3005709" y="1155192"/>
                </a:lnTo>
                <a:lnTo>
                  <a:pt x="2992419" y="1143996"/>
                </a:lnTo>
                <a:lnTo>
                  <a:pt x="2956363" y="1114365"/>
                </a:lnTo>
                <a:lnTo>
                  <a:pt x="2706777" y="913638"/>
                </a:lnTo>
                <a:close/>
              </a:path>
              <a:path w="4227830" h="3105785">
                <a:moveTo>
                  <a:pt x="2965577" y="570357"/>
                </a:moveTo>
                <a:lnTo>
                  <a:pt x="2875788" y="628142"/>
                </a:lnTo>
                <a:lnTo>
                  <a:pt x="2980563" y="1057021"/>
                </a:lnTo>
                <a:lnTo>
                  <a:pt x="2995012" y="1114365"/>
                </a:lnTo>
                <a:lnTo>
                  <a:pt x="3005709" y="1155192"/>
                </a:lnTo>
                <a:lnTo>
                  <a:pt x="3065549" y="1155192"/>
                </a:lnTo>
                <a:lnTo>
                  <a:pt x="2954147" y="694055"/>
                </a:lnTo>
                <a:lnTo>
                  <a:pt x="3045086" y="694055"/>
                </a:lnTo>
                <a:lnTo>
                  <a:pt x="2965577" y="570357"/>
                </a:lnTo>
                <a:close/>
              </a:path>
              <a:path w="4227830" h="3105785">
                <a:moveTo>
                  <a:pt x="3045086" y="694055"/>
                </a:moveTo>
                <a:lnTo>
                  <a:pt x="2954147" y="694055"/>
                </a:lnTo>
                <a:lnTo>
                  <a:pt x="3225672" y="1116457"/>
                </a:lnTo>
                <a:lnTo>
                  <a:pt x="3290062" y="1075182"/>
                </a:lnTo>
                <a:lnTo>
                  <a:pt x="3045086" y="694055"/>
                </a:lnTo>
                <a:close/>
              </a:path>
              <a:path w="4227830" h="3105785">
                <a:moveTo>
                  <a:pt x="3102102" y="482726"/>
                </a:moveTo>
                <a:lnTo>
                  <a:pt x="3020822" y="534924"/>
                </a:lnTo>
                <a:lnTo>
                  <a:pt x="3402329" y="700786"/>
                </a:lnTo>
                <a:lnTo>
                  <a:pt x="3539744" y="914654"/>
                </a:lnTo>
                <a:lnTo>
                  <a:pt x="3606546" y="871727"/>
                </a:lnTo>
                <a:lnTo>
                  <a:pt x="3469131" y="657860"/>
                </a:lnTo>
                <a:lnTo>
                  <a:pt x="3470321" y="623316"/>
                </a:lnTo>
                <a:lnTo>
                  <a:pt x="3405631" y="623316"/>
                </a:lnTo>
                <a:lnTo>
                  <a:pt x="3379773" y="609762"/>
                </a:lnTo>
                <a:lnTo>
                  <a:pt x="3353450" y="596518"/>
                </a:lnTo>
                <a:lnTo>
                  <a:pt x="3326675" y="583561"/>
                </a:lnTo>
                <a:lnTo>
                  <a:pt x="3299459" y="570864"/>
                </a:lnTo>
                <a:lnTo>
                  <a:pt x="3102102" y="482726"/>
                </a:lnTo>
                <a:close/>
              </a:path>
              <a:path w="4227830" h="3105785">
                <a:moveTo>
                  <a:pt x="3483609" y="237489"/>
                </a:moveTo>
                <a:lnTo>
                  <a:pt x="3405758" y="287527"/>
                </a:lnTo>
                <a:lnTo>
                  <a:pt x="3403346" y="498729"/>
                </a:lnTo>
                <a:lnTo>
                  <a:pt x="3403349" y="534924"/>
                </a:lnTo>
                <a:lnTo>
                  <a:pt x="3403679" y="565118"/>
                </a:lnTo>
                <a:lnTo>
                  <a:pt x="3404435" y="595241"/>
                </a:lnTo>
                <a:lnTo>
                  <a:pt x="3405631" y="623316"/>
                </a:lnTo>
                <a:lnTo>
                  <a:pt x="3470321" y="623316"/>
                </a:lnTo>
                <a:lnTo>
                  <a:pt x="3483609" y="237489"/>
                </a:lnTo>
                <a:close/>
              </a:path>
              <a:path w="4227830" h="3105785">
                <a:moveTo>
                  <a:pt x="3906774" y="0"/>
                </a:moveTo>
                <a:lnTo>
                  <a:pt x="3868483" y="3976"/>
                </a:lnTo>
                <a:lnTo>
                  <a:pt x="3831145" y="13239"/>
                </a:lnTo>
                <a:lnTo>
                  <a:pt x="3794759" y="27789"/>
                </a:lnTo>
                <a:lnTo>
                  <a:pt x="3759327" y="47625"/>
                </a:lnTo>
                <a:lnTo>
                  <a:pt x="3720052" y="76900"/>
                </a:lnTo>
                <a:lnTo>
                  <a:pt x="3687568" y="109857"/>
                </a:lnTo>
                <a:lnTo>
                  <a:pt x="3661870" y="146489"/>
                </a:lnTo>
                <a:lnTo>
                  <a:pt x="3642950" y="186792"/>
                </a:lnTo>
                <a:lnTo>
                  <a:pt x="3630803" y="230759"/>
                </a:lnTo>
                <a:lnTo>
                  <a:pt x="3626215" y="276948"/>
                </a:lnTo>
                <a:lnTo>
                  <a:pt x="3629827" y="324064"/>
                </a:lnTo>
                <a:lnTo>
                  <a:pt x="3641638" y="372088"/>
                </a:lnTo>
                <a:lnTo>
                  <a:pt x="3661648" y="421002"/>
                </a:lnTo>
                <a:lnTo>
                  <a:pt x="3689857" y="470788"/>
                </a:lnTo>
                <a:lnTo>
                  <a:pt x="3712719" y="502435"/>
                </a:lnTo>
                <a:lnTo>
                  <a:pt x="3738641" y="530891"/>
                </a:lnTo>
                <a:lnTo>
                  <a:pt x="3767635" y="556156"/>
                </a:lnTo>
                <a:lnTo>
                  <a:pt x="3799713" y="578231"/>
                </a:lnTo>
                <a:lnTo>
                  <a:pt x="3834006" y="596062"/>
                </a:lnTo>
                <a:lnTo>
                  <a:pt x="3906690" y="615771"/>
                </a:lnTo>
                <a:lnTo>
                  <a:pt x="3945128" y="617601"/>
                </a:lnTo>
                <a:lnTo>
                  <a:pt x="3983827" y="614056"/>
                </a:lnTo>
                <a:lnTo>
                  <a:pt x="4021645" y="604964"/>
                </a:lnTo>
                <a:lnTo>
                  <a:pt x="4058606" y="590347"/>
                </a:lnTo>
                <a:lnTo>
                  <a:pt x="4094733" y="570230"/>
                </a:lnTo>
                <a:lnTo>
                  <a:pt x="4125785" y="547491"/>
                </a:lnTo>
                <a:lnTo>
                  <a:pt x="4127291" y="546068"/>
                </a:lnTo>
                <a:lnTo>
                  <a:pt x="3941617" y="546068"/>
                </a:lnTo>
                <a:lnTo>
                  <a:pt x="3900804" y="539876"/>
                </a:lnTo>
                <a:lnTo>
                  <a:pt x="3860893" y="524996"/>
                </a:lnTo>
                <a:lnTo>
                  <a:pt x="3824017" y="501316"/>
                </a:lnTo>
                <a:lnTo>
                  <a:pt x="3790166" y="468850"/>
                </a:lnTo>
                <a:lnTo>
                  <a:pt x="3759327" y="427609"/>
                </a:lnTo>
                <a:lnTo>
                  <a:pt x="3728487" y="372671"/>
                </a:lnTo>
                <a:lnTo>
                  <a:pt x="3709304" y="321770"/>
                </a:lnTo>
                <a:lnTo>
                  <a:pt x="3701766" y="274893"/>
                </a:lnTo>
                <a:lnTo>
                  <a:pt x="3705859" y="232029"/>
                </a:lnTo>
                <a:lnTo>
                  <a:pt x="3718976" y="193502"/>
                </a:lnTo>
                <a:lnTo>
                  <a:pt x="3738499" y="159464"/>
                </a:lnTo>
                <a:lnTo>
                  <a:pt x="3764403" y="129926"/>
                </a:lnTo>
                <a:lnTo>
                  <a:pt x="3796665" y="104901"/>
                </a:lnTo>
                <a:lnTo>
                  <a:pt x="3848195" y="80740"/>
                </a:lnTo>
                <a:lnTo>
                  <a:pt x="3902964" y="72389"/>
                </a:lnTo>
                <a:lnTo>
                  <a:pt x="4097949" y="72389"/>
                </a:lnTo>
                <a:lnTo>
                  <a:pt x="4084907" y="60801"/>
                </a:lnTo>
                <a:lnTo>
                  <a:pt x="4052188" y="38226"/>
                </a:lnTo>
                <a:lnTo>
                  <a:pt x="4017680" y="20538"/>
                </a:lnTo>
                <a:lnTo>
                  <a:pt x="3981957" y="8255"/>
                </a:lnTo>
                <a:lnTo>
                  <a:pt x="3944997" y="1400"/>
                </a:lnTo>
                <a:lnTo>
                  <a:pt x="3906774" y="0"/>
                </a:lnTo>
                <a:close/>
              </a:path>
              <a:path w="4227830" h="3105785">
                <a:moveTo>
                  <a:pt x="4097949" y="72389"/>
                </a:moveTo>
                <a:lnTo>
                  <a:pt x="3902964" y="72389"/>
                </a:lnTo>
                <a:lnTo>
                  <a:pt x="3930777" y="74195"/>
                </a:lnTo>
                <a:lnTo>
                  <a:pt x="3957828" y="80168"/>
                </a:lnTo>
                <a:lnTo>
                  <a:pt x="4009644" y="104521"/>
                </a:lnTo>
                <a:lnTo>
                  <a:pt x="4057380" y="144335"/>
                </a:lnTo>
                <a:lnTo>
                  <a:pt x="4099686" y="198627"/>
                </a:lnTo>
                <a:lnTo>
                  <a:pt x="4126190" y="246564"/>
                </a:lnTo>
                <a:lnTo>
                  <a:pt x="4143025" y="292846"/>
                </a:lnTo>
                <a:lnTo>
                  <a:pt x="4150193" y="337484"/>
                </a:lnTo>
                <a:lnTo>
                  <a:pt x="4147693" y="380492"/>
                </a:lnTo>
                <a:lnTo>
                  <a:pt x="4136552" y="420373"/>
                </a:lnTo>
                <a:lnTo>
                  <a:pt x="4117816" y="455803"/>
                </a:lnTo>
                <a:lnTo>
                  <a:pt x="4091507" y="486755"/>
                </a:lnTo>
                <a:lnTo>
                  <a:pt x="4057650" y="513207"/>
                </a:lnTo>
                <a:lnTo>
                  <a:pt x="4020052" y="532733"/>
                </a:lnTo>
                <a:lnTo>
                  <a:pt x="3981370" y="543687"/>
                </a:lnTo>
                <a:lnTo>
                  <a:pt x="3941617" y="546068"/>
                </a:lnTo>
                <a:lnTo>
                  <a:pt x="4127291" y="546068"/>
                </a:lnTo>
                <a:lnTo>
                  <a:pt x="4177029" y="492488"/>
                </a:lnTo>
                <a:lnTo>
                  <a:pt x="4212818" y="425624"/>
                </a:lnTo>
                <a:lnTo>
                  <a:pt x="4227244" y="351520"/>
                </a:lnTo>
                <a:lnTo>
                  <a:pt x="4226052" y="312038"/>
                </a:lnTo>
                <a:lnTo>
                  <a:pt x="4219477" y="272059"/>
                </a:lnTo>
                <a:lnTo>
                  <a:pt x="4207748" y="232521"/>
                </a:lnTo>
                <a:lnTo>
                  <a:pt x="4190851" y="193434"/>
                </a:lnTo>
                <a:lnTo>
                  <a:pt x="4168775" y="154812"/>
                </a:lnTo>
                <a:lnTo>
                  <a:pt x="4143200" y="119094"/>
                </a:lnTo>
                <a:lnTo>
                  <a:pt x="4115244" y="87757"/>
                </a:lnTo>
                <a:lnTo>
                  <a:pt x="4097949" y="7238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548403"/>
            <a:ext cx="8382000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dirty="0"/>
              <a:t>Ağ</a:t>
            </a:r>
            <a:r>
              <a:rPr b="0" spc="-45" dirty="0"/>
              <a:t> </a:t>
            </a:r>
            <a:r>
              <a:rPr b="0" spc="-5" dirty="0"/>
              <a:t>Topolojileri</a:t>
            </a: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/>
          </a:p>
        </p:txBody>
      </p:sp>
      <p:sp>
        <p:nvSpPr>
          <p:cNvPr id="11" name="object 11"/>
          <p:cNvSpPr/>
          <p:nvPr/>
        </p:nvSpPr>
        <p:spPr>
          <a:xfrm>
            <a:off x="1979676" y="1772412"/>
            <a:ext cx="5398008" cy="400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0470" y="1773429"/>
            <a:ext cx="4227830" cy="3105785"/>
          </a:xfrm>
          <a:custGeom>
            <a:avLst/>
            <a:gdLst/>
            <a:ahLst/>
            <a:cxnLst/>
            <a:rect l="l" t="t" r="r" b="b"/>
            <a:pathLst>
              <a:path w="4227830" h="3105785">
                <a:moveTo>
                  <a:pt x="72009" y="2430018"/>
                </a:moveTo>
                <a:lnTo>
                  <a:pt x="0" y="2476246"/>
                </a:lnTo>
                <a:lnTo>
                  <a:pt x="130556" y="3105531"/>
                </a:lnTo>
                <a:lnTo>
                  <a:pt x="201422" y="3060065"/>
                </a:lnTo>
                <a:lnTo>
                  <a:pt x="158623" y="2871470"/>
                </a:lnTo>
                <a:lnTo>
                  <a:pt x="262578" y="2804668"/>
                </a:lnTo>
                <a:lnTo>
                  <a:pt x="143002" y="2804668"/>
                </a:lnTo>
                <a:lnTo>
                  <a:pt x="103250" y="2621026"/>
                </a:lnTo>
                <a:lnTo>
                  <a:pt x="96154" y="2591760"/>
                </a:lnTo>
                <a:lnTo>
                  <a:pt x="88011" y="2563018"/>
                </a:lnTo>
                <a:lnTo>
                  <a:pt x="78819" y="2534800"/>
                </a:lnTo>
                <a:lnTo>
                  <a:pt x="68580" y="2507107"/>
                </a:lnTo>
                <a:lnTo>
                  <a:pt x="182049" y="2507107"/>
                </a:lnTo>
                <a:lnTo>
                  <a:pt x="72009" y="2430018"/>
                </a:lnTo>
                <a:close/>
              </a:path>
              <a:path w="4227830" h="3105785">
                <a:moveTo>
                  <a:pt x="508545" y="2735834"/>
                </a:moveTo>
                <a:lnTo>
                  <a:pt x="369697" y="2735834"/>
                </a:lnTo>
                <a:lnTo>
                  <a:pt x="526796" y="2850896"/>
                </a:lnTo>
                <a:lnTo>
                  <a:pt x="602996" y="2802001"/>
                </a:lnTo>
                <a:lnTo>
                  <a:pt x="508545" y="2735834"/>
                </a:lnTo>
                <a:close/>
              </a:path>
              <a:path w="4227830" h="3105785">
                <a:moveTo>
                  <a:pt x="182049" y="2507107"/>
                </a:moveTo>
                <a:lnTo>
                  <a:pt x="68580" y="2507107"/>
                </a:lnTo>
                <a:lnTo>
                  <a:pt x="89245" y="2524777"/>
                </a:lnTo>
                <a:lnTo>
                  <a:pt x="113315" y="2544270"/>
                </a:lnTo>
                <a:lnTo>
                  <a:pt x="140767" y="2565596"/>
                </a:lnTo>
                <a:lnTo>
                  <a:pt x="314071" y="2694686"/>
                </a:lnTo>
                <a:lnTo>
                  <a:pt x="143002" y="2804668"/>
                </a:lnTo>
                <a:lnTo>
                  <a:pt x="262578" y="2804668"/>
                </a:lnTo>
                <a:lnTo>
                  <a:pt x="369697" y="2735834"/>
                </a:lnTo>
                <a:lnTo>
                  <a:pt x="508545" y="2735834"/>
                </a:lnTo>
                <a:lnTo>
                  <a:pt x="182049" y="2507107"/>
                </a:lnTo>
                <a:close/>
              </a:path>
              <a:path w="4227830" h="3105785">
                <a:moveTo>
                  <a:pt x="396113" y="2221611"/>
                </a:moveTo>
                <a:lnTo>
                  <a:pt x="329311" y="2264537"/>
                </a:lnTo>
                <a:lnTo>
                  <a:pt x="653796" y="2769362"/>
                </a:lnTo>
                <a:lnTo>
                  <a:pt x="720598" y="2726436"/>
                </a:lnTo>
                <a:lnTo>
                  <a:pt x="608203" y="2551557"/>
                </a:lnTo>
                <a:lnTo>
                  <a:pt x="626503" y="2471928"/>
                </a:lnTo>
                <a:lnTo>
                  <a:pt x="557022" y="2471928"/>
                </a:lnTo>
                <a:lnTo>
                  <a:pt x="396113" y="2221611"/>
                </a:lnTo>
                <a:close/>
              </a:path>
              <a:path w="4227830" h="3105785">
                <a:moveTo>
                  <a:pt x="852907" y="2417826"/>
                </a:moveTo>
                <a:lnTo>
                  <a:pt x="638937" y="2417826"/>
                </a:lnTo>
                <a:lnTo>
                  <a:pt x="982853" y="2557780"/>
                </a:lnTo>
                <a:lnTo>
                  <a:pt x="1070991" y="2501138"/>
                </a:lnTo>
                <a:lnTo>
                  <a:pt x="852907" y="2417826"/>
                </a:lnTo>
                <a:close/>
              </a:path>
              <a:path w="4227830" h="3105785">
                <a:moveTo>
                  <a:pt x="737362" y="2002409"/>
                </a:moveTo>
                <a:lnTo>
                  <a:pt x="646811" y="2060575"/>
                </a:lnTo>
                <a:lnTo>
                  <a:pt x="557022" y="2471928"/>
                </a:lnTo>
                <a:lnTo>
                  <a:pt x="626503" y="2471928"/>
                </a:lnTo>
                <a:lnTo>
                  <a:pt x="638937" y="2417826"/>
                </a:lnTo>
                <a:lnTo>
                  <a:pt x="852907" y="2417826"/>
                </a:lnTo>
                <a:lnTo>
                  <a:pt x="657098" y="2343023"/>
                </a:lnTo>
                <a:lnTo>
                  <a:pt x="737362" y="2002409"/>
                </a:lnTo>
                <a:close/>
              </a:path>
              <a:path w="4227830" h="3105785">
                <a:moveTo>
                  <a:pt x="870457" y="1916811"/>
                </a:moveTo>
                <a:lnTo>
                  <a:pt x="803656" y="1959737"/>
                </a:lnTo>
                <a:lnTo>
                  <a:pt x="991107" y="2251456"/>
                </a:lnTo>
                <a:lnTo>
                  <a:pt x="1016754" y="2288653"/>
                </a:lnTo>
                <a:lnTo>
                  <a:pt x="1042066" y="2320051"/>
                </a:lnTo>
                <a:lnTo>
                  <a:pt x="1091692" y="2365502"/>
                </a:lnTo>
                <a:lnTo>
                  <a:pt x="1143666" y="2389854"/>
                </a:lnTo>
                <a:lnTo>
                  <a:pt x="1201546" y="2394966"/>
                </a:lnTo>
                <a:lnTo>
                  <a:pt x="1232572" y="2390110"/>
                </a:lnTo>
                <a:lnTo>
                  <a:pt x="1298434" y="2365015"/>
                </a:lnTo>
                <a:lnTo>
                  <a:pt x="1333245" y="2344801"/>
                </a:lnTo>
                <a:lnTo>
                  <a:pt x="1366918" y="2320728"/>
                </a:lnTo>
                <a:lnTo>
                  <a:pt x="1369635" y="2318258"/>
                </a:lnTo>
                <a:lnTo>
                  <a:pt x="1205103" y="2318258"/>
                </a:lnTo>
                <a:lnTo>
                  <a:pt x="1185265" y="2317803"/>
                </a:lnTo>
                <a:lnTo>
                  <a:pt x="1132205" y="2297176"/>
                </a:lnTo>
                <a:lnTo>
                  <a:pt x="1097454" y="2263282"/>
                </a:lnTo>
                <a:lnTo>
                  <a:pt x="1057656" y="2208149"/>
                </a:lnTo>
                <a:lnTo>
                  <a:pt x="870457" y="1916811"/>
                </a:lnTo>
                <a:close/>
              </a:path>
              <a:path w="4227830" h="3105785">
                <a:moveTo>
                  <a:pt x="1200658" y="1704594"/>
                </a:moveTo>
                <a:lnTo>
                  <a:pt x="1133856" y="1747520"/>
                </a:lnTo>
                <a:lnTo>
                  <a:pt x="1321054" y="2038858"/>
                </a:lnTo>
                <a:lnTo>
                  <a:pt x="1347178" y="2083792"/>
                </a:lnTo>
                <a:lnTo>
                  <a:pt x="1364408" y="2123535"/>
                </a:lnTo>
                <a:lnTo>
                  <a:pt x="1372756" y="2158087"/>
                </a:lnTo>
                <a:lnTo>
                  <a:pt x="1372234" y="2187448"/>
                </a:lnTo>
                <a:lnTo>
                  <a:pt x="1346406" y="2239438"/>
                </a:lnTo>
                <a:lnTo>
                  <a:pt x="1288669" y="2288286"/>
                </a:lnTo>
                <a:lnTo>
                  <a:pt x="1246266" y="2309606"/>
                </a:lnTo>
                <a:lnTo>
                  <a:pt x="1205103" y="2318258"/>
                </a:lnTo>
                <a:lnTo>
                  <a:pt x="1369635" y="2318258"/>
                </a:lnTo>
                <a:lnTo>
                  <a:pt x="1416881" y="2268773"/>
                </a:lnTo>
                <a:lnTo>
                  <a:pt x="1444222" y="2212506"/>
                </a:lnTo>
                <a:lnTo>
                  <a:pt x="1451893" y="2156118"/>
                </a:lnTo>
                <a:lnTo>
                  <a:pt x="1448562" y="2128139"/>
                </a:lnTo>
                <a:lnTo>
                  <a:pt x="1440420" y="2098968"/>
                </a:lnTo>
                <a:lnTo>
                  <a:pt x="1427622" y="2067274"/>
                </a:lnTo>
                <a:lnTo>
                  <a:pt x="1410182" y="2033055"/>
                </a:lnTo>
                <a:lnTo>
                  <a:pt x="1388109" y="1996313"/>
                </a:lnTo>
                <a:lnTo>
                  <a:pt x="1200658" y="1704594"/>
                </a:lnTo>
                <a:close/>
              </a:path>
              <a:path w="4227830" h="3105785">
                <a:moveTo>
                  <a:pt x="903985" y="1751838"/>
                </a:moveTo>
                <a:lnTo>
                  <a:pt x="839343" y="1793367"/>
                </a:lnTo>
                <a:lnTo>
                  <a:pt x="884682" y="1863979"/>
                </a:lnTo>
                <a:lnTo>
                  <a:pt x="949325" y="1822323"/>
                </a:lnTo>
                <a:lnTo>
                  <a:pt x="903985" y="1751838"/>
                </a:lnTo>
                <a:close/>
              </a:path>
              <a:path w="4227830" h="3105785">
                <a:moveTo>
                  <a:pt x="1032382" y="1669288"/>
                </a:moveTo>
                <a:lnTo>
                  <a:pt x="967740" y="1710817"/>
                </a:lnTo>
                <a:lnTo>
                  <a:pt x="1013079" y="1781429"/>
                </a:lnTo>
                <a:lnTo>
                  <a:pt x="1077849" y="1739773"/>
                </a:lnTo>
                <a:lnTo>
                  <a:pt x="1032382" y="1669288"/>
                </a:lnTo>
                <a:close/>
              </a:path>
              <a:path w="4227830" h="3105785">
                <a:moveTo>
                  <a:pt x="1574292" y="1464564"/>
                </a:moveTo>
                <a:lnTo>
                  <a:pt x="1507490" y="1507489"/>
                </a:lnTo>
                <a:lnTo>
                  <a:pt x="1694942" y="1799082"/>
                </a:lnTo>
                <a:lnTo>
                  <a:pt x="1720588" y="1836298"/>
                </a:lnTo>
                <a:lnTo>
                  <a:pt x="1745900" y="1867741"/>
                </a:lnTo>
                <a:lnTo>
                  <a:pt x="1795526" y="1913255"/>
                </a:lnTo>
                <a:lnTo>
                  <a:pt x="1847548" y="1937543"/>
                </a:lnTo>
                <a:lnTo>
                  <a:pt x="1905381" y="1942592"/>
                </a:lnTo>
                <a:lnTo>
                  <a:pt x="1936408" y="1937754"/>
                </a:lnTo>
                <a:lnTo>
                  <a:pt x="2002321" y="1912695"/>
                </a:lnTo>
                <a:lnTo>
                  <a:pt x="2037207" y="1892427"/>
                </a:lnTo>
                <a:lnTo>
                  <a:pt x="2070806" y="1868356"/>
                </a:lnTo>
                <a:lnTo>
                  <a:pt x="2073523" y="1865884"/>
                </a:lnTo>
                <a:lnTo>
                  <a:pt x="1908937" y="1865884"/>
                </a:lnTo>
                <a:lnTo>
                  <a:pt x="1889152" y="1865429"/>
                </a:lnTo>
                <a:lnTo>
                  <a:pt x="1836039" y="1844802"/>
                </a:lnTo>
                <a:lnTo>
                  <a:pt x="1801288" y="1810908"/>
                </a:lnTo>
                <a:lnTo>
                  <a:pt x="1761490" y="1755775"/>
                </a:lnTo>
                <a:lnTo>
                  <a:pt x="1574292" y="1464564"/>
                </a:lnTo>
                <a:close/>
              </a:path>
              <a:path w="4227830" h="3105785">
                <a:moveTo>
                  <a:pt x="1904492" y="1252347"/>
                </a:moveTo>
                <a:lnTo>
                  <a:pt x="1837690" y="1295273"/>
                </a:lnTo>
                <a:lnTo>
                  <a:pt x="2024888" y="1586484"/>
                </a:lnTo>
                <a:lnTo>
                  <a:pt x="2051012" y="1631418"/>
                </a:lnTo>
                <a:lnTo>
                  <a:pt x="2068242" y="1671161"/>
                </a:lnTo>
                <a:lnTo>
                  <a:pt x="2076590" y="1705713"/>
                </a:lnTo>
                <a:lnTo>
                  <a:pt x="2076069" y="1735074"/>
                </a:lnTo>
                <a:lnTo>
                  <a:pt x="2050303" y="1787064"/>
                </a:lnTo>
                <a:lnTo>
                  <a:pt x="1992630" y="1835912"/>
                </a:lnTo>
                <a:lnTo>
                  <a:pt x="1950164" y="1857279"/>
                </a:lnTo>
                <a:lnTo>
                  <a:pt x="1908937" y="1865884"/>
                </a:lnTo>
                <a:lnTo>
                  <a:pt x="2073523" y="1865884"/>
                </a:lnTo>
                <a:lnTo>
                  <a:pt x="2120717" y="1816453"/>
                </a:lnTo>
                <a:lnTo>
                  <a:pt x="2148074" y="1760259"/>
                </a:lnTo>
                <a:lnTo>
                  <a:pt x="2155781" y="1703871"/>
                </a:lnTo>
                <a:lnTo>
                  <a:pt x="2152396" y="1675892"/>
                </a:lnTo>
                <a:lnTo>
                  <a:pt x="2144271" y="1646701"/>
                </a:lnTo>
                <a:lnTo>
                  <a:pt x="2131504" y="1614963"/>
                </a:lnTo>
                <a:lnTo>
                  <a:pt x="2114069" y="1580701"/>
                </a:lnTo>
                <a:lnTo>
                  <a:pt x="2091944" y="1543939"/>
                </a:lnTo>
                <a:lnTo>
                  <a:pt x="1904492" y="1252347"/>
                </a:lnTo>
                <a:close/>
              </a:path>
              <a:path w="4227830" h="3105785">
                <a:moveTo>
                  <a:pt x="2381885" y="945514"/>
                </a:moveTo>
                <a:lnTo>
                  <a:pt x="2016887" y="1180084"/>
                </a:lnTo>
                <a:lnTo>
                  <a:pt x="2341245" y="1684909"/>
                </a:lnTo>
                <a:lnTo>
                  <a:pt x="2500732" y="1582420"/>
                </a:lnTo>
                <a:lnTo>
                  <a:pt x="2369820" y="1582420"/>
                </a:lnTo>
                <a:lnTo>
                  <a:pt x="2259330" y="1410589"/>
                </a:lnTo>
                <a:lnTo>
                  <a:pt x="2351432" y="1351407"/>
                </a:lnTo>
                <a:lnTo>
                  <a:pt x="2221230" y="1351407"/>
                </a:lnTo>
                <a:lnTo>
                  <a:pt x="2121916" y="1196721"/>
                </a:lnTo>
                <a:lnTo>
                  <a:pt x="2420112" y="1005077"/>
                </a:lnTo>
                <a:lnTo>
                  <a:pt x="2381885" y="945514"/>
                </a:lnTo>
                <a:close/>
              </a:path>
              <a:path w="4227830" h="3105785">
                <a:moveTo>
                  <a:pt x="2679700" y="1383284"/>
                </a:moveTo>
                <a:lnTo>
                  <a:pt x="2369820" y="1582420"/>
                </a:lnTo>
                <a:lnTo>
                  <a:pt x="2500732" y="1582420"/>
                </a:lnTo>
                <a:lnTo>
                  <a:pt x="2717927" y="1442847"/>
                </a:lnTo>
                <a:lnTo>
                  <a:pt x="2679700" y="1383284"/>
                </a:lnTo>
                <a:close/>
              </a:path>
              <a:path w="4227830" h="3105785">
                <a:moveTo>
                  <a:pt x="2584450" y="815339"/>
                </a:moveTo>
                <a:lnTo>
                  <a:pt x="2483993" y="879983"/>
                </a:lnTo>
                <a:lnTo>
                  <a:pt x="2808351" y="1384681"/>
                </a:lnTo>
                <a:lnTo>
                  <a:pt x="2872740" y="1343279"/>
                </a:lnTo>
                <a:lnTo>
                  <a:pt x="2596515" y="913638"/>
                </a:lnTo>
                <a:lnTo>
                  <a:pt x="2706777" y="913638"/>
                </a:lnTo>
                <a:lnTo>
                  <a:pt x="2584450" y="815339"/>
                </a:lnTo>
                <a:close/>
              </a:path>
              <a:path w="4227830" h="3105785">
                <a:moveTo>
                  <a:pt x="2500503" y="1171956"/>
                </a:moveTo>
                <a:lnTo>
                  <a:pt x="2221230" y="1351407"/>
                </a:lnTo>
                <a:lnTo>
                  <a:pt x="2351432" y="1351407"/>
                </a:lnTo>
                <a:lnTo>
                  <a:pt x="2538603" y="1231138"/>
                </a:lnTo>
                <a:lnTo>
                  <a:pt x="2500503" y="1171956"/>
                </a:lnTo>
                <a:close/>
              </a:path>
              <a:path w="4227830" h="3105785">
                <a:moveTo>
                  <a:pt x="2706777" y="913638"/>
                </a:moveTo>
                <a:lnTo>
                  <a:pt x="2596515" y="913638"/>
                </a:lnTo>
                <a:lnTo>
                  <a:pt x="3018663" y="1249552"/>
                </a:lnTo>
                <a:lnTo>
                  <a:pt x="3078988" y="1210818"/>
                </a:lnTo>
                <a:lnTo>
                  <a:pt x="3065549" y="1155192"/>
                </a:lnTo>
                <a:lnTo>
                  <a:pt x="3005709" y="1155192"/>
                </a:lnTo>
                <a:lnTo>
                  <a:pt x="2992419" y="1143996"/>
                </a:lnTo>
                <a:lnTo>
                  <a:pt x="2956363" y="1114365"/>
                </a:lnTo>
                <a:lnTo>
                  <a:pt x="2706777" y="913638"/>
                </a:lnTo>
                <a:close/>
              </a:path>
              <a:path w="4227830" h="3105785">
                <a:moveTo>
                  <a:pt x="2965577" y="570357"/>
                </a:moveTo>
                <a:lnTo>
                  <a:pt x="2875788" y="628142"/>
                </a:lnTo>
                <a:lnTo>
                  <a:pt x="2980563" y="1057021"/>
                </a:lnTo>
                <a:lnTo>
                  <a:pt x="2995012" y="1114365"/>
                </a:lnTo>
                <a:lnTo>
                  <a:pt x="3005709" y="1155192"/>
                </a:lnTo>
                <a:lnTo>
                  <a:pt x="3065549" y="1155192"/>
                </a:lnTo>
                <a:lnTo>
                  <a:pt x="2954147" y="694055"/>
                </a:lnTo>
                <a:lnTo>
                  <a:pt x="3045086" y="694055"/>
                </a:lnTo>
                <a:lnTo>
                  <a:pt x="2965577" y="570357"/>
                </a:lnTo>
                <a:close/>
              </a:path>
              <a:path w="4227830" h="3105785">
                <a:moveTo>
                  <a:pt x="3045086" y="694055"/>
                </a:moveTo>
                <a:lnTo>
                  <a:pt x="2954147" y="694055"/>
                </a:lnTo>
                <a:lnTo>
                  <a:pt x="3225672" y="1116457"/>
                </a:lnTo>
                <a:lnTo>
                  <a:pt x="3290062" y="1075182"/>
                </a:lnTo>
                <a:lnTo>
                  <a:pt x="3045086" y="694055"/>
                </a:lnTo>
                <a:close/>
              </a:path>
              <a:path w="4227830" h="3105785">
                <a:moveTo>
                  <a:pt x="3102102" y="482726"/>
                </a:moveTo>
                <a:lnTo>
                  <a:pt x="3020822" y="534924"/>
                </a:lnTo>
                <a:lnTo>
                  <a:pt x="3402329" y="700786"/>
                </a:lnTo>
                <a:lnTo>
                  <a:pt x="3539744" y="914654"/>
                </a:lnTo>
                <a:lnTo>
                  <a:pt x="3606546" y="871727"/>
                </a:lnTo>
                <a:lnTo>
                  <a:pt x="3469131" y="657860"/>
                </a:lnTo>
                <a:lnTo>
                  <a:pt x="3470321" y="623316"/>
                </a:lnTo>
                <a:lnTo>
                  <a:pt x="3405631" y="623316"/>
                </a:lnTo>
                <a:lnTo>
                  <a:pt x="3379773" y="609762"/>
                </a:lnTo>
                <a:lnTo>
                  <a:pt x="3353450" y="596518"/>
                </a:lnTo>
                <a:lnTo>
                  <a:pt x="3326675" y="583561"/>
                </a:lnTo>
                <a:lnTo>
                  <a:pt x="3299459" y="570864"/>
                </a:lnTo>
                <a:lnTo>
                  <a:pt x="3102102" y="482726"/>
                </a:lnTo>
                <a:close/>
              </a:path>
              <a:path w="4227830" h="3105785">
                <a:moveTo>
                  <a:pt x="3483609" y="237489"/>
                </a:moveTo>
                <a:lnTo>
                  <a:pt x="3405758" y="287527"/>
                </a:lnTo>
                <a:lnTo>
                  <a:pt x="3403346" y="498729"/>
                </a:lnTo>
                <a:lnTo>
                  <a:pt x="3403349" y="534924"/>
                </a:lnTo>
                <a:lnTo>
                  <a:pt x="3403679" y="565118"/>
                </a:lnTo>
                <a:lnTo>
                  <a:pt x="3404435" y="595241"/>
                </a:lnTo>
                <a:lnTo>
                  <a:pt x="3405631" y="623316"/>
                </a:lnTo>
                <a:lnTo>
                  <a:pt x="3470321" y="623316"/>
                </a:lnTo>
                <a:lnTo>
                  <a:pt x="3483609" y="237489"/>
                </a:lnTo>
                <a:close/>
              </a:path>
              <a:path w="4227830" h="3105785">
                <a:moveTo>
                  <a:pt x="3906774" y="0"/>
                </a:moveTo>
                <a:lnTo>
                  <a:pt x="3868483" y="3976"/>
                </a:lnTo>
                <a:lnTo>
                  <a:pt x="3831145" y="13239"/>
                </a:lnTo>
                <a:lnTo>
                  <a:pt x="3794759" y="27789"/>
                </a:lnTo>
                <a:lnTo>
                  <a:pt x="3759327" y="47625"/>
                </a:lnTo>
                <a:lnTo>
                  <a:pt x="3720052" y="76900"/>
                </a:lnTo>
                <a:lnTo>
                  <a:pt x="3687568" y="109857"/>
                </a:lnTo>
                <a:lnTo>
                  <a:pt x="3661870" y="146489"/>
                </a:lnTo>
                <a:lnTo>
                  <a:pt x="3642950" y="186792"/>
                </a:lnTo>
                <a:lnTo>
                  <a:pt x="3630803" y="230759"/>
                </a:lnTo>
                <a:lnTo>
                  <a:pt x="3626215" y="276948"/>
                </a:lnTo>
                <a:lnTo>
                  <a:pt x="3629827" y="324064"/>
                </a:lnTo>
                <a:lnTo>
                  <a:pt x="3641638" y="372088"/>
                </a:lnTo>
                <a:lnTo>
                  <a:pt x="3661648" y="421002"/>
                </a:lnTo>
                <a:lnTo>
                  <a:pt x="3689857" y="470788"/>
                </a:lnTo>
                <a:lnTo>
                  <a:pt x="3712719" y="502435"/>
                </a:lnTo>
                <a:lnTo>
                  <a:pt x="3738641" y="530891"/>
                </a:lnTo>
                <a:lnTo>
                  <a:pt x="3767635" y="556156"/>
                </a:lnTo>
                <a:lnTo>
                  <a:pt x="3799713" y="578231"/>
                </a:lnTo>
                <a:lnTo>
                  <a:pt x="3834006" y="596062"/>
                </a:lnTo>
                <a:lnTo>
                  <a:pt x="3906690" y="615771"/>
                </a:lnTo>
                <a:lnTo>
                  <a:pt x="3945128" y="617601"/>
                </a:lnTo>
                <a:lnTo>
                  <a:pt x="3983827" y="614056"/>
                </a:lnTo>
                <a:lnTo>
                  <a:pt x="4021645" y="604964"/>
                </a:lnTo>
                <a:lnTo>
                  <a:pt x="4058606" y="590347"/>
                </a:lnTo>
                <a:lnTo>
                  <a:pt x="4094733" y="570230"/>
                </a:lnTo>
                <a:lnTo>
                  <a:pt x="4125785" y="547491"/>
                </a:lnTo>
                <a:lnTo>
                  <a:pt x="4127291" y="546068"/>
                </a:lnTo>
                <a:lnTo>
                  <a:pt x="3941617" y="546068"/>
                </a:lnTo>
                <a:lnTo>
                  <a:pt x="3900804" y="539876"/>
                </a:lnTo>
                <a:lnTo>
                  <a:pt x="3860893" y="524996"/>
                </a:lnTo>
                <a:lnTo>
                  <a:pt x="3824017" y="501316"/>
                </a:lnTo>
                <a:lnTo>
                  <a:pt x="3790166" y="468850"/>
                </a:lnTo>
                <a:lnTo>
                  <a:pt x="3759327" y="427609"/>
                </a:lnTo>
                <a:lnTo>
                  <a:pt x="3728487" y="372671"/>
                </a:lnTo>
                <a:lnTo>
                  <a:pt x="3709304" y="321770"/>
                </a:lnTo>
                <a:lnTo>
                  <a:pt x="3701766" y="274893"/>
                </a:lnTo>
                <a:lnTo>
                  <a:pt x="3705859" y="232029"/>
                </a:lnTo>
                <a:lnTo>
                  <a:pt x="3718976" y="193502"/>
                </a:lnTo>
                <a:lnTo>
                  <a:pt x="3738499" y="159464"/>
                </a:lnTo>
                <a:lnTo>
                  <a:pt x="3764403" y="129926"/>
                </a:lnTo>
                <a:lnTo>
                  <a:pt x="3796665" y="104901"/>
                </a:lnTo>
                <a:lnTo>
                  <a:pt x="3848195" y="80740"/>
                </a:lnTo>
                <a:lnTo>
                  <a:pt x="3902964" y="72389"/>
                </a:lnTo>
                <a:lnTo>
                  <a:pt x="4097949" y="72389"/>
                </a:lnTo>
                <a:lnTo>
                  <a:pt x="4084907" y="60801"/>
                </a:lnTo>
                <a:lnTo>
                  <a:pt x="4052188" y="38226"/>
                </a:lnTo>
                <a:lnTo>
                  <a:pt x="4017680" y="20538"/>
                </a:lnTo>
                <a:lnTo>
                  <a:pt x="3981957" y="8255"/>
                </a:lnTo>
                <a:lnTo>
                  <a:pt x="3944997" y="1400"/>
                </a:lnTo>
                <a:lnTo>
                  <a:pt x="3906774" y="0"/>
                </a:lnTo>
                <a:close/>
              </a:path>
              <a:path w="4227830" h="3105785">
                <a:moveTo>
                  <a:pt x="4097949" y="72389"/>
                </a:moveTo>
                <a:lnTo>
                  <a:pt x="3902964" y="72389"/>
                </a:lnTo>
                <a:lnTo>
                  <a:pt x="3930777" y="74195"/>
                </a:lnTo>
                <a:lnTo>
                  <a:pt x="3957828" y="80168"/>
                </a:lnTo>
                <a:lnTo>
                  <a:pt x="4009644" y="104521"/>
                </a:lnTo>
                <a:lnTo>
                  <a:pt x="4057380" y="144335"/>
                </a:lnTo>
                <a:lnTo>
                  <a:pt x="4099686" y="198627"/>
                </a:lnTo>
                <a:lnTo>
                  <a:pt x="4126190" y="246564"/>
                </a:lnTo>
                <a:lnTo>
                  <a:pt x="4143025" y="292846"/>
                </a:lnTo>
                <a:lnTo>
                  <a:pt x="4150193" y="337484"/>
                </a:lnTo>
                <a:lnTo>
                  <a:pt x="4147693" y="380492"/>
                </a:lnTo>
                <a:lnTo>
                  <a:pt x="4136552" y="420373"/>
                </a:lnTo>
                <a:lnTo>
                  <a:pt x="4117816" y="455803"/>
                </a:lnTo>
                <a:lnTo>
                  <a:pt x="4091507" y="486755"/>
                </a:lnTo>
                <a:lnTo>
                  <a:pt x="4057650" y="513207"/>
                </a:lnTo>
                <a:lnTo>
                  <a:pt x="4020052" y="532733"/>
                </a:lnTo>
                <a:lnTo>
                  <a:pt x="3981370" y="543687"/>
                </a:lnTo>
                <a:lnTo>
                  <a:pt x="3941617" y="546068"/>
                </a:lnTo>
                <a:lnTo>
                  <a:pt x="4127291" y="546068"/>
                </a:lnTo>
                <a:lnTo>
                  <a:pt x="4177029" y="492488"/>
                </a:lnTo>
                <a:lnTo>
                  <a:pt x="4212818" y="425624"/>
                </a:lnTo>
                <a:lnTo>
                  <a:pt x="4227244" y="351520"/>
                </a:lnTo>
                <a:lnTo>
                  <a:pt x="4226052" y="312038"/>
                </a:lnTo>
                <a:lnTo>
                  <a:pt x="4219477" y="272059"/>
                </a:lnTo>
                <a:lnTo>
                  <a:pt x="4207748" y="232521"/>
                </a:lnTo>
                <a:lnTo>
                  <a:pt x="4190851" y="193434"/>
                </a:lnTo>
                <a:lnTo>
                  <a:pt x="4168775" y="154812"/>
                </a:lnTo>
                <a:lnTo>
                  <a:pt x="4143200" y="119094"/>
                </a:lnTo>
                <a:lnTo>
                  <a:pt x="4115244" y="87757"/>
                </a:lnTo>
                <a:lnTo>
                  <a:pt x="4097949" y="7238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548403"/>
            <a:ext cx="8382000" cy="365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dirty="0"/>
              <a:t>Karşılaştırma</a:t>
            </a:r>
            <a:r>
              <a:rPr b="0" spc="-90" dirty="0"/>
              <a:t> </a:t>
            </a:r>
            <a:r>
              <a:rPr b="0" dirty="0"/>
              <a:t>Tablosu</a:t>
            </a: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38</a:t>
            </a:fld>
            <a:endParaRPr lang="tr-TR"/>
          </a:p>
        </p:txBody>
      </p:sp>
      <p:sp>
        <p:nvSpPr>
          <p:cNvPr id="11" name="object 11"/>
          <p:cNvSpPr/>
          <p:nvPr/>
        </p:nvSpPr>
        <p:spPr>
          <a:xfrm>
            <a:off x="932861" y="1074957"/>
            <a:ext cx="6984492" cy="5224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2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497"/>
            <a:ext cx="9144000" cy="6035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8497"/>
            <a:ext cx="9144000" cy="603885"/>
          </a:xfrm>
          <a:custGeom>
            <a:avLst/>
            <a:gdLst/>
            <a:ahLst/>
            <a:cxnLst/>
            <a:rect l="l" t="t" r="r" b="b"/>
            <a:pathLst>
              <a:path w="9144000" h="603885">
                <a:moveTo>
                  <a:pt x="0" y="603503"/>
                </a:moveTo>
                <a:lnTo>
                  <a:pt x="9144000" y="603503"/>
                </a:lnTo>
                <a:lnTo>
                  <a:pt x="9144000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ln w="914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83587" y="174116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AĞ</a:t>
            </a:r>
            <a:r>
              <a:rPr spc="-50" dirty="0"/>
              <a:t> </a:t>
            </a:r>
            <a:r>
              <a:rPr spc="-5" dirty="0"/>
              <a:t>TOPOLOJİLERİ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2" y="1392379"/>
            <a:ext cx="7831455" cy="4894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Lan topolojileri arasında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en çok</a:t>
            </a:r>
            <a:r>
              <a:rPr sz="3200" spc="-1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3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topoloji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vardır:</a:t>
            </a:r>
            <a:endParaRPr sz="3200" dirty="0">
              <a:latin typeface="Arial"/>
              <a:cs typeface="Arial"/>
            </a:endParaRPr>
          </a:p>
          <a:p>
            <a:pPr marL="469900"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Ortak yol</a:t>
            </a:r>
            <a:r>
              <a:rPr sz="28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(Bus),</a:t>
            </a:r>
            <a:endParaRPr sz="2800" dirty="0">
              <a:latin typeface="Arial"/>
              <a:cs typeface="Arial"/>
            </a:endParaRPr>
          </a:p>
          <a:p>
            <a:pPr marL="469900"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Halka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(Ring)</a:t>
            </a:r>
            <a:r>
              <a:rPr sz="28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endParaRPr sz="2800" dirty="0">
              <a:latin typeface="Arial"/>
              <a:cs typeface="Arial"/>
            </a:endParaRPr>
          </a:p>
          <a:p>
            <a:pPr marL="469900">
              <a:spcBef>
                <a:spcPts val="67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Yıldız (Star)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topolojileridir.</a:t>
            </a:r>
            <a:endParaRPr sz="2800" dirty="0">
              <a:latin typeface="Arial"/>
              <a:cs typeface="Arial"/>
            </a:endParaRPr>
          </a:p>
          <a:p>
            <a:pPr marL="469900" marR="106045" indent="456565">
              <a:spcBef>
                <a:spcPts val="67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Günümüzde kullanılan 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yaygın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kullanılan  yıldız topolojidir. Bunun sebebi performans,  kablolama kolaylığı ve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fiyatıdır.</a:t>
            </a:r>
            <a:endParaRPr sz="2800" dirty="0">
              <a:latin typeface="Arial"/>
              <a:cs typeface="Arial"/>
            </a:endParaRPr>
          </a:p>
          <a:p>
            <a:pPr marL="469900" marR="307975">
              <a:spcBef>
                <a:spcPts val="67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Bunlar dışında ağaç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(tree) topolojisi 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mesh  topolojileri de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497"/>
            <a:ext cx="9144000" cy="603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8497"/>
            <a:ext cx="9144000" cy="603885"/>
          </a:xfrm>
          <a:custGeom>
            <a:avLst/>
            <a:gdLst/>
            <a:ahLst/>
            <a:cxnLst/>
            <a:rect l="l" t="t" r="r" b="b"/>
            <a:pathLst>
              <a:path w="9144000" h="603885">
                <a:moveTo>
                  <a:pt x="0" y="603503"/>
                </a:moveTo>
                <a:lnTo>
                  <a:pt x="9144000" y="603503"/>
                </a:lnTo>
                <a:lnTo>
                  <a:pt x="9144000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ln w="914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4194" y="174116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Bus (Ortak</a:t>
            </a:r>
            <a:r>
              <a:rPr spc="-20" dirty="0"/>
              <a:t> </a:t>
            </a:r>
            <a:r>
              <a:rPr spc="-5" dirty="0"/>
              <a:t>Yol)Topoloji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396951"/>
            <a:ext cx="5091430" cy="485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Ortak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yol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topolojisinde tüm</a:t>
            </a:r>
            <a:r>
              <a:rPr sz="22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iş</a:t>
            </a:r>
            <a:endParaRPr sz="2200">
              <a:latin typeface="Arial"/>
              <a:cs typeface="Arial"/>
            </a:endParaRPr>
          </a:p>
          <a:p>
            <a:pPr marL="355600" marR="5080">
              <a:spcBef>
                <a:spcPts val="5"/>
              </a:spcBef>
            </a:pP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istasyonlarının üzerinde olduğu bir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hat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(omurga)</a:t>
            </a:r>
            <a:r>
              <a:rPr sz="22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mevcuttur.</a:t>
            </a:r>
            <a:endParaRPr sz="2200">
              <a:latin typeface="Arial"/>
              <a:cs typeface="Arial"/>
            </a:endParaRPr>
          </a:p>
          <a:p>
            <a:pPr marL="355600" marR="420370" indent="-342900">
              <a:spcBef>
                <a:spcPts val="530"/>
              </a:spcBef>
              <a:buClr>
                <a:srgbClr val="1A1A6F"/>
              </a:buClr>
              <a:buFont typeface="Wingdings"/>
              <a:buChar char=""/>
              <a:tabLst>
                <a:tab pos="433070" algn="l"/>
                <a:tab pos="433705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Bütün istasyonlar hattaki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tüm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mesajları inceler ve kendine ait  mesajları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alır.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Hattaki bilgi akışı </a:t>
            </a:r>
            <a:r>
              <a:rPr sz="2200" dirty="0">
                <a:solidFill>
                  <a:srgbClr val="1A1A6F"/>
                </a:solidFill>
                <a:latin typeface="Arial"/>
                <a:cs typeface="Arial"/>
              </a:rPr>
              <a:t>çift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yönlüdür.</a:t>
            </a:r>
            <a:endParaRPr sz="2200">
              <a:latin typeface="Arial"/>
              <a:cs typeface="Arial"/>
            </a:endParaRPr>
          </a:p>
          <a:p>
            <a:pPr marL="355600" marR="40640" indent="-342900">
              <a:spcBef>
                <a:spcPts val="530"/>
              </a:spcBef>
              <a:buFont typeface="Wingdings"/>
              <a:buChar char=""/>
              <a:tabLst>
                <a:tab pos="356235" algn="l"/>
              </a:tabLst>
            </a:pP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Kaynak istasyon bilgiyi hatta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bırakır.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Bilgi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iki yönde ilerleyerek hatta 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yayılır.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Ancak bu topolojide aynı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and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iki istasyonun bilgi göndermesi 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durumunda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bilgi trafiği karışır. Bunu  önlemek için hattın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paylaşımını  </a:t>
            </a:r>
            <a:r>
              <a:rPr sz="2200" spc="-5" dirty="0">
                <a:solidFill>
                  <a:srgbClr val="1A1A6F"/>
                </a:solidFill>
                <a:latin typeface="Arial"/>
                <a:cs typeface="Arial"/>
              </a:rPr>
              <a:t>düzenleyen protokoller</a:t>
            </a:r>
            <a:r>
              <a:rPr sz="22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Arial"/>
                <a:cs typeface="Arial"/>
              </a:rPr>
              <a:t>kullanılmalıdır.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02581" y="2421635"/>
            <a:ext cx="3741419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4194" y="174116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Bus (Ortak</a:t>
            </a:r>
            <a:r>
              <a:rPr spc="-20" dirty="0"/>
              <a:t> </a:t>
            </a:r>
            <a:r>
              <a:rPr spc="-5" dirty="0"/>
              <a:t>Yol)Topoloji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5426"/>
            <a:ext cx="772922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Ortak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yol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topolojisi kullanılarak kurulan ağlarda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koaksiyel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kablo kullanılır, 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istasyona</a:t>
            </a:r>
            <a:endParaRPr sz="2800" dirty="0">
              <a:latin typeface="Arial"/>
              <a:cs typeface="Arial"/>
            </a:endParaRPr>
          </a:p>
          <a:p>
            <a:pPr marL="355600" marR="639445"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T-konnektör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takılır.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İlk ve son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istasyona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ise  sonlandırıcı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(terminatör)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bağlanarak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sonlandırılır.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9341" y="3933444"/>
            <a:ext cx="3782567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4194" y="174116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Bus (Ortak</a:t>
            </a:r>
            <a:r>
              <a:rPr spc="-20" dirty="0"/>
              <a:t> </a:t>
            </a:r>
            <a:r>
              <a:rPr spc="-5" dirty="0"/>
              <a:t>Yol)Topoloji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5426"/>
            <a:ext cx="763270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topoloji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performansı 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düşük olan  topolojilerden biridir. İki istasyon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arası mesafe  ince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koaksiyel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kullanıldığında 185 metre, kalın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koaksiyel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kullanıldığında 500 metredir.</a:t>
            </a:r>
            <a:r>
              <a:rPr sz="2800" spc="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İki</a:t>
            </a:r>
            <a:endParaRPr sz="2800">
              <a:latin typeface="Arial"/>
              <a:cs typeface="Arial"/>
            </a:endParaRPr>
          </a:p>
          <a:p>
            <a:pPr marL="355600" marR="28575">
              <a:spcBef>
                <a:spcPts val="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istasyon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arası mesafe minimum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0,5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metre  olmalıdır. Maksimum 30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istasyon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kullanılabilir.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3783" y="4221481"/>
            <a:ext cx="3311652" cy="198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4194" y="174116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Bus (Ortak</a:t>
            </a:r>
            <a:r>
              <a:rPr spc="-20" dirty="0"/>
              <a:t> </a:t>
            </a:r>
            <a:r>
              <a:rPr spc="-5" dirty="0"/>
              <a:t>Yol)Topoloji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5426"/>
            <a:ext cx="7755890" cy="168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26695" indent="-342900"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Ortak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yol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topolojisine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uygun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bağlantıda dikkat  edilmesi gereken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noktalar</a:t>
            </a:r>
            <a:r>
              <a:rPr sz="2800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şunlardır:</a:t>
            </a:r>
            <a:endParaRPr sz="2800" dirty="0">
              <a:latin typeface="Arial"/>
              <a:cs typeface="Arial"/>
            </a:endParaRPr>
          </a:p>
          <a:p>
            <a:pPr marL="756285" marR="5080" indent="-287020"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Bağlantı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gerçekleştirilirken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T-konnektörler doğrudan  network kartına</a:t>
            </a:r>
            <a:r>
              <a:rPr sz="24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takılmalıdır.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6" y="4226814"/>
            <a:ext cx="612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spcBef>
                <a:spcPts val="100"/>
              </a:spcBef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Eğer bir istasyon uzağa yerleştirilecekse T-  konnektör’den çıkacak bir kablo ile uzatma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yapılmamalıdır.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4455" y="3069335"/>
            <a:ext cx="36195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0708" y="5228844"/>
            <a:ext cx="2250948" cy="1089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4194" y="174116"/>
            <a:ext cx="512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Bus (Ortak</a:t>
            </a:r>
            <a:r>
              <a:rPr spc="-20" dirty="0"/>
              <a:t> </a:t>
            </a:r>
            <a:r>
              <a:rPr spc="-5" dirty="0"/>
              <a:t>Yol)Topoloji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3444" y="1396949"/>
            <a:ext cx="73469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Uzaktaki bir bilgisayarın sisteme bağlanması</a:t>
            </a:r>
            <a:r>
              <a:rPr sz="2400" spc="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endParaRPr sz="2400">
              <a:latin typeface="Arial"/>
              <a:cs typeface="Arial"/>
            </a:endParaRPr>
          </a:p>
          <a:p>
            <a:pPr marL="299085">
              <a:spcBef>
                <a:spcPts val="5"/>
              </a:spcBef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aşağıdaki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şekillerde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gibi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2 çözüm</a:t>
            </a:r>
            <a:r>
              <a:rPr sz="2400" spc="1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üretebiliriz.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" y="3562806"/>
            <a:ext cx="2717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❖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95" y="2564894"/>
            <a:ext cx="4386072" cy="2433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1328" y="3015995"/>
            <a:ext cx="3384804" cy="1531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39</TotalTime>
  <Words>1277</Words>
  <Application>Microsoft Office PowerPoint</Application>
  <PresentationFormat>Ekran Gösterisi (4:3)</PresentationFormat>
  <Paragraphs>232</Paragraphs>
  <Slides>39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Wingdings 2</vt:lpstr>
      <vt:lpstr>NMYO</vt:lpstr>
      <vt:lpstr>PowerPoint Sunusu</vt:lpstr>
      <vt:lpstr>Ağ Topolojileri</vt:lpstr>
      <vt:lpstr>Ağ Topolojileri</vt:lpstr>
      <vt:lpstr>AĞ TOPOLOJİLERİ</vt:lpstr>
      <vt:lpstr>Bus (Ortak Yol)Topoloji</vt:lpstr>
      <vt:lpstr>Bus (Ortak Yol)Topoloji</vt:lpstr>
      <vt:lpstr>Bus (Ortak Yol)Topoloji</vt:lpstr>
      <vt:lpstr>Bus (Ortak Yol)Topoloji</vt:lpstr>
      <vt:lpstr>Bus (Ortak Yol)Topoloji</vt:lpstr>
      <vt:lpstr>Bus (Ortak Yol)Topoloji</vt:lpstr>
      <vt:lpstr>Yıldız (Star) Topoloji</vt:lpstr>
      <vt:lpstr>Yıldız (Star) Topoloji</vt:lpstr>
      <vt:lpstr>Yıldız (Star) Topoloji</vt:lpstr>
      <vt:lpstr>Yıldız (Star) Topoloji</vt:lpstr>
      <vt:lpstr>Yıldız (Star) Topoloji</vt:lpstr>
      <vt:lpstr>Yıldız (Star) Topoloji</vt:lpstr>
      <vt:lpstr>Star-Bus Topoloji</vt:lpstr>
      <vt:lpstr>Star-Bus Topoloji</vt:lpstr>
      <vt:lpstr>Ring (Halka) Topoloji</vt:lpstr>
      <vt:lpstr>Ring (Halka) Topoloji</vt:lpstr>
      <vt:lpstr>Ring (Halka) Topoloji</vt:lpstr>
      <vt:lpstr>Ring (Halka) Topoloji</vt:lpstr>
      <vt:lpstr>Ring (Halka) Topoloji</vt:lpstr>
      <vt:lpstr>Ring (Halka) Topoloji</vt:lpstr>
      <vt:lpstr>Ağaç Topoloji</vt:lpstr>
      <vt:lpstr>Ağaç Topoloji</vt:lpstr>
      <vt:lpstr>Ağaç Topoloji</vt:lpstr>
      <vt:lpstr>Ağaç Topoloji</vt:lpstr>
      <vt:lpstr>Ağaç Topoloji</vt:lpstr>
      <vt:lpstr>Ağaç Topoloji</vt:lpstr>
      <vt:lpstr>Ağaç Topoloji</vt:lpstr>
      <vt:lpstr>Mesh Topoloji</vt:lpstr>
      <vt:lpstr>Mesh Topoloji</vt:lpstr>
      <vt:lpstr>Mesh Topoloji</vt:lpstr>
      <vt:lpstr>Mesh Topoloji</vt:lpstr>
      <vt:lpstr>Mesh Topoloji</vt:lpstr>
      <vt:lpstr>Ağ Topolojileri</vt:lpstr>
      <vt:lpstr>Karşılaştırma Tablosu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Gln</dc:creator>
  <cp:lastModifiedBy>Windows Kullanıcısı</cp:lastModifiedBy>
  <cp:revision>16</cp:revision>
  <dcterms:created xsi:type="dcterms:W3CDTF">2019-02-07T12:13:44Z</dcterms:created>
  <dcterms:modified xsi:type="dcterms:W3CDTF">2020-01-29T10:32:21Z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2019-02-07T00:00:00Z</vt:filetime>
  </property>
</Properties>
</file>