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5BAC-B333-4C3A-AF8D-39A8A8393015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580E-4D98-43C4-B894-DE1AB6DF9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50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8580E-4D98-43C4-B894-DE1AB6DF989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38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8580E-4D98-43C4-B894-DE1AB6DF989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240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810000"/>
            <a:ext cx="7543800" cy="51511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2400" b="0" spc="-3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35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dirty="0" smtClean="0"/>
              <a:t>ÖĞR.GÖR. SALİH ERDURUCAN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C0756E-7A94-472B-B611-796AEFF6675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826687"/>
            <a:ext cx="1145876" cy="1154513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2926709" y="1051996"/>
            <a:ext cx="408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B9F234-BB12-46C8-9C9B-B9B5FB741F5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9151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B95E00-B804-4A8A-8F4B-7909E4A3781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3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o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F4C4689B-2C63-4229-B958-12B37F5D96BA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78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Yalnızca Başlı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9313-6B85-4B9E-A075-C6E0427C246D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91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7985760" cy="62779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38927A2-F251-45AC-AD93-57FBE6B1451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88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7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350" cap="all" spc="1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BE2D4BF-4B5C-477D-969E-E1DA9C3C9F11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81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02E54A-020F-4B3F-A8FE-3F224A1FE5E7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37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DAD2FF-ADA4-4598-AC2D-A6E38B2CC7DC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20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663665-0B05-4ACE-93FF-DAACC25C764E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29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A9F41E-38B9-4CB5-8950-A036704BF7B7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52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B6ACEB-EE12-4F65-BC9A-2691838137FB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978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D714D7-BE4E-4E71-8A6E-AF18B6404B6A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91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8382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1F78C7-0413-425D-9637-BC24A8472BBF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000" y="914400"/>
            <a:ext cx="791718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 spc="-3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539745" y="3755212"/>
            <a:ext cx="4446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Ağ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Bağlantı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Elemanları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2542" y="1814271"/>
            <a:ext cx="875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3.Hafta</a:t>
            </a:r>
            <a:endParaRPr sz="200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Unvan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Ağ Bağlantı Elemanları</a:t>
            </a:r>
            <a:endParaRPr lang="tr-TR" dirty="0"/>
          </a:p>
        </p:txBody>
      </p:sp>
      <p:sp>
        <p:nvSpPr>
          <p:cNvPr id="19" name="Alt Başlık 18"/>
          <p:cNvSpPr>
            <a:spLocks noGrp="1"/>
          </p:cNvSpPr>
          <p:nvPr>
            <p:ph type="subTitle" idx="1"/>
          </p:nvPr>
        </p:nvSpPr>
        <p:spPr>
          <a:xfrm>
            <a:off x="880031" y="4444939"/>
            <a:ext cx="7543800" cy="1143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Nbp112 ağ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temelleri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21" name="Slayt Numarası Yer Tutucusu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447800" y="3285744"/>
            <a:ext cx="5515356" cy="2354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Anahtar Cihazı</a:t>
            </a:r>
            <a:r>
              <a:rPr spc="-70" dirty="0"/>
              <a:t> </a:t>
            </a:r>
            <a:r>
              <a:rPr spc="-5" dirty="0"/>
              <a:t>(Switch)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  <p:sp>
        <p:nvSpPr>
          <p:cNvPr id="12" name="object 12"/>
          <p:cNvSpPr txBox="1"/>
          <p:nvPr/>
        </p:nvSpPr>
        <p:spPr>
          <a:xfrm>
            <a:off x="535940" y="1392377"/>
            <a:ext cx="781240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Switch’ler daha kompleks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daha verimli  hublardır. Portları arasında direk kanal  oluşturma yeteneği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Anahtar Cihazı</a:t>
            </a:r>
            <a:r>
              <a:rPr spc="-70" dirty="0"/>
              <a:t> </a:t>
            </a:r>
            <a:r>
              <a:rPr spc="-5" dirty="0"/>
              <a:t>(Switch)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523621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151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Switchler portlarındaki  cihazların adreslerini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tutar.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1A1A6F"/>
              </a:buClr>
              <a:buFont typeface="Wingdings"/>
              <a:buChar char=""/>
              <a:tabLst>
                <a:tab pos="45529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sebeple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bilgisayar  arasında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transfer edileceği  zaman veri sadece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hedef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bilgisayarın bağlı olduğu porta  gönderilir.</a:t>
            </a:r>
            <a:endParaRPr sz="2800">
              <a:latin typeface="Arial"/>
              <a:cs typeface="Arial"/>
            </a:endParaRPr>
          </a:p>
          <a:p>
            <a:pPr marL="355600" marR="1528445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yüzden network  performansını</a:t>
            </a:r>
            <a:r>
              <a:rPr sz="28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arttırır.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52515" y="3140964"/>
            <a:ext cx="3343655" cy="2848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Geçityolu</a:t>
            </a:r>
            <a:r>
              <a:rPr spc="-100" dirty="0"/>
              <a:t> </a:t>
            </a:r>
            <a:r>
              <a:rPr dirty="0"/>
              <a:t>(Gateway)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5"/>
            <a:ext cx="802830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Ağ Geçitleri, farklı tip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ağları birbirine bağlar. Bunlar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protokolleri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kullanan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ağlara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(örneğin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TCP/IP’yi PROFIBUS’a dönüştürerek) erişim  olanağı</a:t>
            </a:r>
            <a:r>
              <a:rPr sz="27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sağlarlar.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1484" y="2781300"/>
            <a:ext cx="4207764" cy="3253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Geçityolu</a:t>
            </a:r>
            <a:r>
              <a:rPr spc="-100" dirty="0"/>
              <a:t> </a:t>
            </a:r>
            <a:r>
              <a:rPr dirty="0"/>
              <a:t>(Gateway)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5"/>
            <a:ext cx="7599045" cy="348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Geçidinin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(GW= Gateway) görevlerinden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biri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de dolayısıyla farklı haberleşme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protokollerini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dönüştürmektir.</a:t>
            </a:r>
            <a:endParaRPr sz="2700">
              <a:latin typeface="Arial"/>
              <a:cs typeface="Arial"/>
            </a:endParaRPr>
          </a:p>
          <a:p>
            <a:pPr marL="355600" marR="377825" indent="-342900">
              <a:lnSpc>
                <a:spcPct val="100000"/>
              </a:lnSpc>
              <a:spcBef>
                <a:spcPts val="65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Windows işletim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sistemleri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altında bir ağ  yapılandırılırken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sizden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bir ağ geçidi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girmeniz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istenir.</a:t>
            </a:r>
            <a:endParaRPr sz="2700">
              <a:latin typeface="Arial"/>
              <a:cs typeface="Arial"/>
            </a:endParaRPr>
          </a:p>
          <a:p>
            <a:pPr marL="355600" marR="583565" indent="-342900">
              <a:lnSpc>
                <a:spcPct val="100000"/>
              </a:lnSpc>
              <a:spcBef>
                <a:spcPts val="65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Bununla birlikte,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bununla,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eğer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varsa,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ağ  içerisindeki bir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yönlendirici</a:t>
            </a:r>
            <a:r>
              <a:rPr sz="27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kastedilmektedir.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Köprü</a:t>
            </a:r>
            <a:r>
              <a:rPr spc="-75" dirty="0"/>
              <a:t> </a:t>
            </a:r>
            <a:r>
              <a:rPr spc="-5" dirty="0"/>
              <a:t>(Bridge)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711962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Köprüler;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ethernet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üzerinde, aynı protokolü  kullanan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alt-ağları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birbirine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bağlar.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6083" y="2636520"/>
            <a:ext cx="4463796" cy="3174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Köprü</a:t>
            </a:r>
            <a:r>
              <a:rPr spc="-75" dirty="0"/>
              <a:t> </a:t>
            </a:r>
            <a:r>
              <a:rPr spc="-5" dirty="0"/>
              <a:t>(Bridge)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7870190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318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Köprüler, hangi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veri paketlerini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kabul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edip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hangilerini edemeyeceklerine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karar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vermek için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ethernet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adreslerini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kullanır.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Gerekli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bilgiler tablolardan elde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edilir.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Kullanılan köprüye bağlı olarak, ağ yöneticisinin  bu tablolara giriş yapması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gerekli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olabilir ya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da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köprünün kendisi tabloları dinamik olarak  oluşturabilir.</a:t>
            </a:r>
            <a:endParaRPr sz="2800" dirty="0">
              <a:latin typeface="Arial"/>
              <a:cs typeface="Arial"/>
            </a:endParaRPr>
          </a:p>
          <a:p>
            <a:pPr marL="355600" marR="44323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Eğer, gerekiyorsa, köprüler ağın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fiziksel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tipini  dönüştürebilirler.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Köprü</a:t>
            </a:r>
            <a:r>
              <a:rPr spc="-75" dirty="0"/>
              <a:t> </a:t>
            </a:r>
            <a:r>
              <a:rPr spc="-5" dirty="0"/>
              <a:t>(Bridge)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8065134" cy="489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397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Köprü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türü cihazlar,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genel olarak benzer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teknolojiye sahip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LAN’ları birbirine bağlamak için  kullanılır. Bağlantı sonucu LAN’lar mantıksal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açıdan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yine tek bir LAN olur.</a:t>
            </a:r>
            <a:endParaRPr sz="2800">
              <a:latin typeface="Arial"/>
              <a:cs typeface="Arial"/>
            </a:endParaRPr>
          </a:p>
          <a:p>
            <a:pPr marL="355600" marR="460375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Köprüler OSI standardında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(veri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haberleşmesi  için örnek model) veri iletim (data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link)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katmanında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çalışır.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Dolayısıyla verinin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 kısmına bakıp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ona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göre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davranır; veri paketi içindeki alıcı adresi karşı  tarafa ait değilse, paketi boşuna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karşıya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geçirip  oranın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trafiğini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arttırmaz.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Köprü</a:t>
            </a:r>
            <a:r>
              <a:rPr spc="-75" dirty="0"/>
              <a:t> </a:t>
            </a:r>
            <a:r>
              <a:rPr spc="-5" dirty="0"/>
              <a:t>(Bridge)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458529" y="1122328"/>
            <a:ext cx="7950834" cy="512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Köprüler, adreslerin hangi ağa ait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olduğunu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içeren  bilgileri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tutar. İki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bağımsız ağ arasına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konan köprü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her iki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tarafa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aktarılmak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istenen paketleri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inceler.</a:t>
            </a:r>
            <a:endParaRPr sz="2700" dirty="0">
              <a:latin typeface="Arial"/>
              <a:cs typeface="Arial"/>
            </a:endParaRPr>
          </a:p>
          <a:p>
            <a:pPr marL="355600" marR="440055" indent="-342900">
              <a:lnSpc>
                <a:spcPct val="100000"/>
              </a:lnSpc>
              <a:spcBef>
                <a:spcPts val="655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Eğer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paket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karşı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ağda bulunan bir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yeri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adresliyorsa,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o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paketi diğer ağa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aktarır;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aksi  durumda paketi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süzer ve karşı tarafa</a:t>
            </a:r>
            <a:r>
              <a:rPr sz="27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geçirmez.</a:t>
            </a:r>
            <a:endParaRPr sz="2700" dirty="0">
              <a:latin typeface="Arial"/>
              <a:cs typeface="Arial"/>
            </a:endParaRPr>
          </a:p>
          <a:p>
            <a:pPr marL="355600" marR="21590" indent="-342900">
              <a:lnSpc>
                <a:spcPct val="100000"/>
              </a:lnSpc>
              <a:spcBef>
                <a:spcPts val="65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Uygulamada, büyük ağların, parçalanıp her biri  bağımsız birer ağ niteliğini koruyacak biçimde  daha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küçük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ağlara bölünmesinin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bunların  birbirlerine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köprülenerek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bağlanmasının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(bridging)  birçok avantajı</a:t>
            </a:r>
            <a:r>
              <a:rPr sz="27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Köprü</a:t>
            </a:r>
            <a:r>
              <a:rPr spc="-75" dirty="0"/>
              <a:t> </a:t>
            </a:r>
            <a:r>
              <a:rPr spc="-5" dirty="0"/>
              <a:t>(Bridge)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7908925" cy="444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1978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Trafik yoğunluğu ayrıştırılmış olur, aynı ağı  destekleyen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trafik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diğer ağları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etkilemez.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Herhangi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ağda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olabilecek bir hata veya arıza  diğer ağlara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yansıtılmamış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2800">
              <a:latin typeface="Arial"/>
              <a:cs typeface="Arial"/>
            </a:endParaRPr>
          </a:p>
          <a:p>
            <a:pPr marL="355600" marR="122555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LAN’ların etkin uzunluğu artırılmış olur.  Köprüleme yöntemleri üç şekilde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yapılır.</a:t>
            </a:r>
            <a:endParaRPr sz="2800">
              <a:latin typeface="Arial"/>
              <a:cs typeface="Arial"/>
            </a:endParaRPr>
          </a:p>
          <a:p>
            <a:pPr marL="756285" marR="563880" indent="-287020">
              <a:lnSpc>
                <a:spcPct val="100000"/>
              </a:lnSpc>
              <a:spcBef>
                <a:spcPts val="59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Kaynak Yönlendirmeli Köprüleme (Source-Route  Bridging)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Saydam Köprüleme (Transparent</a:t>
            </a:r>
            <a:r>
              <a:rPr sz="2400" spc="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Bridging)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Çevrimli Köprüleme (Translational</a:t>
            </a:r>
            <a:r>
              <a:rPr sz="2400" spc="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Bridging)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Köprü</a:t>
            </a:r>
            <a:r>
              <a:rPr spc="-75" dirty="0"/>
              <a:t> </a:t>
            </a:r>
            <a:r>
              <a:rPr spc="-5" dirty="0"/>
              <a:t>(Bridge)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6949"/>
            <a:ext cx="755904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Ethernet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dilimlerini bağlamada saydam</a:t>
            </a:r>
            <a:r>
              <a:rPr sz="2400" spc="1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köprüleme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(TB)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1A1A6F"/>
                </a:solidFill>
                <a:latin typeface="Wingdings"/>
                <a:cs typeface="Wingdings"/>
              </a:rPr>
              <a:t></a:t>
            </a:r>
            <a:endParaRPr sz="2400" dirty="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00400" y="1905000"/>
            <a:ext cx="4087367" cy="424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Ağ Bağlantı</a:t>
            </a:r>
            <a:r>
              <a:rPr b="0" spc="-8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Elemanları</a:t>
            </a:r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dirty="0" smtClean="0"/>
              <a:t>AÜ NMYO</a:t>
            </a:r>
            <a:endParaRPr lang="tr-TR"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  <p:sp>
        <p:nvSpPr>
          <p:cNvPr id="12" name="object 12"/>
          <p:cNvSpPr txBox="1"/>
          <p:nvPr/>
        </p:nvSpPr>
        <p:spPr>
          <a:xfrm>
            <a:off x="484678" y="1197745"/>
            <a:ext cx="743267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Bilgisayar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ağlarını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oluşturmak için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kullanılan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pasif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ya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da aktif sistemlerdir. Ağda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bulunan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bilgisayarlar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benzeri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sistemler,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 cihazlar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aracılığıyla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birbirleriyle  haberleşebilirler.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Hub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Ağ Kartları - Network Interface Card</a:t>
            </a:r>
            <a:r>
              <a:rPr sz="2000" spc="-1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(NIC)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Tekrarlayıcılar-</a:t>
            </a:r>
            <a:r>
              <a:rPr sz="20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Repeaters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Yönlendiriciler-</a:t>
            </a:r>
            <a:r>
              <a:rPr sz="20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Routers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Köprüler</a:t>
            </a:r>
            <a:r>
              <a:rPr sz="20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–Bridges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Geçit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Yolları-</a:t>
            </a:r>
            <a:r>
              <a:rPr sz="20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Gateways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Ortam Dönüştürücü -Transceiver, Media</a:t>
            </a:r>
            <a:r>
              <a:rPr sz="2000" spc="-1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Adapter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Modem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5123" y="6554520"/>
            <a:ext cx="1231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2449E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Köprü</a:t>
            </a:r>
            <a:r>
              <a:rPr spc="-75" dirty="0"/>
              <a:t> </a:t>
            </a:r>
            <a:r>
              <a:rPr spc="-5" dirty="0"/>
              <a:t>(Bridge)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6949"/>
            <a:ext cx="3938904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Kaynak yönlendirmeli  köprüleme de ise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FDDI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IBM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tarafından</a:t>
            </a:r>
            <a:r>
              <a:rPr sz="24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geliştirilmiş  TR(Token Ring) jetonlu  halka ağ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yapılarında  kullanılır.</a:t>
            </a:r>
            <a:endParaRPr sz="2400">
              <a:latin typeface="Arial"/>
              <a:cs typeface="Arial"/>
            </a:endParaRPr>
          </a:p>
          <a:p>
            <a:pPr marL="355600" marR="4826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Çevrimli köprüleme, veri  bağı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katmanı tamamen  farklı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olan LAN  teknolojileri ile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kurulmuş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olan ağ dilimlerini birbirine  bağlamada</a:t>
            </a:r>
            <a:r>
              <a:rPr sz="24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2208" y="1376172"/>
            <a:ext cx="3599688" cy="2089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9891" y="3884676"/>
            <a:ext cx="4084319" cy="1612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Tekrarlayıcı</a:t>
            </a:r>
            <a:r>
              <a:rPr spc="-105" dirty="0"/>
              <a:t> </a:t>
            </a:r>
            <a:r>
              <a:rPr dirty="0"/>
              <a:t>(Repeater)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7026909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Yerel ağlarda, iki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ethernet segmentini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(bölümlemesini) birbirine bağlamak için bir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tekrarlayıcı (repeater) kullanılır.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7532" y="3140964"/>
            <a:ext cx="3732276" cy="2613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7359" y="3875532"/>
            <a:ext cx="2115312" cy="1476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Tekrarlayıcı</a:t>
            </a:r>
            <a:r>
              <a:rPr spc="-105" dirty="0"/>
              <a:t> </a:t>
            </a:r>
            <a:r>
              <a:rPr dirty="0"/>
              <a:t>(Repeater)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805053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4259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Bu;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ağ segmentinin, izin verilen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maksimum  mesafesini arttırmak üzere</a:t>
            </a:r>
            <a:r>
              <a:rPr sz="28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kullanılabilir.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Tekrarlayıcılar,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paketlerini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ağ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segmentinden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diğerine geçirir, bunu yaparken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elektriksel sinyaller standartlar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içerisinde kalacak  şekilde yenilenir (tazelenir).</a:t>
            </a:r>
            <a:endParaRPr sz="2800">
              <a:latin typeface="Arial"/>
              <a:cs typeface="Arial"/>
            </a:endParaRPr>
          </a:p>
          <a:p>
            <a:pPr marL="355600" marR="761365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Fakat veri paketlerinin içerikleri değişmeden  kalır.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Tekrarlayıcı</a:t>
            </a:r>
            <a:r>
              <a:rPr spc="-105" dirty="0"/>
              <a:t> </a:t>
            </a:r>
            <a:r>
              <a:rPr dirty="0"/>
              <a:t>(Repeater)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6949"/>
            <a:ext cx="4815205" cy="445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Eğer tekrarlayıcı, bağlı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durumdaki 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segmentlerden birinde </a:t>
            </a:r>
            <a:r>
              <a:rPr sz="2200" dirty="0">
                <a:solidFill>
                  <a:srgbClr val="1A1A6F"/>
                </a:solidFill>
                <a:latin typeface="Arial"/>
                <a:cs typeface="Arial"/>
              </a:rPr>
              <a:t>fiziksel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bir  hata bulursa, bu segmentin  bağlantısı izole duruma getirilir.  Hata bir daha ortaya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çıkmadığında, 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izole durum otomatik olarak ortadan  kaldırılır.</a:t>
            </a:r>
            <a:endParaRPr sz="2200">
              <a:latin typeface="Arial"/>
              <a:cs typeface="Arial"/>
            </a:endParaRPr>
          </a:p>
          <a:p>
            <a:pPr marL="355600" marR="365760" indent="-342900">
              <a:lnSpc>
                <a:spcPct val="100000"/>
              </a:lnSpc>
              <a:spcBef>
                <a:spcPts val="535"/>
              </a:spcBef>
              <a:buFont typeface="Wingdings"/>
              <a:buChar char=""/>
              <a:tabLst>
                <a:tab pos="356235" algn="l"/>
              </a:tabLst>
            </a:pP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Ethernet üzerinde, bir segment,  ethernet kablosunun </a:t>
            </a:r>
            <a:r>
              <a:rPr sz="2200" dirty="0">
                <a:solidFill>
                  <a:srgbClr val="1A1A6F"/>
                </a:solidFill>
                <a:latin typeface="Arial"/>
                <a:cs typeface="Arial"/>
              </a:rPr>
              <a:t>izin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verilen  maksimum boyu </a:t>
            </a:r>
            <a:r>
              <a:rPr sz="2200" dirty="0">
                <a:solidFill>
                  <a:srgbClr val="1A1A6F"/>
                </a:solidFill>
                <a:latin typeface="Arial"/>
                <a:cs typeface="Arial"/>
              </a:rPr>
              <a:t>ile belirlenir.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Bir  segment dâhilindeki ağ aboneleri  ethernet adresi vasıtasıyla  doğrudan</a:t>
            </a:r>
            <a:r>
              <a:rPr sz="22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A1A6F"/>
                </a:solidFill>
                <a:latin typeface="Arial"/>
                <a:cs typeface="Arial"/>
              </a:rPr>
              <a:t>adreslenebilir.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36108" y="1831848"/>
            <a:ext cx="3450336" cy="410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Tekrarlayıcı</a:t>
            </a:r>
            <a:r>
              <a:rPr spc="-105" dirty="0"/>
              <a:t> </a:t>
            </a:r>
            <a:r>
              <a:rPr dirty="0"/>
              <a:t>(Repeater)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7992745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4701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Segmentin maksimum izin verilen genişlemesi,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tekrarlayıcılar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 da köprüler kullanılarak  arttırılabilir.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abonelerinin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diğer ağlarla iletişim kurabilmesi  için, örneğin,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yönlendiriciler, ya da ağ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geçitleri  gibi cihazlara ihtiyacınız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Yönlendirici</a:t>
            </a:r>
            <a:r>
              <a:rPr spc="-65" dirty="0"/>
              <a:t> </a:t>
            </a:r>
            <a:r>
              <a:rPr dirty="0"/>
              <a:t>(Router)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722249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Networkleri birbirlerine bağlar ve internet  üzerindeki trafiğin yönetilmesi işinin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çoğunu  üstlenir.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7868" y="3069335"/>
            <a:ext cx="4104131" cy="3035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3499103"/>
            <a:ext cx="4258056" cy="2174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Yönlendirici</a:t>
            </a:r>
            <a:r>
              <a:rPr spc="-65" dirty="0"/>
              <a:t> </a:t>
            </a:r>
            <a:r>
              <a:rPr dirty="0"/>
              <a:t>(Router)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7814945" cy="326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844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Router’lar, internet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üzerinde yol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alan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paketleri  inceler ve verinin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nereye gittiğine</a:t>
            </a:r>
            <a:r>
              <a:rPr sz="2800" spc="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bakar.</a:t>
            </a:r>
            <a:endParaRPr sz="2800">
              <a:latin typeface="Arial"/>
              <a:cs typeface="Arial"/>
            </a:endParaRPr>
          </a:p>
          <a:p>
            <a:pPr marL="355600" marR="802005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Verinin gideceği yere dayanarak, paket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en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uygun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şekilde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yönlendirilir.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Genelde başka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router’a gönderilir ve oradan  da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sonraki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router’a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gönderilir.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böylece devam</a:t>
            </a:r>
            <a:r>
              <a:rPr sz="28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eder.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Yönlendirici</a:t>
            </a:r>
            <a:r>
              <a:rPr spc="-65" dirty="0"/>
              <a:t> </a:t>
            </a:r>
            <a:r>
              <a:rPr dirty="0"/>
              <a:t>(Router)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7975600" cy="489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1722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Ethernet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üzerinde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yönlendirici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(router),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iki  farklı ethernet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ağını birbirine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bağlar.</a:t>
            </a:r>
            <a:endParaRPr sz="2800">
              <a:latin typeface="Arial"/>
              <a:cs typeface="Arial"/>
            </a:endParaRPr>
          </a:p>
          <a:p>
            <a:pPr marL="355600" marR="1143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Net-ID (IP adresinin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kısmı)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 tanımlanan bir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ethernet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ağı gibi,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Net-ID, söz konusu abonesinin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aynı ağ üzerinde mi olduğunu ya da veri  paketlerinin bir yönlendiriciden mi geçirilerek  transfer edilmeleri gerektiğine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karar vermek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için  kullanılır.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Eğer gerekiyorsa, bir yönlendirici, ağın fiziksel  tipini dönüştürebilir (örneğin,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ethernetten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ISDN’e  dönüştürebilir), fakat protokolü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dönüştüremez.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Yönlendirici</a:t>
            </a:r>
            <a:r>
              <a:rPr spc="-65" dirty="0"/>
              <a:t> </a:t>
            </a:r>
            <a:r>
              <a:rPr dirty="0"/>
              <a:t>(Router)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/>
          </a:p>
        </p:txBody>
      </p:sp>
      <p:sp>
        <p:nvSpPr>
          <p:cNvPr id="11" name="object 11"/>
          <p:cNvSpPr/>
          <p:nvPr/>
        </p:nvSpPr>
        <p:spPr>
          <a:xfrm>
            <a:off x="2484120" y="2106167"/>
            <a:ext cx="3863340" cy="3712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solidFill>
                  <a:schemeClr val="accent1">
                    <a:lumMod val="75000"/>
                  </a:schemeClr>
                </a:solidFill>
              </a:rPr>
              <a:t>Ortam</a:t>
            </a:r>
            <a:r>
              <a:rPr spc="-6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pc="-5" dirty="0" err="1" smtClean="0">
                <a:solidFill>
                  <a:schemeClr val="accent1">
                    <a:lumMod val="75000"/>
                  </a:schemeClr>
                </a:solidFill>
              </a:rPr>
              <a:t>Dönüştürücü</a:t>
            </a:r>
            <a:r>
              <a:rPr lang="tr-TR" spc="-5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</a:rPr>
              <a:t>Transceiver</a:t>
            </a:r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spc="-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366454" y="1594633"/>
            <a:ext cx="804290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313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 err="1" smtClean="0">
                <a:solidFill>
                  <a:srgbClr val="1A1A6F"/>
                </a:solidFill>
                <a:latin typeface="Arial"/>
                <a:cs typeface="Arial"/>
              </a:rPr>
              <a:t>Ortam</a:t>
            </a:r>
            <a:r>
              <a:rPr sz="2800" spc="-5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dönüştürücüler, farklı fiziksel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yapıya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sahip  uçların birbirine bağlanması için</a:t>
            </a:r>
            <a:r>
              <a:rPr sz="2800" spc="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663" y="2781300"/>
            <a:ext cx="4517136" cy="273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3667" y="2924555"/>
            <a:ext cx="3820667" cy="2953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787044" y="1043272"/>
            <a:ext cx="3276600" cy="243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Ağ </a:t>
            </a:r>
            <a:r>
              <a:rPr spc="-5" dirty="0"/>
              <a:t>Kartı </a:t>
            </a:r>
            <a:r>
              <a:rPr dirty="0"/>
              <a:t>(Network </a:t>
            </a:r>
            <a:r>
              <a:rPr spc="-5" dirty="0"/>
              <a:t>Interface</a:t>
            </a:r>
            <a:r>
              <a:rPr spc="-25" dirty="0"/>
              <a:t> </a:t>
            </a:r>
            <a:r>
              <a:rPr spc="-5" dirty="0"/>
              <a:t>Card)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  <p:sp>
        <p:nvSpPr>
          <p:cNvPr id="12" name="object 12"/>
          <p:cNvSpPr txBox="1"/>
          <p:nvPr/>
        </p:nvSpPr>
        <p:spPr>
          <a:xfrm>
            <a:off x="304800" y="1595337"/>
            <a:ext cx="5876290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0345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Ethernet kartı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, network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(ağ)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sistemlerinde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kullanılan,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bilgisayarla ağ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arasında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iletişimi sağlayan ağ arabirim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kartıdır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(NIC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Network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Interface</a:t>
            </a:r>
            <a:r>
              <a:rPr sz="24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Card).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A1A6F"/>
              </a:buClr>
              <a:buFont typeface="Wingdings"/>
              <a:buChar char=""/>
            </a:pPr>
            <a:endParaRPr sz="3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Her ağ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kartının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üretimden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itibaren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kendine ait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 tanımlama numarası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olduğundan,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ağ üzerindeki diğer ağ  kartlarından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ayırt</a:t>
            </a:r>
            <a:r>
              <a:rPr sz="24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edilebilir.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A1A6F"/>
              </a:buClr>
              <a:buFont typeface="Wingdings"/>
              <a:buChar char="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tanımlama numarasına </a:t>
            </a:r>
            <a:r>
              <a:rPr sz="2400" b="1" dirty="0">
                <a:solidFill>
                  <a:srgbClr val="1A1A6F"/>
                </a:solidFill>
                <a:latin typeface="Arial"/>
                <a:cs typeface="Arial"/>
              </a:rPr>
              <a:t>MAC</a:t>
            </a:r>
            <a:r>
              <a:rPr sz="2400" b="1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(Media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Access Control) adresi de</a:t>
            </a:r>
            <a:r>
              <a:rPr sz="24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denir.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8800" y="4404563"/>
            <a:ext cx="3255264" cy="1124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solidFill>
                  <a:schemeClr val="accent1">
                    <a:lumMod val="75000"/>
                  </a:schemeClr>
                </a:solidFill>
              </a:rPr>
              <a:t>Ortam</a:t>
            </a:r>
            <a:r>
              <a:rPr spc="-6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pc="-5" dirty="0" err="1" smtClean="0">
                <a:solidFill>
                  <a:schemeClr val="accent1">
                    <a:lumMod val="75000"/>
                  </a:schemeClr>
                </a:solidFill>
              </a:rPr>
              <a:t>Dönüştürücü</a:t>
            </a:r>
            <a:r>
              <a:rPr lang="tr-TR" spc="-5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</a:rPr>
              <a:t>Transceiver</a:t>
            </a:r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spc="-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30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48560" y="1371600"/>
            <a:ext cx="8049259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313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 err="1" smtClean="0">
                <a:solidFill>
                  <a:srgbClr val="1A1A6F"/>
                </a:solidFill>
                <a:latin typeface="Arial"/>
                <a:cs typeface="Arial"/>
              </a:rPr>
              <a:t>Örneğin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, bir ağda uzak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mesafedeki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(mesela 1  km) bir bilgisayarı ağa bağlamak için fiber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optik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 kullanmak istediğimizi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düşünelim.</a:t>
            </a:r>
            <a:endParaRPr sz="2800" dirty="0">
              <a:latin typeface="Arial"/>
              <a:cs typeface="Arial"/>
            </a:endParaRPr>
          </a:p>
          <a:p>
            <a:pPr marL="355600" marR="1571625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Mevcut yerel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alan ağımızın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UTP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Cat5e  kablolardan oluştuğunu farz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edelim.</a:t>
            </a:r>
            <a:endParaRPr sz="2800" dirty="0">
              <a:latin typeface="Arial"/>
              <a:cs typeface="Arial"/>
            </a:endParaRPr>
          </a:p>
          <a:p>
            <a:pPr marL="355600" marR="41529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Uzak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noktadaki bilgisayara kadar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döşemiş  olduğumuz fiber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optik kablonun ethernet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RJ45  sistemine dönüştürülmesi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gerekmektedir.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464879" y="1060417"/>
            <a:ext cx="7944484" cy="459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3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 smtClean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işlem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iki uç için de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gereklidir.</a:t>
            </a:r>
            <a:endParaRPr sz="2800" dirty="0">
              <a:latin typeface="Arial"/>
              <a:cs typeface="Arial"/>
            </a:endParaRPr>
          </a:p>
          <a:p>
            <a:pPr marL="355600" marR="3302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İşte bu durumda ortam dönüştürücü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(tranciever)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denilen cihazlar istediğimiz işlemi yapmamızı  sağlar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uzak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noktadaki bilgisayar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yerel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alan  ağımıza katılmış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Ortam dönüştürücülerin çok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çeşitli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varyasyonları  vardır.</a:t>
            </a:r>
            <a:endParaRPr sz="2800" dirty="0">
              <a:latin typeface="Arial"/>
              <a:cs typeface="Arial"/>
            </a:endParaRPr>
          </a:p>
          <a:p>
            <a:pPr marL="355600" marR="9271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Mesela Fiberden RJ45’e ,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AUI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‘den RJ45’e,  RJ45’ten BNC’ye gibi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biçimlerdeki  ortamları birbirine dönüştürmek için</a:t>
            </a:r>
            <a:r>
              <a:rPr sz="2800" spc="1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kullanılırlar.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0"/>
          <p:cNvSpPr txBox="1">
            <a:spLocks/>
          </p:cNvSpPr>
          <p:nvPr/>
        </p:nvSpPr>
        <p:spPr>
          <a:xfrm>
            <a:off x="381000" y="470690"/>
            <a:ext cx="838200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kern="1200" spc="-38" baseline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mtClean="0">
                <a:solidFill>
                  <a:schemeClr val="accent1">
                    <a:lumMod val="75000"/>
                  </a:schemeClr>
                </a:solidFill>
              </a:rPr>
              <a:t>Ortam</a:t>
            </a:r>
            <a:r>
              <a:rPr lang="tr-TR" spc="-65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pc="-5" smtClean="0">
                <a:solidFill>
                  <a:schemeClr val="accent1">
                    <a:lumMod val="75000"/>
                  </a:schemeClr>
                </a:solidFill>
              </a:rPr>
              <a:t>Dönüştürücü </a:t>
            </a:r>
            <a:r>
              <a:rPr lang="tr-TR" sz="2800" b="1" smtClean="0">
                <a:solidFill>
                  <a:schemeClr val="accent1">
                    <a:lumMod val="75000"/>
                  </a:schemeClr>
                </a:solidFill>
              </a:rPr>
              <a:t>(Transceiver)</a:t>
            </a:r>
            <a:endParaRPr lang="tr-TR" spc="-5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990600" y="2533761"/>
            <a:ext cx="6315456" cy="1953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Birleştirici</a:t>
            </a:r>
            <a:r>
              <a:rPr spc="-75" dirty="0"/>
              <a:t> </a:t>
            </a:r>
            <a:r>
              <a:rPr dirty="0"/>
              <a:t>(Concentrator)</a:t>
            </a:r>
          </a:p>
        </p:txBody>
      </p:sp>
      <p:sp>
        <p:nvSpPr>
          <p:cNvPr id="15" name="Altbilgi Yer Tutucusu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16" name="Slayt Numarası Yer Tutucus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32</a:t>
            </a:fld>
            <a:endParaRPr lang="tr-TR"/>
          </a:p>
        </p:txBody>
      </p:sp>
      <p:sp>
        <p:nvSpPr>
          <p:cNvPr id="13" name="object 13"/>
          <p:cNvSpPr txBox="1"/>
          <p:nvPr/>
        </p:nvSpPr>
        <p:spPr>
          <a:xfrm>
            <a:off x="535940" y="1396949"/>
            <a:ext cx="799973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 çeşit hub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cihazıdır denilebilir.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Değişik fiziksel arayüze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farklı protokollere sahip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bağlantıların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 noktada  toplanması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aralarında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geçiş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yapılmasını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sağlayan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cihazdır.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11215" y="4245542"/>
            <a:ext cx="5058156" cy="2025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223772" y="3788664"/>
            <a:ext cx="6696456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Birleştirici</a:t>
            </a:r>
            <a:r>
              <a:rPr spc="-75" dirty="0"/>
              <a:t> </a:t>
            </a:r>
            <a:r>
              <a:rPr dirty="0"/>
              <a:t>(Concentrator)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33</a:t>
            </a:fld>
            <a:endParaRPr lang="tr-TR"/>
          </a:p>
        </p:txBody>
      </p:sp>
      <p:sp>
        <p:nvSpPr>
          <p:cNvPr id="12" name="object 12"/>
          <p:cNvSpPr txBox="1"/>
          <p:nvPr/>
        </p:nvSpPr>
        <p:spPr>
          <a:xfrm>
            <a:off x="535940" y="1396949"/>
            <a:ext cx="802449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496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Birleştiriciler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genelde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şaseli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yapıdadır.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Birleştiricinin en  az iki tane DAS (DAS, Dual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Attachment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Station/Çift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bağlantılı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arayüz)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bağlantısı</a:t>
            </a:r>
            <a:r>
              <a:rPr sz="2400" spc="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Kullanım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amacı FDDI olmayan cihazları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SAS (SAS,  Single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Attachment Station) tek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bağlantılı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arayüzlü  cihazları,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sistemleri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FDDI ağa eklemektir. FDDI hub  cihazı olarak da</a:t>
            </a:r>
            <a:r>
              <a:rPr sz="24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adlandırılır.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Modem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34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6949"/>
            <a:ext cx="4444365" cy="4674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Modem, bilgisayardan </a:t>
            </a:r>
            <a:r>
              <a:rPr sz="2500" spc="-10" dirty="0">
                <a:solidFill>
                  <a:srgbClr val="1A1A6F"/>
                </a:solidFill>
                <a:latin typeface="Arial"/>
                <a:cs typeface="Arial"/>
              </a:rPr>
              <a:t>aldığı 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digital (sayısal) veriyi analog  veriye çevirerek </a:t>
            </a:r>
            <a:r>
              <a:rPr sz="2500" spc="-10" dirty="0">
                <a:solidFill>
                  <a:srgbClr val="1A1A6F"/>
                </a:solidFill>
                <a:latin typeface="Arial"/>
                <a:cs typeface="Arial"/>
              </a:rPr>
              <a:t>gönderen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ve  aynı şekilde karşı taraftaki  bilgisayardan gelen analog  veriyi tekrar digital veriye  çevirerek bilgisayara ileten  cihazdır.</a:t>
            </a:r>
            <a:endParaRPr sz="2500">
              <a:latin typeface="Arial"/>
              <a:cs typeface="Arial"/>
            </a:endParaRPr>
          </a:p>
          <a:p>
            <a:pPr marL="355600" marR="59690" indent="-342900">
              <a:lnSpc>
                <a:spcPct val="100000"/>
              </a:lnSpc>
              <a:spcBef>
                <a:spcPts val="610"/>
              </a:spcBef>
              <a:buFont typeface="Wingdings"/>
              <a:buChar char=""/>
              <a:tabLst>
                <a:tab pos="356235" algn="l"/>
                <a:tab pos="2547620" algn="l"/>
                <a:tab pos="2614295" algn="l"/>
              </a:tabLst>
            </a:pP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Modem</a:t>
            </a:r>
            <a:r>
              <a:rPr sz="25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terimi,	</a:t>
            </a:r>
            <a:r>
              <a:rPr sz="2500" b="1" spc="-5" dirty="0">
                <a:solidFill>
                  <a:srgbClr val="1A1A6F"/>
                </a:solidFill>
                <a:latin typeface="Arial"/>
                <a:cs typeface="Arial"/>
              </a:rPr>
              <a:t>modulation-  demodulation</a:t>
            </a:r>
            <a:r>
              <a:rPr sz="2500" b="1" dirty="0">
                <a:solidFill>
                  <a:srgbClr val="1A1A6F"/>
                </a:solidFill>
                <a:latin typeface="Arial"/>
                <a:cs typeface="Arial"/>
              </a:rPr>
              <a:t>		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kelimelerinin  kısaltılması </a:t>
            </a:r>
            <a:r>
              <a:rPr sz="2500" spc="-10" dirty="0">
                <a:solidFill>
                  <a:srgbClr val="1A1A6F"/>
                </a:solidFill>
                <a:latin typeface="Arial"/>
                <a:cs typeface="Arial"/>
              </a:rPr>
              <a:t>ile  oluşturulmuştur.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69408" y="1700783"/>
            <a:ext cx="3974591" cy="1802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3291" y="4005071"/>
            <a:ext cx="3602736" cy="2249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Modem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35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23403"/>
            <a:ext cx="3895725" cy="38315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ADSL</a:t>
            </a:r>
            <a:r>
              <a:rPr sz="2400" b="1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Nedir?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ADSL,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(asymmetric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digital  subscriber line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asimetrik  sayısal abone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hattı)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mevcut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telefon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hattınız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üzerinden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yüksek veri,  ses 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görüntü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iletişimini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aynı anda sağlayan,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hızlı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güvenli,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sabit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modem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teknolojisidir.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5255" y="2587751"/>
            <a:ext cx="3799332" cy="259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Modem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36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295058"/>
            <a:ext cx="8016875" cy="26606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Splitter</a:t>
            </a:r>
            <a:r>
              <a:rPr sz="3200" b="1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Nedir?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  <a:tab pos="5273040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İnternete bağlanırken telefon  görüşmelerinizin aksamaması için telefon  kablosundan</a:t>
            </a:r>
            <a:r>
              <a:rPr sz="32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birlikte</a:t>
            </a:r>
            <a:r>
              <a:rPr sz="32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gelen	adsl sinyalleri  ile telefon sinyallerini ayıran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cihazın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adıdır.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88564" y="4221479"/>
            <a:ext cx="2663952" cy="2054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37</a:t>
            </a:fld>
            <a:endParaRPr lang="tr-TR"/>
          </a:p>
        </p:txBody>
      </p:sp>
      <p:sp>
        <p:nvSpPr>
          <p:cNvPr id="3" name="object 3"/>
          <p:cNvSpPr/>
          <p:nvPr/>
        </p:nvSpPr>
        <p:spPr>
          <a:xfrm>
            <a:off x="1691813" y="2679141"/>
            <a:ext cx="6225540" cy="25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576" y="1800225"/>
            <a:ext cx="747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A1A6F"/>
                </a:solidFill>
                <a:latin typeface="Arial"/>
                <a:cs typeface="Arial"/>
              </a:rPr>
              <a:t>İnternet </a:t>
            </a:r>
            <a:r>
              <a:rPr sz="18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1800" spc="-5" dirty="0">
                <a:solidFill>
                  <a:srgbClr val="1A1A6F"/>
                </a:solidFill>
                <a:latin typeface="Arial"/>
                <a:cs typeface="Arial"/>
              </a:rPr>
              <a:t>telefon bağlantısı </a:t>
            </a:r>
            <a:r>
              <a:rPr sz="1800" spc="-10" dirty="0">
                <a:solidFill>
                  <a:srgbClr val="1A1A6F"/>
                </a:solidFill>
                <a:latin typeface="Arial"/>
                <a:cs typeface="Arial"/>
              </a:rPr>
              <a:t>aşağıdaki </a:t>
            </a:r>
            <a:r>
              <a:rPr sz="1800" spc="-5" dirty="0">
                <a:solidFill>
                  <a:srgbClr val="1A1A6F"/>
                </a:solidFill>
                <a:latin typeface="Arial"/>
                <a:cs typeface="Arial"/>
              </a:rPr>
              <a:t>şemada gösterildiği gibi</a:t>
            </a:r>
            <a:r>
              <a:rPr sz="1800" spc="1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A1A6F"/>
                </a:solidFill>
                <a:latin typeface="Arial"/>
                <a:cs typeface="Arial"/>
              </a:rPr>
              <a:t>yapılabilir.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3G</a:t>
            </a:r>
            <a:r>
              <a:rPr spc="-70" dirty="0"/>
              <a:t> </a:t>
            </a:r>
            <a:r>
              <a:rPr spc="-5" dirty="0"/>
              <a:t>MODEMLER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6" name="Slayt Numarası Yer Tutucus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38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03740" y="1226084"/>
            <a:ext cx="8136520" cy="4496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SzPct val="96875"/>
              <a:buFont typeface="Wingdings" panose="05000000000000000000" pitchFamily="2" charset="2"/>
              <a:buChar char="v"/>
              <a:tabLst>
                <a:tab pos="376555" algn="l"/>
              </a:tabLst>
            </a:pPr>
            <a:r>
              <a:rPr sz="3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</a:t>
            </a:r>
            <a:r>
              <a:rPr sz="3200" spc="-5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sz="3200" spc="-7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kablosuz</a:t>
            </a:r>
            <a:r>
              <a:rPr lang="tr-TR" sz="3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modemlerden birisi 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3G</a:t>
            </a:r>
            <a:r>
              <a:rPr lang="tr-TR" sz="3200" spc="-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 modemlerdir.</a:t>
            </a:r>
          </a:p>
          <a:p>
            <a:pPr marL="469900" indent="-457200">
              <a:spcBef>
                <a:spcPts val="105"/>
              </a:spcBef>
              <a:buSzPct val="96875"/>
              <a:buFont typeface="Wingdings" panose="05000000000000000000" pitchFamily="2" charset="2"/>
              <a:buChar char="v"/>
              <a:tabLst>
                <a:tab pos="376555" algn="l"/>
              </a:tabLst>
            </a:pPr>
            <a:endParaRPr lang="tr-TR" sz="3200" spc="-5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spcBef>
                <a:spcPts val="105"/>
              </a:spcBef>
              <a:buSzPct val="96875"/>
              <a:buFont typeface="Wingdings" panose="05000000000000000000" pitchFamily="2" charset="2"/>
              <a:buChar char="v"/>
              <a:tabLst>
                <a:tab pos="376555" algn="l"/>
              </a:tabLst>
            </a:pP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 </a:t>
            </a:r>
            <a:r>
              <a:rPr lang="tr-TR" sz="3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 internet 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 GPRS/EDGE</a:t>
            </a:r>
            <a:r>
              <a:rPr lang="tr-TR" sz="3200" spc="-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destekli  3G uyumlu 3G </a:t>
            </a:r>
            <a:r>
              <a:rPr lang="tr-TR" sz="3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 modeminizle  kablosuz, 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kolay ve </a:t>
            </a:r>
            <a:r>
              <a:rPr lang="tr-TR" sz="3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hızlı bir 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şekilde </a:t>
            </a:r>
            <a:r>
              <a:rPr lang="tr-TR" sz="3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 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yerden </a:t>
            </a:r>
            <a:r>
              <a:rPr lang="tr-TR" sz="3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internete</a:t>
            </a:r>
            <a:r>
              <a:rPr lang="tr-TR" sz="3200" spc="-6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1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bağlanabilirsiniz.</a:t>
            </a:r>
          </a:p>
          <a:p>
            <a:pPr marL="469900" indent="-457200">
              <a:spcBef>
                <a:spcPts val="105"/>
              </a:spcBef>
              <a:buSzPct val="96875"/>
              <a:buFont typeface="Wingdings" panose="05000000000000000000" pitchFamily="2" charset="2"/>
              <a:buChar char="v"/>
              <a:tabLst>
                <a:tab pos="376555" algn="l"/>
              </a:tabLst>
            </a:pPr>
            <a:endParaRPr lang="tr-TR" sz="3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SzPct val="96875"/>
              <a:buFont typeface="Wingdings" panose="05000000000000000000" pitchFamily="2" charset="2"/>
              <a:buChar char="v"/>
              <a:tabLst>
                <a:tab pos="376555" algn="l"/>
              </a:tabLst>
            </a:pPr>
            <a:endParaRPr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3G</a:t>
            </a:r>
            <a:r>
              <a:rPr spc="-70" dirty="0"/>
              <a:t> </a:t>
            </a:r>
            <a:r>
              <a:rPr spc="-5" dirty="0"/>
              <a:t>MODEMLER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39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2377"/>
            <a:ext cx="4657725" cy="441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  <a:tab pos="1141730" algn="l"/>
                <a:tab pos="3803650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3G	mobil</a:t>
            </a:r>
            <a:r>
              <a:rPr sz="32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modem	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ile</a:t>
            </a:r>
            <a:endParaRPr sz="32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  <a:tabLst>
                <a:tab pos="581025" algn="l"/>
              </a:tabLst>
            </a:pPr>
            <a:r>
              <a:rPr sz="3200" spc="-785" dirty="0">
                <a:solidFill>
                  <a:srgbClr val="1A1A6F"/>
                </a:solidFill>
                <a:latin typeface="Arial"/>
                <a:cs typeface="Arial"/>
              </a:rPr>
              <a:t>e</a:t>
            </a:r>
            <a:r>
              <a:rPr sz="2700" spc="-1177" baseline="63271" dirty="0">
                <a:solidFill>
                  <a:srgbClr val="1A1A6F"/>
                </a:solidFill>
                <a:latin typeface="Arial"/>
                <a:cs typeface="Arial"/>
              </a:rPr>
              <a:t>.	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-postalarınıza hareket  hâlindeyken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ulaşabilir,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SMS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gönderebilir,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telefonunuzu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meşgul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etmeden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kablosuz,  kolay 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hızlı bir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şekilde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yerden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internete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bağlanabilirsiniz.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07735" y="3140964"/>
            <a:ext cx="2657856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Ağ </a:t>
            </a:r>
            <a:r>
              <a:rPr spc="-5" dirty="0"/>
              <a:t>Kartı </a:t>
            </a:r>
            <a:r>
              <a:rPr dirty="0"/>
              <a:t>(Network</a:t>
            </a:r>
            <a:r>
              <a:rPr spc="-65" dirty="0"/>
              <a:t> </a:t>
            </a:r>
            <a:r>
              <a:rPr dirty="0" smtClean="0"/>
              <a:t>Interface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693674" y="1249792"/>
            <a:ext cx="5030470" cy="4583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0" indent="-342900">
              <a:lnSpc>
                <a:spcPct val="100000"/>
              </a:lnSpc>
              <a:spcBef>
                <a:spcPts val="2330"/>
              </a:spcBef>
              <a:buFont typeface="Wingdings"/>
              <a:buChar char=""/>
              <a:tabLst>
                <a:tab pos="355600" algn="l"/>
              </a:tabLst>
            </a:pPr>
            <a:r>
              <a:rPr sz="2700" dirty="0" err="1" smtClean="0">
                <a:solidFill>
                  <a:srgbClr val="1A1A6F"/>
                </a:solidFill>
                <a:latin typeface="Arial"/>
                <a:cs typeface="Arial"/>
              </a:rPr>
              <a:t>Masaüstü</a:t>
            </a:r>
            <a:r>
              <a:rPr sz="2700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bilgisayarlarda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bir genişleme yuvasına  takılan, diz üstü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bilgisayarlarda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bir PC  Card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(PCMCIA) soketine  takılan (ya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da yeni nesil  dizüstü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bilgisayarlarlar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üzerinde entegre bulunan)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yahut bir paralel port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aracılığıyla bağlanan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karttır.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24144" y="3069335"/>
            <a:ext cx="2857500" cy="2037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 Point(Erişim</a:t>
            </a:r>
            <a:r>
              <a:rPr spc="-85" dirty="0"/>
              <a:t> </a:t>
            </a:r>
            <a:r>
              <a:rPr dirty="0"/>
              <a:t>Noktası)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40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3400" y="1098244"/>
            <a:ext cx="426783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Erişim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noktası (access  point) kablolu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</a:t>
            </a:r>
            <a:r>
              <a:rPr sz="28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internet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ağına kablosuz erişim  sağlar.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Erişim noktası,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Switch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veya kablolu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yönlendiriciye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takılır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 kablosuz iletişim  sinyalleri gönderir. Bu,  bilgisayarların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aygıtların kablolu ağa  kablosuz olarak  bağlanmasını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sağlar.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9517" y="1425928"/>
            <a:ext cx="2497836" cy="2467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7067" y="4076700"/>
            <a:ext cx="2662428" cy="201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 Point(Erişim</a:t>
            </a:r>
            <a:r>
              <a:rPr spc="-85" dirty="0"/>
              <a:t> </a:t>
            </a:r>
            <a:r>
              <a:rPr dirty="0"/>
              <a:t>Noktası)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41</a:t>
            </a:fld>
            <a:endParaRPr lang="tr-TR"/>
          </a:p>
        </p:txBody>
      </p:sp>
      <p:sp>
        <p:nvSpPr>
          <p:cNvPr id="11" name="object 11"/>
          <p:cNvSpPr/>
          <p:nvPr/>
        </p:nvSpPr>
        <p:spPr>
          <a:xfrm>
            <a:off x="1620011" y="1872995"/>
            <a:ext cx="4962144" cy="348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 Ağ Temelleri Ders Modülleri– MEGEP MEB (2011)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6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Ağ </a:t>
            </a:r>
            <a:r>
              <a:rPr spc="-5" dirty="0"/>
              <a:t>Kartı </a:t>
            </a:r>
            <a:r>
              <a:rPr dirty="0"/>
              <a:t>(Network</a:t>
            </a:r>
            <a:r>
              <a:rPr spc="-65" dirty="0"/>
              <a:t> </a:t>
            </a:r>
            <a:r>
              <a:rPr dirty="0" smtClean="0"/>
              <a:t>Interface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457200" y="1600200"/>
            <a:ext cx="7742555" cy="3011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3135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dirty="0" smtClean="0">
                <a:solidFill>
                  <a:srgbClr val="1A1A6F"/>
                </a:solidFill>
                <a:latin typeface="Arial"/>
                <a:cs typeface="Arial"/>
              </a:rPr>
              <a:t>Ethernet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kartı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gönderilecek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verileri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alır,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paketlere  böler,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varış yerine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iletir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paketleri gerçek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veri  veya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dosya yapısına geri</a:t>
            </a:r>
            <a:r>
              <a:rPr sz="27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çevirir.</a:t>
            </a:r>
            <a:endParaRPr sz="2700" dirty="0">
              <a:latin typeface="Arial"/>
              <a:cs typeface="Arial"/>
            </a:endParaRPr>
          </a:p>
          <a:p>
            <a:pPr marL="355600" marR="177165" indent="-342900">
              <a:lnSpc>
                <a:spcPct val="100000"/>
              </a:lnSpc>
              <a:spcBef>
                <a:spcPts val="655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Yol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boyunca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kart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üzerindeki yazılım,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bilginin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doğruluğunu garantilemek üzere iletim boyunca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kaybının olup olmadığını anlayabilmek için  hata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kontrolü</a:t>
            </a:r>
            <a:r>
              <a:rPr sz="27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yapar.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Ağ </a:t>
            </a:r>
            <a:r>
              <a:rPr spc="-5" dirty="0"/>
              <a:t>Kartı </a:t>
            </a:r>
            <a:r>
              <a:rPr dirty="0"/>
              <a:t>(Network</a:t>
            </a:r>
            <a:r>
              <a:rPr spc="-65" dirty="0"/>
              <a:t> </a:t>
            </a:r>
            <a:r>
              <a:rPr dirty="0"/>
              <a:t>Interface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4266691" y="448436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Card)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0200" y="1292404"/>
            <a:ext cx="5617463" cy="465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HUB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  <p:sp>
        <p:nvSpPr>
          <p:cNvPr id="11" name="object 11"/>
          <p:cNvSpPr txBox="1"/>
          <p:nvPr/>
        </p:nvSpPr>
        <p:spPr>
          <a:xfrm>
            <a:off x="535940" y="1395425"/>
            <a:ext cx="770445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Küçük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bir ağ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kurulmak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istendiğinde bilgisayarları  birbirine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bağlamak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için merkeze konulan bir  cihazdır. Hiçbir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yönetimi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olmayıp sadece  bilgisayarları birbirine</a:t>
            </a:r>
            <a:r>
              <a:rPr sz="27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bağlar.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79676" y="3429000"/>
            <a:ext cx="43251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083808" y="2631948"/>
            <a:ext cx="2924556" cy="2505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HUB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  <p:sp>
        <p:nvSpPr>
          <p:cNvPr id="12" name="object 12"/>
          <p:cNvSpPr txBox="1"/>
          <p:nvPr/>
        </p:nvSpPr>
        <p:spPr>
          <a:xfrm>
            <a:off x="535940" y="1395425"/>
            <a:ext cx="5854700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İki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bilgisayar arasında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veri transfer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edileceği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zaman veri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portlardaki</a:t>
            </a:r>
            <a:r>
              <a:rPr sz="27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tüm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bilgisayarlara gönderilir ve hedef  bilgisayar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veriyi</a:t>
            </a:r>
            <a:r>
              <a:rPr sz="27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alır.</a:t>
            </a:r>
            <a:endParaRPr sz="2700">
              <a:latin typeface="Arial"/>
              <a:cs typeface="Arial"/>
            </a:endParaRPr>
          </a:p>
          <a:p>
            <a:pPr marL="355600" marR="1356360" indent="-342900">
              <a:lnSpc>
                <a:spcPct val="100000"/>
              </a:lnSpc>
              <a:spcBef>
                <a:spcPts val="655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Bu yüzden ağda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fazla</a:t>
            </a:r>
            <a:r>
              <a:rPr sz="27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trafik  oluşturmaktadır.</a:t>
            </a:r>
            <a:endParaRPr sz="2700">
              <a:latin typeface="Arial"/>
              <a:cs typeface="Arial"/>
            </a:endParaRPr>
          </a:p>
          <a:p>
            <a:pPr marL="355600" marR="251460" indent="-342900" algn="just">
              <a:lnSpc>
                <a:spcPct val="100000"/>
              </a:lnSpc>
              <a:spcBef>
                <a:spcPts val="645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Günümüzde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switchlerin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fiyatları ile 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hubların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fiyatları aşağı yukarı aynı  olduğu için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küçük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ağlarda da artık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switch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kullanılmaya başlanmasıyla  hublar pek kullanılmaz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olmuştur.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2555748" y="1772411"/>
            <a:ext cx="432054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Unvan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HUB</a:t>
            </a:r>
            <a:endParaRPr lang="tr-TR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D8215618-A6B4-4840-A8AF-6A1674FE9DCA}" vid="{CF697EED-BB01-4411-A691-07731E57A9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NMYO</Template>
  <TotalTime>33</TotalTime>
  <Words>1588</Words>
  <Application>Microsoft Office PowerPoint</Application>
  <PresentationFormat>Ekran Gösterisi (4:3)</PresentationFormat>
  <Paragraphs>227</Paragraphs>
  <Slides>42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9" baseType="lpstr">
      <vt:lpstr>Arial</vt:lpstr>
      <vt:lpstr>Calibri</vt:lpstr>
      <vt:lpstr>Tahoma</vt:lpstr>
      <vt:lpstr>Times New Roman</vt:lpstr>
      <vt:lpstr>Wingdings</vt:lpstr>
      <vt:lpstr>Wingdings 2</vt:lpstr>
      <vt:lpstr>NMYO</vt:lpstr>
      <vt:lpstr>Ağ Bağlantı Elemanları</vt:lpstr>
      <vt:lpstr>Ağ Bağlantı Elemanları</vt:lpstr>
      <vt:lpstr>Ağ Kartı (Network Interface Card)</vt:lpstr>
      <vt:lpstr>Ağ Kartı (Network Interface Card)</vt:lpstr>
      <vt:lpstr>Ağ Kartı (Network Interface Card)</vt:lpstr>
      <vt:lpstr>Ağ Kartı (Network Interface</vt:lpstr>
      <vt:lpstr>HUB</vt:lpstr>
      <vt:lpstr>HUB</vt:lpstr>
      <vt:lpstr>HUB</vt:lpstr>
      <vt:lpstr>Anahtar Cihazı (Switch)</vt:lpstr>
      <vt:lpstr>Anahtar Cihazı (Switch)</vt:lpstr>
      <vt:lpstr>Geçityolu (Gateway)</vt:lpstr>
      <vt:lpstr>Geçityolu (Gateway)</vt:lpstr>
      <vt:lpstr>Köprü (Bridge)</vt:lpstr>
      <vt:lpstr>Köprü (Bridge)</vt:lpstr>
      <vt:lpstr>Köprü (Bridge)</vt:lpstr>
      <vt:lpstr>Köprü (Bridge)</vt:lpstr>
      <vt:lpstr>Köprü (Bridge)</vt:lpstr>
      <vt:lpstr>Köprü (Bridge)</vt:lpstr>
      <vt:lpstr>Köprü (Bridge)</vt:lpstr>
      <vt:lpstr>Tekrarlayıcı (Repeater)</vt:lpstr>
      <vt:lpstr>Tekrarlayıcı (Repeater)</vt:lpstr>
      <vt:lpstr>Tekrarlayıcı (Repeater)</vt:lpstr>
      <vt:lpstr>Tekrarlayıcı (Repeater)</vt:lpstr>
      <vt:lpstr>Yönlendirici (Router)</vt:lpstr>
      <vt:lpstr>Yönlendirici (Router)</vt:lpstr>
      <vt:lpstr>Yönlendirici (Router)</vt:lpstr>
      <vt:lpstr>Yönlendirici (Router)</vt:lpstr>
      <vt:lpstr>Ortam Dönüştürücü (Transceiver)</vt:lpstr>
      <vt:lpstr>Ortam Dönüştürücü (Transceiver)</vt:lpstr>
      <vt:lpstr>PowerPoint Sunusu</vt:lpstr>
      <vt:lpstr>Birleştirici (Concentrator)</vt:lpstr>
      <vt:lpstr>Birleştirici (Concentrator)</vt:lpstr>
      <vt:lpstr>Modem</vt:lpstr>
      <vt:lpstr>Modem</vt:lpstr>
      <vt:lpstr>Modem</vt:lpstr>
      <vt:lpstr>Modem</vt:lpstr>
      <vt:lpstr>3G MODEMLER</vt:lpstr>
      <vt:lpstr>3G MODEMLER</vt:lpstr>
      <vt:lpstr>Access Point(Erişim Noktası)</vt:lpstr>
      <vt:lpstr>Access Point(Erişim Noktası)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Windows Kullanıcısı</cp:lastModifiedBy>
  <cp:revision>8</cp:revision>
  <dcterms:created xsi:type="dcterms:W3CDTF">2019-02-08T07:33:14Z</dcterms:created>
  <dcterms:modified xsi:type="dcterms:W3CDTF">2020-01-29T10:30:53Z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2019-02-08T00:00:00Z</vt:filetime>
  </property>
</Properties>
</file>