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35" r:id="rId41"/>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555D38E-FFFA-4CD6-85F6-109C4F177332}" type="datetimeFigureOut">
              <a:rPr lang="tr-TR" smtClean="0"/>
              <a:t>29.01.2020</a:t>
            </a:fld>
            <a:endParaRPr lang="tr-TR"/>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24B1510-54C8-4FF0-9341-8C31CA7B57B1}" type="slidenum">
              <a:rPr lang="tr-TR" smtClean="0"/>
              <a:t>‹#›</a:t>
            </a:fld>
            <a:endParaRPr lang="tr-TR"/>
          </a:p>
        </p:txBody>
      </p:sp>
    </p:spTree>
    <p:extLst>
      <p:ext uri="{BB962C8B-B14F-4D97-AF65-F5344CB8AC3E}">
        <p14:creationId xmlns:p14="http://schemas.microsoft.com/office/powerpoint/2010/main" val="36531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24B1510-54C8-4FF0-9341-8C31CA7B57B1}" type="slidenum">
              <a:rPr lang="tr-TR" smtClean="0"/>
              <a:t>35</a:t>
            </a:fld>
            <a:endParaRPr lang="tr-TR"/>
          </a:p>
        </p:txBody>
      </p:sp>
    </p:spTree>
    <p:extLst>
      <p:ext uri="{BB962C8B-B14F-4D97-AF65-F5344CB8AC3E}">
        <p14:creationId xmlns:p14="http://schemas.microsoft.com/office/powerpoint/2010/main" val="3062076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9144000" cy="66484"/>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3810000"/>
            <a:ext cx="7543800" cy="515112"/>
          </a:xfrm>
        </p:spPr>
        <p:txBody>
          <a:bodyPr anchor="b">
            <a:normAutofit/>
          </a:bodyPr>
          <a:lstStyle>
            <a:lvl1pPr algn="ctr">
              <a:lnSpc>
                <a:spcPct val="85000"/>
              </a:lnSpc>
              <a:defRPr sz="2400" b="0" spc="-38" baseline="0">
                <a:solidFill>
                  <a:srgbClr val="204788"/>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Subtitle 2"/>
          <p:cNvSpPr>
            <a:spLocks noGrp="1"/>
          </p:cNvSpPr>
          <p:nvPr>
            <p:ph type="subTitle" idx="1" hasCustomPrompt="1"/>
          </p:nvPr>
        </p:nvSpPr>
        <p:spPr>
          <a:xfrm>
            <a:off x="825038" y="4455621"/>
            <a:ext cx="7543800" cy="1143000"/>
          </a:xfrm>
        </p:spPr>
        <p:txBody>
          <a:bodyPr lIns="91440" rIns="91440">
            <a:normAutofit/>
          </a:bodyPr>
          <a:lstStyle>
            <a:lvl1pPr marL="0" indent="0" algn="ctr">
              <a:buNone/>
              <a:defRPr sz="1350" cap="all" spc="150" baseline="0">
                <a:solidFill>
                  <a:schemeClr val="tx2"/>
                </a:solidFill>
                <a:latin typeface="Times New Roman" panose="02020603050405020304" pitchFamily="18" charset="0"/>
                <a:cs typeface="Times New Roman" panose="02020603050405020304" pitchFamily="18"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tr-TR" dirty="0" smtClean="0"/>
              <a:t>ÖĞR.GÖR. SALİH ERDURUCAN</a:t>
            </a:r>
            <a:endParaRPr lang="en-US" dirty="0"/>
          </a:p>
        </p:txBody>
      </p:sp>
      <p:sp>
        <p:nvSpPr>
          <p:cNvPr id="4" name="Date Placeholder 3"/>
          <p:cNvSpPr>
            <a:spLocks noGrp="1"/>
          </p:cNvSpPr>
          <p:nvPr>
            <p:ph type="dt" sz="half" idx="10"/>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34D65D6F-5200-4B6E-8744-CDF2A94FE314}"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 NMYO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Resi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8544" y="826687"/>
            <a:ext cx="1145876" cy="1154513"/>
          </a:xfrm>
          <a:prstGeom prst="rect">
            <a:avLst/>
          </a:prstGeom>
        </p:spPr>
      </p:pic>
      <p:sp>
        <p:nvSpPr>
          <p:cNvPr id="12" name="Metin kutusu 11"/>
          <p:cNvSpPr txBox="1"/>
          <p:nvPr/>
        </p:nvSpPr>
        <p:spPr>
          <a:xfrm>
            <a:off x="2926709" y="1051996"/>
            <a:ext cx="4083691" cy="830997"/>
          </a:xfrm>
          <a:prstGeom prst="rect">
            <a:avLst/>
          </a:prstGeom>
          <a:noFill/>
        </p:spPr>
        <p:txBody>
          <a:bodyPr wrap="square" rtlCol="0">
            <a:spAutoFit/>
          </a:bodyPr>
          <a:lstStyle/>
          <a:p>
            <a:pPr algn="ctr"/>
            <a:r>
              <a:rPr lang="tr-TR" sz="2400" b="0" dirty="0" smtClean="0">
                <a:solidFill>
                  <a:srgbClr val="204788"/>
                </a:solidFill>
                <a:latin typeface="Times New Roman" panose="02020603050405020304" pitchFamily="18" charset="0"/>
                <a:cs typeface="Times New Roman" panose="02020603050405020304" pitchFamily="18" charset="0"/>
              </a:rPr>
              <a:t>ANKARA ÜNİVERSİTESİ</a:t>
            </a:r>
          </a:p>
          <a:p>
            <a:pPr algn="ctr"/>
            <a:r>
              <a:rPr lang="tr-TR" sz="2400" b="0" dirty="0" smtClean="0">
                <a:solidFill>
                  <a:srgbClr val="204788"/>
                </a:solidFill>
                <a:latin typeface="Times New Roman" panose="02020603050405020304" pitchFamily="18" charset="0"/>
                <a:cs typeface="Times New Roman" panose="02020603050405020304" pitchFamily="18" charset="0"/>
              </a:rPr>
              <a:t>Nallıhan</a:t>
            </a:r>
            <a:r>
              <a:rPr lang="tr-TR" sz="2400" b="0" baseline="0" dirty="0" smtClean="0">
                <a:solidFill>
                  <a:srgbClr val="204788"/>
                </a:solidFill>
                <a:latin typeface="Times New Roman" panose="02020603050405020304" pitchFamily="18" charset="0"/>
                <a:cs typeface="Times New Roman" panose="02020603050405020304" pitchFamily="18" charset="0"/>
              </a:rPr>
              <a:t> Meslek Yüksekokulu</a:t>
            </a:r>
            <a:endParaRPr lang="tr-TR" sz="2400" b="0" dirty="0">
              <a:solidFill>
                <a:srgbClr val="20478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99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3A8A5404-DDBF-46D1-BB8E-63FD1C627CB4}"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3457982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79B1D16-4135-4C36-A3DD-6B2A28ADA7A3}"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08851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oş">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1A1A6F"/>
                </a:solidFill>
                <a:latin typeface="Arial"/>
                <a:cs typeface="Arial"/>
              </a:defRPr>
            </a:lvl1pPr>
          </a:lstStyle>
          <a:p>
            <a:pPr marL="12700">
              <a:lnSpc>
                <a:spcPts val="1425"/>
              </a:lnSpc>
            </a:pPr>
            <a:r>
              <a:rPr lang="tr-TR" smtClean="0"/>
              <a:t>A.Ü. NMYO</a:t>
            </a:r>
            <a:endParaRPr lang="tr-TR" spc="-10" dirty="0"/>
          </a:p>
        </p:txBody>
      </p:sp>
      <p:sp>
        <p:nvSpPr>
          <p:cNvPr id="3" name="Holder 3"/>
          <p:cNvSpPr>
            <a:spLocks noGrp="1"/>
          </p:cNvSpPr>
          <p:nvPr>
            <p:ph type="dt" sz="half" idx="6"/>
          </p:nvPr>
        </p:nvSpPr>
        <p:spPr/>
        <p:txBody>
          <a:bodyPr lIns="0" tIns="0" rIns="0" bIns="0"/>
          <a:lstStyle>
            <a:lvl1pPr algn="l">
              <a:defRPr>
                <a:solidFill>
                  <a:srgbClr val="002060"/>
                </a:solidFill>
              </a:defRPr>
            </a:lvl1pPr>
          </a:lstStyle>
          <a:p>
            <a:fld id="{80710D6D-9D3C-4D95-A21D-AF302E2AB436}" type="datetime1">
              <a:rPr lang="en-US" smtClean="0"/>
              <a:t>1/29/2020</a:t>
            </a:fld>
            <a:endParaRPr lang="en-US"/>
          </a:p>
        </p:txBody>
      </p:sp>
      <p:sp>
        <p:nvSpPr>
          <p:cNvPr id="4" name="Holder 4"/>
          <p:cNvSpPr>
            <a:spLocks noGrp="1"/>
          </p:cNvSpPr>
          <p:nvPr>
            <p:ph type="sldNum" sz="quarter" idx="7"/>
          </p:nvPr>
        </p:nvSpPr>
        <p:spPr/>
        <p:txBody>
          <a:bodyPr lIns="0" tIns="0" rIns="0" bIns="0"/>
          <a:lstStyle>
            <a:lvl1pPr algn="r">
              <a:defRPr>
                <a:solidFill>
                  <a:srgbClr val="002060"/>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950520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Yalnızca Başlık">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r>
              <a:rPr lang="tr-TR" smtClean="0"/>
              <a:t>Asıl başlık stili için tıklatın</a:t>
            </a:r>
            <a:endParaRPr/>
          </a:p>
        </p:txBody>
      </p:sp>
      <p:sp>
        <p:nvSpPr>
          <p:cNvPr id="3" name="Holder 3"/>
          <p:cNvSpPr>
            <a:spLocks noGrp="1"/>
          </p:cNvSpPr>
          <p:nvPr>
            <p:ph type="ftr" sz="quarter" idx="5"/>
          </p:nvPr>
        </p:nvSpPr>
        <p:spPr/>
        <p:txBody>
          <a:bodyPr lIns="0" tIns="0" rIns="0" bIns="0"/>
          <a:lstStyle>
            <a:lvl1pPr>
              <a:defRPr sz="1200" b="0" i="0">
                <a:solidFill>
                  <a:srgbClr val="1A1A6F"/>
                </a:solidFill>
                <a:latin typeface="Arial"/>
                <a:cs typeface="Arial"/>
              </a:defRPr>
            </a:lvl1pPr>
          </a:lstStyle>
          <a:p>
            <a:pPr marL="12700">
              <a:lnSpc>
                <a:spcPts val="1425"/>
              </a:lnSpc>
            </a:pPr>
            <a:r>
              <a:rPr lang="tr-TR" smtClean="0"/>
              <a:t>A.Ü. NMYO</a:t>
            </a:r>
            <a:endParaRPr lang="tr-T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03C95A-07B2-478A-B0CF-E6582E225C1A}" type="datetime1">
              <a:rPr lang="en-US" smtClean="0"/>
              <a:t>1/29/2020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270948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381000" y="286605"/>
            <a:ext cx="7985760" cy="627796"/>
          </a:xfrm>
        </p:spPr>
        <p:txBody>
          <a:bodyPr/>
          <a:lstStyle>
            <a:lvl1pPr>
              <a:defRPr>
                <a:solidFill>
                  <a:schemeClr val="bg2">
                    <a:lumMod val="25000"/>
                  </a:schemeClr>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lvl1pPr>
              <a:defRPr>
                <a:solidFill>
                  <a:schemeClr val="bg2">
                    <a:lumMod val="25000"/>
                  </a:schemeClr>
                </a:solidFill>
                <a:latin typeface="Times New Roman" panose="02020603050405020304" pitchFamily="18" charset="0"/>
                <a:cs typeface="Times New Roman" panose="02020603050405020304" pitchFamily="18" charset="0"/>
              </a:defRPr>
            </a:lvl1pPr>
            <a:lvl2pPr>
              <a:defRPr>
                <a:solidFill>
                  <a:schemeClr val="bg2">
                    <a:lumMod val="25000"/>
                  </a:schemeClr>
                </a:solidFill>
                <a:latin typeface="Times New Roman" panose="02020603050405020304" pitchFamily="18" charset="0"/>
                <a:cs typeface="Times New Roman" panose="02020603050405020304" pitchFamily="18" charset="0"/>
              </a:defRPr>
            </a:lvl2pPr>
            <a:lvl3pPr>
              <a:defRPr>
                <a:solidFill>
                  <a:schemeClr val="bg2">
                    <a:lumMod val="25000"/>
                  </a:schemeClr>
                </a:solidFill>
                <a:latin typeface="Times New Roman" panose="02020603050405020304" pitchFamily="18" charset="0"/>
                <a:cs typeface="Times New Roman" panose="02020603050405020304" pitchFamily="18" charset="0"/>
              </a:defRPr>
            </a:lvl3pPr>
            <a:lvl4pPr>
              <a:defRPr>
                <a:solidFill>
                  <a:schemeClr val="bg2">
                    <a:lumMod val="25000"/>
                  </a:schemeClr>
                </a:solidFill>
                <a:latin typeface="Times New Roman" panose="02020603050405020304" pitchFamily="18" charset="0"/>
                <a:cs typeface="Times New Roman" panose="02020603050405020304" pitchFamily="18" charset="0"/>
              </a:defRPr>
            </a:lvl4pPr>
            <a:lvl5pPr>
              <a:defRPr>
                <a:solidFill>
                  <a:schemeClr val="bg2">
                    <a:lumMod val="25000"/>
                  </a:schemeClr>
                </a:solidFill>
                <a:latin typeface="Times New Roman" panose="02020603050405020304" pitchFamily="18" charset="0"/>
                <a:cs typeface="Times New Roman" panose="02020603050405020304" pitchFamily="18" charset="0"/>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F213EB1A-2E8B-4B82-A5CF-EACB29595CD3}"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 NMYO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7624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2700" b="0">
                <a:solidFill>
                  <a:srgbClr val="204788"/>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350" cap="all" spc="150" baseline="0">
                <a:solidFill>
                  <a:srgbClr val="204788"/>
                </a:solidFill>
                <a:latin typeface="Times New Roman" panose="02020603050405020304" pitchFamily="18" charset="0"/>
                <a:cs typeface="Times New Roman" panose="02020603050405020304" pitchFamily="18"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86688B02-6874-41DE-BC71-34E5BB2151E2}"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 NMYO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6613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CE4B0447-F4E3-44C4-B7EA-19D6EC604FCA}" type="datetime1">
              <a:rPr lang="en-US" smtClean="0"/>
              <a:t>1/29/2020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02925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A9C2FC57-F94E-4B61-BDF7-3A3F044B8104}" type="datetime1">
              <a:rPr lang="en-US" smtClean="0"/>
              <a:t>1/29/2020</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271418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solidFill>
                  <a:srgbClr val="204788"/>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fld id="{814264EC-8270-4FE9-ACC0-D9E0ECBDD215}" type="datetime1">
              <a:rPr lang="en-US" smtClean="0"/>
              <a:t>1/29/2020</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241358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solidFill>
                  <a:schemeClr val="bg1"/>
                </a:solidFill>
              </a:defRPr>
            </a:lvl1pPr>
          </a:lstStyle>
          <a:p>
            <a:fld id="{C187A542-9A7A-4485-B54D-0164768480AC}" type="datetime1">
              <a:rPr lang="en-US" smtClean="0"/>
              <a:t>1/29/2020</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78482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lvl1pPr>
              <a:defRPr>
                <a:solidFill>
                  <a:srgbClr val="204788"/>
                </a:solidFill>
                <a:latin typeface="Times New Roman" panose="02020603050405020304" pitchFamily="18" charset="0"/>
                <a:cs typeface="Times New Roman" panose="02020603050405020304" pitchFamily="18" charset="0"/>
              </a:defRPr>
            </a:lvl1pPr>
            <a:lvl2pPr>
              <a:defRPr>
                <a:solidFill>
                  <a:srgbClr val="204788"/>
                </a:solidFill>
                <a:latin typeface="Times New Roman" panose="02020603050405020304" pitchFamily="18" charset="0"/>
                <a:cs typeface="Times New Roman" panose="02020603050405020304" pitchFamily="18" charset="0"/>
              </a:defRPr>
            </a:lvl2pPr>
            <a:lvl3pPr>
              <a:defRPr>
                <a:solidFill>
                  <a:srgbClr val="204788"/>
                </a:solidFill>
                <a:latin typeface="Times New Roman" panose="02020603050405020304" pitchFamily="18" charset="0"/>
                <a:cs typeface="Times New Roman" panose="02020603050405020304" pitchFamily="18" charset="0"/>
              </a:defRPr>
            </a:lvl3pPr>
            <a:lvl4pPr>
              <a:defRPr>
                <a:solidFill>
                  <a:srgbClr val="204788"/>
                </a:solidFill>
                <a:latin typeface="Times New Roman" panose="02020603050405020304" pitchFamily="18" charset="0"/>
                <a:cs typeface="Times New Roman" panose="02020603050405020304" pitchFamily="18" charset="0"/>
              </a:defRPr>
            </a:lvl4pPr>
            <a:lvl5pPr>
              <a:defRPr>
                <a:solidFill>
                  <a:srgbClr val="204788"/>
                </a:solidFill>
                <a:latin typeface="Times New Roman" panose="02020603050405020304" pitchFamily="18" charset="0"/>
                <a:cs typeface="Times New Roman" panose="02020603050405020304" pitchFamily="18" charset="0"/>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latin typeface="Times New Roman" panose="02020603050405020304" pitchFamily="18" charset="0"/>
                <a:cs typeface="Times New Roman" panose="02020603050405020304"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a:xfrm>
            <a:off x="349134" y="6459786"/>
            <a:ext cx="1963883" cy="365125"/>
          </a:xfrm>
        </p:spPr>
        <p:txBody>
          <a:bodyPr/>
          <a:lstStyle>
            <a:lvl1pPr algn="l">
              <a:defRPr>
                <a:solidFill>
                  <a:schemeClr val="bg1"/>
                </a:solidFill>
                <a:latin typeface="Times New Roman" panose="02020603050405020304" pitchFamily="18" charset="0"/>
                <a:cs typeface="Times New Roman" panose="02020603050405020304" pitchFamily="18" charset="0"/>
              </a:defRPr>
            </a:lvl1pPr>
          </a:lstStyle>
          <a:p>
            <a:fld id="{60B1C19E-5069-4F0A-B14A-439966774AAC}" type="datetime1">
              <a:rPr lang="en-US" smtClean="0"/>
              <a:t>1/29/2020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rgbClr val="204788"/>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 NMYO</a:t>
            </a:r>
            <a:endParaRPr lang="tr-TR" spc="-10" dirty="0"/>
          </a:p>
        </p:txBody>
      </p:sp>
      <p:sp>
        <p:nvSpPr>
          <p:cNvPr id="7" name="Slide Number Placeholder 6"/>
          <p:cNvSpPr>
            <a:spLocks noGrp="1"/>
          </p:cNvSpPr>
          <p:nvPr>
            <p:ph type="sldNum" sz="quarter" idx="12"/>
          </p:nvPr>
        </p:nvSpPr>
        <p:spPr/>
        <p:txBody>
          <a:bodyPr/>
          <a:lstStyle>
            <a:lvl1pPr>
              <a:defRPr>
                <a:solidFill>
                  <a:srgbClr val="204788"/>
                </a:solidFill>
                <a:latin typeface="Times New Roman" panose="02020603050405020304" pitchFamily="18" charset="0"/>
                <a:cs typeface="Times New Roman" panose="02020603050405020304" pitchFamily="18" charset="0"/>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9287407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bg1"/>
                </a:solidFill>
              </a:defRPr>
            </a:lvl1pPr>
          </a:lstStyle>
          <a:p>
            <a:fld id="{50F0D8A3-FD34-47CF-804A-FE9D4C5C4A77}" type="datetime1">
              <a:rPr lang="en-US" smtClean="0"/>
              <a:t>1/29/2020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 NMYO</a:t>
            </a:r>
            <a:endParaRPr lang="tr-TR" spc="-1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4177675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81000" y="286605"/>
            <a:ext cx="8382000" cy="627796"/>
          </a:xfrm>
          <a:prstGeom prst="rect">
            <a:avLst/>
          </a:prstGeom>
        </p:spPr>
        <p:txBody>
          <a:bodyPr vert="horz" lIns="91440" tIns="45720" rIns="91440" bIns="45720" rtlCol="0" anchor="b">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381000" y="1066800"/>
            <a:ext cx="8382000" cy="4802294"/>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chemeClr val="bg1"/>
                </a:solidFill>
                <a:latin typeface="Times New Roman" panose="02020603050405020304" pitchFamily="18" charset="0"/>
                <a:cs typeface="Times New Roman" panose="02020603050405020304" pitchFamily="18" charset="0"/>
              </a:defRPr>
            </a:lvl1pPr>
          </a:lstStyle>
          <a:p>
            <a:fld id="{7E50548F-AF77-4267-B65B-F5E57C65B786}" type="datetime1">
              <a:rPr lang="en-US" smtClean="0"/>
              <a:t>1/29/2020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 NMYO</a:t>
            </a:r>
            <a:endParaRPr lang="tr-TR" spc="-10"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t>‹#›</a:t>
            </a:fld>
            <a:endParaRPr lang="tr-TR"/>
          </a:p>
        </p:txBody>
      </p:sp>
      <p:cxnSp>
        <p:nvCxnSpPr>
          <p:cNvPr id="10" name="Straight Connector 9"/>
          <p:cNvCxnSpPr/>
          <p:nvPr/>
        </p:nvCxnSpPr>
        <p:spPr>
          <a:xfrm flipV="1">
            <a:off x="381000" y="914400"/>
            <a:ext cx="7917180"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30354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685800" rtl="0" eaLnBrk="1" latinLnBrk="0" hangingPunct="1">
        <a:lnSpc>
          <a:spcPct val="85000"/>
        </a:lnSpc>
        <a:spcBef>
          <a:spcPct val="0"/>
        </a:spcBef>
        <a:buNone/>
        <a:defRPr sz="2700" kern="1200" spc="-38" baseline="0">
          <a:solidFill>
            <a:srgbClr val="204788"/>
          </a:solidFill>
          <a:latin typeface="Times New Roman" panose="02020603050405020304" pitchFamily="18" charset="0"/>
          <a:ea typeface="+mj-ea"/>
          <a:cs typeface="Times New Roman" panose="02020603050405020304" pitchFamily="18" charset="0"/>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204788"/>
          </a:solidFill>
          <a:latin typeface="Times New Roman" panose="02020603050405020304" pitchFamily="18" charset="0"/>
          <a:ea typeface="+mn-ea"/>
          <a:cs typeface="Times New Roman" panose="02020603050405020304" pitchFamily="18" charset="0"/>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rgbClr val="204788"/>
          </a:solidFill>
          <a:latin typeface="Times New Roman" panose="02020603050405020304" pitchFamily="18" charset="0"/>
          <a:ea typeface="+mn-ea"/>
          <a:cs typeface="Times New Roman" panose="02020603050405020304" pitchFamily="18" charset="0"/>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rgbClr val="204788"/>
          </a:solidFill>
          <a:latin typeface="Times New Roman" panose="02020603050405020304" pitchFamily="18" charset="0"/>
          <a:ea typeface="+mn-ea"/>
          <a:cs typeface="Times New Roman" panose="02020603050405020304" pitchFamily="18" charset="0"/>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rgbClr val="204788"/>
          </a:solidFill>
          <a:latin typeface="Times New Roman" panose="02020603050405020304" pitchFamily="18" charset="0"/>
          <a:ea typeface="+mn-ea"/>
          <a:cs typeface="Times New Roman" panose="02020603050405020304" pitchFamily="18" charset="0"/>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rgbClr val="204788"/>
          </a:solidFill>
          <a:latin typeface="Times New Roman" panose="02020603050405020304" pitchFamily="18" charset="0"/>
          <a:ea typeface="+mn-ea"/>
          <a:cs typeface="Times New Roman" panose="02020603050405020304" pitchFamily="18" charset="0"/>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3001517" y="3755212"/>
            <a:ext cx="3522979"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FFFF"/>
                </a:solidFill>
                <a:latin typeface="Arial"/>
                <a:cs typeface="Arial"/>
              </a:rPr>
              <a:t>Ağ </a:t>
            </a:r>
            <a:r>
              <a:rPr sz="3200" b="1" spc="-5" dirty="0">
                <a:solidFill>
                  <a:srgbClr val="FFFFFF"/>
                </a:solidFill>
                <a:latin typeface="Arial"/>
                <a:cs typeface="Arial"/>
              </a:rPr>
              <a:t>Kablo</a:t>
            </a:r>
            <a:r>
              <a:rPr sz="3200" b="1" spc="-95" dirty="0">
                <a:solidFill>
                  <a:srgbClr val="FFFFFF"/>
                </a:solidFill>
                <a:latin typeface="Arial"/>
                <a:cs typeface="Arial"/>
              </a:rPr>
              <a:t> </a:t>
            </a:r>
            <a:r>
              <a:rPr sz="3200" b="1" spc="-5" dirty="0">
                <a:solidFill>
                  <a:srgbClr val="FFFFFF"/>
                </a:solidFill>
                <a:latin typeface="Arial"/>
                <a:cs typeface="Arial"/>
              </a:rPr>
              <a:t>Çeşitleri</a:t>
            </a:r>
            <a:endParaRPr sz="3200">
              <a:latin typeface="Arial"/>
              <a:cs typeface="Arial"/>
            </a:endParaRPr>
          </a:p>
        </p:txBody>
      </p:sp>
      <p:sp>
        <p:nvSpPr>
          <p:cNvPr id="14" name="object 14"/>
          <p:cNvSpPr txBox="1"/>
          <p:nvPr/>
        </p:nvSpPr>
        <p:spPr>
          <a:xfrm>
            <a:off x="7892542" y="1814271"/>
            <a:ext cx="875665"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accent1">
                    <a:lumMod val="75000"/>
                  </a:schemeClr>
                </a:solidFill>
                <a:latin typeface="Arial"/>
                <a:cs typeface="Arial"/>
              </a:rPr>
              <a:t>4.Hafta</a:t>
            </a:r>
            <a:endParaRPr sz="2000">
              <a:solidFill>
                <a:schemeClr val="accent1">
                  <a:lumMod val="75000"/>
                </a:schemeClr>
              </a:solidFill>
              <a:latin typeface="Arial"/>
              <a:cs typeface="Arial"/>
            </a:endParaRPr>
          </a:p>
        </p:txBody>
      </p:sp>
      <p:sp>
        <p:nvSpPr>
          <p:cNvPr id="18" name="Unvan 17"/>
          <p:cNvSpPr>
            <a:spLocks noGrp="1"/>
          </p:cNvSpPr>
          <p:nvPr>
            <p:ph type="ctrTitle"/>
          </p:nvPr>
        </p:nvSpPr>
        <p:spPr/>
        <p:txBody>
          <a:bodyPr/>
          <a:lstStyle/>
          <a:p>
            <a:r>
              <a:rPr lang="tr-TR" dirty="0" smtClean="0"/>
              <a:t>Ağ Kabloları</a:t>
            </a:r>
            <a:endParaRPr lang="tr-TR" dirty="0"/>
          </a:p>
        </p:txBody>
      </p:sp>
      <p:sp>
        <p:nvSpPr>
          <p:cNvPr id="19" name="Alt Başlık 18"/>
          <p:cNvSpPr>
            <a:spLocks noGrp="1"/>
          </p:cNvSpPr>
          <p:nvPr>
            <p:ph type="subTitle" idx="1"/>
          </p:nvPr>
        </p:nvSpPr>
        <p:spPr/>
        <p:txBody>
          <a:bodyPr/>
          <a:lstStyle/>
          <a:p>
            <a:pPr>
              <a:lnSpc>
                <a:spcPct val="100000"/>
              </a:lnSpc>
              <a:spcBef>
                <a:spcPts val="0"/>
              </a:spcBef>
              <a:spcAft>
                <a:spcPts val="600"/>
              </a:spcAft>
            </a:pPr>
            <a:r>
              <a:rPr lang="tr-TR" dirty="0">
                <a:solidFill>
                  <a:schemeClr val="accent1">
                    <a:lumMod val="75000"/>
                  </a:schemeClr>
                </a:solidFill>
              </a:rPr>
              <a:t>Nbp112 </a:t>
            </a:r>
            <a:r>
              <a:rPr lang="tr-TR">
                <a:solidFill>
                  <a:schemeClr val="accent1">
                    <a:lumMod val="75000"/>
                  </a:schemeClr>
                </a:solidFill>
              </a:rPr>
              <a:t>ağ </a:t>
            </a:r>
            <a:r>
              <a:rPr lang="tr-TR" smtClean="0">
                <a:solidFill>
                  <a:schemeClr val="accent1">
                    <a:lumMod val="75000"/>
                  </a:schemeClr>
                </a:solidFill>
              </a:rPr>
              <a:t>temelleri</a:t>
            </a:r>
            <a:endParaRPr lang="tr-TR" dirty="0">
              <a:solidFill>
                <a:schemeClr val="accent1">
                  <a:lumMod val="75000"/>
                </a:schemeClr>
              </a:solidFill>
            </a:endParaRPr>
          </a:p>
        </p:txBody>
      </p:sp>
      <p:sp>
        <p:nvSpPr>
          <p:cNvPr id="20" name="Altbilgi Yer Tutucusu 19"/>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21" name="Slayt Numarası Yer Tutucusu 20"/>
          <p:cNvSpPr>
            <a:spLocks noGrp="1"/>
          </p:cNvSpPr>
          <p:nvPr>
            <p:ph type="sldNum" sz="quarter" idx="12"/>
          </p:nvPr>
        </p:nvSpPr>
        <p:spPr/>
        <p:txBody>
          <a:bodyPr/>
          <a:lstStyle/>
          <a:p>
            <a:fld id="{B6F15528-21DE-4FAA-801E-634DDDAF4B2B}" type="slidenum">
              <a:rPr lang="tr-TR" smtClean="0"/>
              <a:t>1</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Kablo </a:t>
            </a:r>
            <a:r>
              <a:rPr spc="-10" dirty="0"/>
              <a:t>standartları</a:t>
            </a:r>
          </a:p>
        </p:txBody>
      </p:sp>
      <p:sp>
        <p:nvSpPr>
          <p:cNvPr id="10" name="object 10"/>
          <p:cNvSpPr txBox="1"/>
          <p:nvPr/>
        </p:nvSpPr>
        <p:spPr>
          <a:xfrm>
            <a:off x="609600" y="943338"/>
            <a:ext cx="7563484" cy="5148580"/>
          </a:xfrm>
          <a:prstGeom prst="rect">
            <a:avLst/>
          </a:prstGeom>
        </p:spPr>
        <p:txBody>
          <a:bodyPr vert="horz" wrap="square" lIns="0" tIns="86360" rIns="0" bIns="0" rtlCol="0">
            <a:spAutoFit/>
          </a:bodyPr>
          <a:lstStyle/>
          <a:p>
            <a:pPr marL="12700">
              <a:lnSpc>
                <a:spcPct val="100000"/>
              </a:lnSpc>
              <a:spcBef>
                <a:spcPts val="680"/>
              </a:spcBef>
              <a:tabLst>
                <a:tab pos="2990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b="1" spc="-5" dirty="0">
                <a:solidFill>
                  <a:srgbClr val="1A1A6F"/>
                </a:solidFill>
                <a:latin typeface="Arial"/>
                <a:cs typeface="Arial"/>
              </a:rPr>
              <a:t>Kapasitans</a:t>
            </a:r>
            <a:endParaRPr sz="2400" dirty="0">
              <a:latin typeface="Arial"/>
              <a:cs typeface="Arial"/>
            </a:endParaRPr>
          </a:p>
          <a:p>
            <a:pPr marL="299085" marR="408305" indent="-287020">
              <a:lnSpc>
                <a:spcPct val="100000"/>
              </a:lnSpc>
              <a:spcBef>
                <a:spcPts val="580"/>
              </a:spcBef>
              <a:tabLst>
                <a:tab pos="2990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b="1" spc="-5" dirty="0">
                <a:solidFill>
                  <a:srgbClr val="1A1A6F"/>
                </a:solidFill>
                <a:latin typeface="Arial"/>
                <a:cs typeface="Arial"/>
              </a:rPr>
              <a:t>Zayıflamalar: </a:t>
            </a:r>
            <a:r>
              <a:rPr sz="2400" spc="-5" dirty="0">
                <a:solidFill>
                  <a:srgbClr val="1A1A6F"/>
                </a:solidFill>
                <a:latin typeface="Arial"/>
                <a:cs typeface="Arial"/>
              </a:rPr>
              <a:t>Kablo </a:t>
            </a:r>
            <a:r>
              <a:rPr sz="2400" spc="-10" dirty="0">
                <a:solidFill>
                  <a:srgbClr val="1A1A6F"/>
                </a:solidFill>
                <a:latin typeface="Arial"/>
                <a:cs typeface="Arial"/>
              </a:rPr>
              <a:t>yapısına </a:t>
            </a:r>
            <a:r>
              <a:rPr sz="2400" dirty="0">
                <a:solidFill>
                  <a:srgbClr val="1A1A6F"/>
                </a:solidFill>
                <a:latin typeface="Arial"/>
                <a:cs typeface="Arial"/>
              </a:rPr>
              <a:t>ve </a:t>
            </a:r>
            <a:r>
              <a:rPr sz="2400" spc="-10" dirty="0">
                <a:solidFill>
                  <a:srgbClr val="1A1A6F"/>
                </a:solidFill>
                <a:latin typeface="Arial"/>
                <a:cs typeface="Arial"/>
              </a:rPr>
              <a:t>kullanılan  </a:t>
            </a:r>
            <a:r>
              <a:rPr sz="2400" spc="-5" dirty="0">
                <a:solidFill>
                  <a:srgbClr val="1A1A6F"/>
                </a:solidFill>
                <a:latin typeface="Arial"/>
                <a:cs typeface="Arial"/>
              </a:rPr>
              <a:t>malzemelere bağlı olarak kabloda taşınan sinyaller  giriş seviyesine göre </a:t>
            </a:r>
            <a:r>
              <a:rPr sz="2400" spc="-10" dirty="0">
                <a:solidFill>
                  <a:srgbClr val="1A1A6F"/>
                </a:solidFill>
                <a:latin typeface="Arial"/>
                <a:cs typeface="Arial"/>
              </a:rPr>
              <a:t>çıkışta </a:t>
            </a:r>
            <a:r>
              <a:rPr sz="2400" spc="-5" dirty="0">
                <a:solidFill>
                  <a:srgbClr val="1A1A6F"/>
                </a:solidFill>
                <a:latin typeface="Arial"/>
                <a:cs typeface="Arial"/>
              </a:rPr>
              <a:t>belli bir</a:t>
            </a:r>
            <a:r>
              <a:rPr sz="2400" spc="125" dirty="0">
                <a:solidFill>
                  <a:srgbClr val="1A1A6F"/>
                </a:solidFill>
                <a:latin typeface="Arial"/>
                <a:cs typeface="Arial"/>
              </a:rPr>
              <a:t> </a:t>
            </a:r>
            <a:r>
              <a:rPr sz="2400" dirty="0">
                <a:solidFill>
                  <a:srgbClr val="1A1A6F"/>
                </a:solidFill>
                <a:latin typeface="Arial"/>
                <a:cs typeface="Arial"/>
              </a:rPr>
              <a:t>miktar</a:t>
            </a:r>
            <a:endParaRPr sz="2400" dirty="0">
              <a:latin typeface="Arial"/>
              <a:cs typeface="Arial"/>
            </a:endParaRPr>
          </a:p>
          <a:p>
            <a:pPr marL="299085">
              <a:lnSpc>
                <a:spcPct val="100000"/>
              </a:lnSpc>
            </a:pPr>
            <a:r>
              <a:rPr sz="2400" spc="-5" dirty="0">
                <a:solidFill>
                  <a:srgbClr val="1A1A6F"/>
                </a:solidFill>
                <a:latin typeface="Arial"/>
                <a:cs typeface="Arial"/>
              </a:rPr>
              <a:t>zayıflamaktadır.</a:t>
            </a:r>
            <a:endParaRPr sz="2400" dirty="0">
              <a:latin typeface="Arial"/>
              <a:cs typeface="Arial"/>
            </a:endParaRPr>
          </a:p>
          <a:p>
            <a:pPr marL="12700">
              <a:lnSpc>
                <a:spcPct val="100000"/>
              </a:lnSpc>
              <a:spcBef>
                <a:spcPts val="575"/>
              </a:spcBef>
              <a:tabLst>
                <a:tab pos="2990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b="1" dirty="0">
                <a:solidFill>
                  <a:srgbClr val="1A1A6F"/>
                </a:solidFill>
                <a:latin typeface="Arial"/>
                <a:cs typeface="Arial"/>
              </a:rPr>
              <a:t>Geri </a:t>
            </a:r>
            <a:r>
              <a:rPr sz="2400" b="1" spc="-5" dirty="0">
                <a:solidFill>
                  <a:srgbClr val="1A1A6F"/>
                </a:solidFill>
                <a:latin typeface="Arial"/>
                <a:cs typeface="Arial"/>
              </a:rPr>
              <a:t>dönüş</a:t>
            </a:r>
            <a:r>
              <a:rPr sz="2400" b="1" spc="-30" dirty="0">
                <a:solidFill>
                  <a:srgbClr val="1A1A6F"/>
                </a:solidFill>
                <a:latin typeface="Arial"/>
                <a:cs typeface="Arial"/>
              </a:rPr>
              <a:t> </a:t>
            </a:r>
            <a:r>
              <a:rPr sz="2400" b="1" spc="-10" dirty="0">
                <a:solidFill>
                  <a:srgbClr val="1A1A6F"/>
                </a:solidFill>
                <a:latin typeface="Arial"/>
                <a:cs typeface="Arial"/>
              </a:rPr>
              <a:t>kaybı</a:t>
            </a:r>
            <a:endParaRPr sz="2400" dirty="0">
              <a:latin typeface="Arial"/>
              <a:cs typeface="Arial"/>
            </a:endParaRPr>
          </a:p>
          <a:p>
            <a:pPr marL="299085" marR="5080" indent="-287020">
              <a:lnSpc>
                <a:spcPct val="100000"/>
              </a:lnSpc>
              <a:spcBef>
                <a:spcPts val="580"/>
              </a:spcBef>
              <a:tabLst>
                <a:tab pos="2990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b="1" spc="-5" dirty="0">
                <a:solidFill>
                  <a:srgbClr val="1A1A6F"/>
                </a:solidFill>
                <a:latin typeface="Arial"/>
                <a:cs typeface="Arial"/>
              </a:rPr>
              <a:t>Yayılma </a:t>
            </a:r>
            <a:r>
              <a:rPr sz="2400" b="1" dirty="0">
                <a:solidFill>
                  <a:srgbClr val="1A1A6F"/>
                </a:solidFill>
                <a:latin typeface="Arial"/>
                <a:cs typeface="Arial"/>
              </a:rPr>
              <a:t>hızı: </a:t>
            </a:r>
            <a:r>
              <a:rPr sz="2400" spc="-5" dirty="0">
                <a:solidFill>
                  <a:srgbClr val="1A1A6F"/>
                </a:solidFill>
                <a:latin typeface="Arial"/>
                <a:cs typeface="Arial"/>
              </a:rPr>
              <a:t>Koaksiyel kablolarda taşınan sinyallerin  kablo içerisindeki </a:t>
            </a:r>
            <a:r>
              <a:rPr sz="2400" spc="-10" dirty="0">
                <a:solidFill>
                  <a:srgbClr val="1A1A6F"/>
                </a:solidFill>
                <a:latin typeface="Arial"/>
                <a:cs typeface="Arial"/>
              </a:rPr>
              <a:t>hızlarıdır. Yayılma hızı kullanılan  </a:t>
            </a:r>
            <a:r>
              <a:rPr sz="2400" spc="-5" dirty="0">
                <a:solidFill>
                  <a:srgbClr val="1A1A6F"/>
                </a:solidFill>
                <a:latin typeface="Arial"/>
                <a:cs typeface="Arial"/>
              </a:rPr>
              <a:t>malzemelere bağlı olarak değişir. Işık </a:t>
            </a:r>
            <a:r>
              <a:rPr sz="2400" spc="-15" dirty="0">
                <a:solidFill>
                  <a:srgbClr val="1A1A6F"/>
                </a:solidFill>
                <a:latin typeface="Arial"/>
                <a:cs typeface="Arial"/>
              </a:rPr>
              <a:t>hızının </a:t>
            </a:r>
            <a:r>
              <a:rPr sz="2400" dirty="0">
                <a:solidFill>
                  <a:srgbClr val="1A1A6F"/>
                </a:solidFill>
                <a:latin typeface="Arial"/>
                <a:cs typeface="Arial"/>
              </a:rPr>
              <a:t>yüzdesi  </a:t>
            </a:r>
            <a:r>
              <a:rPr sz="2400" spc="-5" dirty="0">
                <a:solidFill>
                  <a:srgbClr val="1A1A6F"/>
                </a:solidFill>
                <a:latin typeface="Arial"/>
                <a:cs typeface="Arial"/>
              </a:rPr>
              <a:t>olarak</a:t>
            </a:r>
            <a:r>
              <a:rPr sz="2400" spc="5" dirty="0">
                <a:solidFill>
                  <a:srgbClr val="1A1A6F"/>
                </a:solidFill>
                <a:latin typeface="Arial"/>
                <a:cs typeface="Arial"/>
              </a:rPr>
              <a:t> </a:t>
            </a:r>
            <a:r>
              <a:rPr sz="2400" spc="-5" dirty="0">
                <a:solidFill>
                  <a:srgbClr val="1A1A6F"/>
                </a:solidFill>
                <a:latin typeface="Arial"/>
                <a:cs typeface="Arial"/>
              </a:rPr>
              <a:t>belirtilir.</a:t>
            </a:r>
            <a:endParaRPr sz="2400" dirty="0">
              <a:latin typeface="Arial"/>
              <a:cs typeface="Arial"/>
            </a:endParaRPr>
          </a:p>
          <a:p>
            <a:pPr marL="299085" marR="1054735" indent="-287020">
              <a:lnSpc>
                <a:spcPct val="100000"/>
              </a:lnSpc>
              <a:spcBef>
                <a:spcPts val="580"/>
              </a:spcBef>
              <a:tabLst>
                <a:tab pos="2990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b="1" spc="-5" dirty="0">
                <a:solidFill>
                  <a:srgbClr val="1A1A6F"/>
                </a:solidFill>
                <a:latin typeface="Arial"/>
                <a:cs typeface="Arial"/>
              </a:rPr>
              <a:t>Kesim Frekansı: </a:t>
            </a:r>
            <a:r>
              <a:rPr sz="2400" spc="-5" dirty="0">
                <a:solidFill>
                  <a:srgbClr val="1A1A6F"/>
                </a:solidFill>
                <a:latin typeface="Arial"/>
                <a:cs typeface="Arial"/>
              </a:rPr>
              <a:t>Kesim </a:t>
            </a:r>
            <a:r>
              <a:rPr sz="2400" spc="-10" dirty="0">
                <a:solidFill>
                  <a:srgbClr val="1A1A6F"/>
                </a:solidFill>
                <a:latin typeface="Arial"/>
                <a:cs typeface="Arial"/>
              </a:rPr>
              <a:t>frekansından </a:t>
            </a:r>
            <a:r>
              <a:rPr sz="2400" spc="-5" dirty="0">
                <a:solidFill>
                  <a:srgbClr val="1A1A6F"/>
                </a:solidFill>
                <a:latin typeface="Arial"/>
                <a:cs typeface="Arial"/>
              </a:rPr>
              <a:t>sonraki  frekanslarda, koaksiyel </a:t>
            </a:r>
            <a:r>
              <a:rPr sz="2400" spc="-10" dirty="0">
                <a:solidFill>
                  <a:srgbClr val="1A1A6F"/>
                </a:solidFill>
                <a:latin typeface="Arial"/>
                <a:cs typeface="Arial"/>
              </a:rPr>
              <a:t>kabloların </a:t>
            </a:r>
            <a:r>
              <a:rPr sz="2400" spc="-5" dirty="0">
                <a:solidFill>
                  <a:srgbClr val="1A1A6F"/>
                </a:solidFill>
                <a:latin typeface="Arial"/>
                <a:cs typeface="Arial"/>
              </a:rPr>
              <a:t>nominal  karakteristik özelliklerinde </a:t>
            </a:r>
            <a:r>
              <a:rPr sz="2400" spc="-10" dirty="0">
                <a:solidFill>
                  <a:srgbClr val="1A1A6F"/>
                </a:solidFill>
                <a:latin typeface="Arial"/>
                <a:cs typeface="Arial"/>
              </a:rPr>
              <a:t>bozulmalar</a:t>
            </a:r>
            <a:r>
              <a:rPr sz="2400" spc="125" dirty="0">
                <a:solidFill>
                  <a:srgbClr val="1A1A6F"/>
                </a:solidFill>
                <a:latin typeface="Arial"/>
                <a:cs typeface="Arial"/>
              </a:rPr>
              <a:t> </a:t>
            </a:r>
            <a:r>
              <a:rPr sz="2400" spc="-10" dirty="0">
                <a:solidFill>
                  <a:srgbClr val="1A1A6F"/>
                </a:solidFill>
                <a:latin typeface="Arial"/>
                <a:cs typeface="Arial"/>
              </a:rPr>
              <a:t>görülür.</a:t>
            </a:r>
            <a:endParaRPr sz="24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10</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Kablo </a:t>
            </a:r>
            <a:r>
              <a:rPr spc="-10" dirty="0"/>
              <a:t>standartları</a:t>
            </a: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p>
            <a:pPr marL="12700">
              <a:lnSpc>
                <a:spcPts val="1425"/>
              </a:lnSpc>
            </a:pPr>
            <a:r>
              <a:rPr lang="tr-TR" smtClean="0"/>
              <a:t>A.Ü. NMYO</a:t>
            </a:r>
            <a:endParaRPr spc="-10" dirty="0"/>
          </a:p>
        </p:txBody>
      </p:sp>
      <p:sp>
        <p:nvSpPr>
          <p:cNvPr id="13" name="object 13"/>
          <p:cNvSpPr txBox="1"/>
          <p:nvPr/>
        </p:nvSpPr>
        <p:spPr>
          <a:xfrm>
            <a:off x="546303" y="1437259"/>
            <a:ext cx="8051800" cy="4805045"/>
          </a:xfrm>
          <a:prstGeom prst="rect">
            <a:avLst/>
          </a:prstGeom>
        </p:spPr>
        <p:txBody>
          <a:bodyPr vert="horz" wrap="square" lIns="0" tIns="12065" rIns="0" bIns="0" rtlCol="0">
            <a:spAutoFit/>
          </a:bodyPr>
          <a:lstStyle/>
          <a:p>
            <a:pPr marL="355600" marR="642620" indent="-342900">
              <a:lnSpc>
                <a:spcPct val="100000"/>
              </a:lnSpc>
              <a:spcBef>
                <a:spcPts val="95"/>
              </a:spcBef>
              <a:buFont typeface="Wingdings"/>
              <a:buChar char=""/>
              <a:tabLst>
                <a:tab pos="356235" algn="l"/>
              </a:tabLst>
            </a:pPr>
            <a:r>
              <a:rPr sz="2800" spc="-5" dirty="0">
                <a:solidFill>
                  <a:srgbClr val="1A1A6F"/>
                </a:solidFill>
                <a:latin typeface="Arial"/>
                <a:cs typeface="Arial"/>
              </a:rPr>
              <a:t>Yukarıda </a:t>
            </a:r>
            <a:r>
              <a:rPr sz="2800" dirty="0">
                <a:solidFill>
                  <a:srgbClr val="1A1A6F"/>
                </a:solidFill>
                <a:latin typeface="Arial"/>
                <a:cs typeface="Arial"/>
              </a:rPr>
              <a:t>sözü </a:t>
            </a:r>
            <a:r>
              <a:rPr sz="2800" spc="-5" dirty="0">
                <a:solidFill>
                  <a:srgbClr val="1A1A6F"/>
                </a:solidFill>
                <a:latin typeface="Arial"/>
                <a:cs typeface="Arial"/>
              </a:rPr>
              <a:t>edilen kablo özelliklerine </a:t>
            </a:r>
            <a:r>
              <a:rPr sz="2800" dirty="0">
                <a:solidFill>
                  <a:srgbClr val="1A1A6F"/>
                </a:solidFill>
                <a:latin typeface="Arial"/>
                <a:cs typeface="Arial"/>
              </a:rPr>
              <a:t>göre  </a:t>
            </a:r>
            <a:r>
              <a:rPr sz="2800" spc="-5" dirty="0">
                <a:solidFill>
                  <a:srgbClr val="1A1A6F"/>
                </a:solidFill>
                <a:latin typeface="Arial"/>
                <a:cs typeface="Arial"/>
              </a:rPr>
              <a:t>kabloların isimleri bazı kodlarla birlikte anılır.  Koaksiyel kablolarda bu </a:t>
            </a:r>
            <a:r>
              <a:rPr sz="2800" dirty="0">
                <a:solidFill>
                  <a:srgbClr val="1A1A6F"/>
                </a:solidFill>
                <a:latin typeface="Arial"/>
                <a:cs typeface="Arial"/>
              </a:rPr>
              <a:t>kodlar </a:t>
            </a:r>
            <a:r>
              <a:rPr sz="2800" spc="-5" dirty="0">
                <a:solidFill>
                  <a:srgbClr val="1A1A6F"/>
                </a:solidFill>
                <a:latin typeface="Arial"/>
                <a:cs typeface="Arial"/>
              </a:rPr>
              <a:t>RGX(X)  </a:t>
            </a:r>
            <a:r>
              <a:rPr sz="2800" dirty="0">
                <a:solidFill>
                  <a:srgbClr val="1A1A6F"/>
                </a:solidFill>
                <a:latin typeface="Arial"/>
                <a:cs typeface="Arial"/>
              </a:rPr>
              <a:t>şeklindedir. </a:t>
            </a:r>
            <a:r>
              <a:rPr sz="2800" spc="-5" dirty="0">
                <a:solidFill>
                  <a:srgbClr val="1A1A6F"/>
                </a:solidFill>
                <a:latin typeface="Arial"/>
                <a:cs typeface="Arial"/>
              </a:rPr>
              <a:t>Buradaki RG Radio Guide  kelimelerinin bas harflerini gösterir. X(X) ise  rakamlardan oluşan bir </a:t>
            </a:r>
            <a:r>
              <a:rPr sz="2800" dirty="0">
                <a:solidFill>
                  <a:srgbClr val="1A1A6F"/>
                </a:solidFill>
                <a:latin typeface="Arial"/>
                <a:cs typeface="Arial"/>
              </a:rPr>
              <a:t>sayıdır. </a:t>
            </a:r>
            <a:r>
              <a:rPr sz="2800" spc="-10" dirty="0">
                <a:solidFill>
                  <a:srgbClr val="1A1A6F"/>
                </a:solidFill>
                <a:latin typeface="Arial"/>
                <a:cs typeface="Arial"/>
              </a:rPr>
              <a:t>RG6 </a:t>
            </a:r>
            <a:r>
              <a:rPr sz="2800" spc="-5" dirty="0">
                <a:solidFill>
                  <a:srgbClr val="1A1A6F"/>
                </a:solidFill>
                <a:latin typeface="Arial"/>
                <a:cs typeface="Arial"/>
              </a:rPr>
              <a:t>, </a:t>
            </a:r>
            <a:r>
              <a:rPr sz="2800" spc="-10" dirty="0">
                <a:solidFill>
                  <a:srgbClr val="1A1A6F"/>
                </a:solidFill>
                <a:latin typeface="Arial"/>
                <a:cs typeface="Arial"/>
              </a:rPr>
              <a:t>RG8,  </a:t>
            </a:r>
            <a:r>
              <a:rPr sz="2800" spc="-5" dirty="0">
                <a:solidFill>
                  <a:srgbClr val="1A1A6F"/>
                </a:solidFill>
                <a:latin typeface="Arial"/>
                <a:cs typeface="Arial"/>
              </a:rPr>
              <a:t>RG58, RG62</a:t>
            </a:r>
            <a:r>
              <a:rPr sz="2800" spc="30" dirty="0">
                <a:solidFill>
                  <a:srgbClr val="1A1A6F"/>
                </a:solidFill>
                <a:latin typeface="Arial"/>
                <a:cs typeface="Arial"/>
              </a:rPr>
              <a:t> </a:t>
            </a:r>
            <a:r>
              <a:rPr sz="2800" dirty="0">
                <a:solidFill>
                  <a:srgbClr val="1A1A6F"/>
                </a:solidFill>
                <a:latin typeface="Arial"/>
                <a:cs typeface="Arial"/>
              </a:rPr>
              <a:t>gibi.</a:t>
            </a:r>
            <a:endParaRPr sz="2800">
              <a:latin typeface="Arial"/>
              <a:cs typeface="Arial"/>
            </a:endParaRPr>
          </a:p>
          <a:p>
            <a:pPr marL="355600" marR="5080" indent="-342900">
              <a:lnSpc>
                <a:spcPct val="100000"/>
              </a:lnSpc>
              <a:spcBef>
                <a:spcPts val="675"/>
              </a:spcBef>
              <a:buFont typeface="Wingdings"/>
              <a:buChar char=""/>
              <a:tabLst>
                <a:tab pos="356235" algn="l"/>
              </a:tabLst>
            </a:pPr>
            <a:r>
              <a:rPr sz="2800" spc="-5" dirty="0">
                <a:solidFill>
                  <a:srgbClr val="1A1A6F"/>
                </a:solidFill>
                <a:latin typeface="Arial"/>
                <a:cs typeface="Arial"/>
              </a:rPr>
              <a:t>Koaksiyel kablo, </a:t>
            </a:r>
            <a:r>
              <a:rPr sz="2800" dirty="0">
                <a:solidFill>
                  <a:srgbClr val="1A1A6F"/>
                </a:solidFill>
                <a:latin typeface="Arial"/>
                <a:cs typeface="Arial"/>
              </a:rPr>
              <a:t>elektriksel </a:t>
            </a:r>
            <a:r>
              <a:rPr sz="2800" spc="-5" dirty="0">
                <a:solidFill>
                  <a:srgbClr val="1A1A6F"/>
                </a:solidFill>
                <a:latin typeface="Arial"/>
                <a:cs typeface="Arial"/>
              </a:rPr>
              <a:t>gürültünün yoğun  olduğu </a:t>
            </a:r>
            <a:r>
              <a:rPr sz="2800" dirty="0">
                <a:solidFill>
                  <a:srgbClr val="1A1A6F"/>
                </a:solidFill>
                <a:latin typeface="Arial"/>
                <a:cs typeface="Arial"/>
              </a:rPr>
              <a:t>çevre </a:t>
            </a:r>
            <a:r>
              <a:rPr sz="2800" spc="-5" dirty="0">
                <a:solidFill>
                  <a:srgbClr val="1A1A6F"/>
                </a:solidFill>
                <a:latin typeface="Arial"/>
                <a:cs typeface="Arial"/>
              </a:rPr>
              <a:t>şartlarında kullanımı </a:t>
            </a:r>
            <a:r>
              <a:rPr sz="2800" dirty="0">
                <a:solidFill>
                  <a:srgbClr val="1A1A6F"/>
                </a:solidFill>
                <a:latin typeface="Arial"/>
                <a:cs typeface="Arial"/>
              </a:rPr>
              <a:t>en uygun </a:t>
            </a:r>
            <a:r>
              <a:rPr sz="2800" spc="-5" dirty="0">
                <a:solidFill>
                  <a:srgbClr val="1A1A6F"/>
                </a:solidFill>
                <a:latin typeface="Arial"/>
                <a:cs typeface="Arial"/>
              </a:rPr>
              <a:t>olan  bakır kablo </a:t>
            </a:r>
            <a:r>
              <a:rPr sz="2800" dirty="0">
                <a:solidFill>
                  <a:srgbClr val="1A1A6F"/>
                </a:solidFill>
                <a:latin typeface="Arial"/>
                <a:cs typeface="Arial"/>
              </a:rPr>
              <a:t>çeşididir. 1950’lerde </a:t>
            </a:r>
            <a:r>
              <a:rPr sz="2800" spc="-5" dirty="0">
                <a:solidFill>
                  <a:srgbClr val="1A1A6F"/>
                </a:solidFill>
                <a:latin typeface="Arial"/>
                <a:cs typeface="Arial"/>
              </a:rPr>
              <a:t>AT&amp;T Bell  Laboratuvarları’nda</a:t>
            </a:r>
            <a:r>
              <a:rPr sz="2800" spc="35" dirty="0">
                <a:solidFill>
                  <a:srgbClr val="1A1A6F"/>
                </a:solidFill>
                <a:latin typeface="Arial"/>
                <a:cs typeface="Arial"/>
              </a:rPr>
              <a:t> </a:t>
            </a:r>
            <a:r>
              <a:rPr sz="2800" spc="-5" dirty="0">
                <a:solidFill>
                  <a:srgbClr val="1A1A6F"/>
                </a:solidFill>
                <a:latin typeface="Arial"/>
                <a:cs typeface="Arial"/>
              </a:rPr>
              <a:t>geliştirilmiştir.</a:t>
            </a:r>
            <a:endParaRPr sz="2800">
              <a:latin typeface="Arial"/>
              <a:cs typeface="Arial"/>
            </a:endParaRPr>
          </a:p>
        </p:txBody>
      </p:sp>
      <p:sp>
        <p:nvSpPr>
          <p:cNvPr id="15" name="Slayt Numarası Yer Tutucusu 14"/>
          <p:cNvSpPr>
            <a:spLocks noGrp="1"/>
          </p:cNvSpPr>
          <p:nvPr>
            <p:ph type="sldNum" sz="quarter" idx="12"/>
          </p:nvPr>
        </p:nvSpPr>
        <p:spPr/>
        <p:txBody>
          <a:bodyPr/>
          <a:lstStyle/>
          <a:p>
            <a:fld id="{B6F15528-21DE-4FAA-801E-634DDDAF4B2B}" type="slidenum">
              <a:rPr lang="tr-TR" smtClean="0"/>
              <a:t>11</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Kablo </a:t>
            </a:r>
            <a:r>
              <a:rPr spc="-10" dirty="0"/>
              <a:t>standartları</a:t>
            </a:r>
          </a:p>
        </p:txBody>
      </p:sp>
      <p:sp>
        <p:nvSpPr>
          <p:cNvPr id="15" name="object 15"/>
          <p:cNvSpPr txBox="1">
            <a:spLocks noGrp="1"/>
          </p:cNvSpPr>
          <p:nvPr>
            <p:ph type="ftr" sz="quarter" idx="11"/>
          </p:nvPr>
        </p:nvSpPr>
        <p:spPr>
          <a:prstGeom prst="rect">
            <a:avLst/>
          </a:prstGeom>
        </p:spPr>
        <p:txBody>
          <a:bodyPr vert="horz" wrap="square" lIns="0" tIns="0" rIns="0" bIns="0" rtlCol="0">
            <a:spAutoFit/>
          </a:bodyPr>
          <a:lstStyle/>
          <a:p>
            <a:pPr marL="12700">
              <a:lnSpc>
                <a:spcPts val="1425"/>
              </a:lnSpc>
            </a:pPr>
            <a:r>
              <a:rPr lang="tr-TR" smtClean="0"/>
              <a:t>A.Ü. NMYO</a:t>
            </a:r>
            <a:endParaRPr spc="-10" dirty="0"/>
          </a:p>
        </p:txBody>
      </p:sp>
      <p:sp>
        <p:nvSpPr>
          <p:cNvPr id="13" name="object 13"/>
          <p:cNvSpPr txBox="1">
            <a:spLocks noGrp="1"/>
          </p:cNvSpPr>
          <p:nvPr>
            <p:ph idx="4294967295"/>
          </p:nvPr>
        </p:nvSpPr>
        <p:spPr>
          <a:xfrm>
            <a:off x="198401" y="1038336"/>
            <a:ext cx="7226943" cy="5388655"/>
          </a:xfrm>
          <a:prstGeom prst="rect">
            <a:avLst/>
          </a:prstGeom>
        </p:spPr>
        <p:txBody>
          <a:bodyPr vert="horz" wrap="square" lIns="0" tIns="12700" rIns="0" bIns="0" rtlCol="0">
            <a:spAutoFit/>
          </a:bodyPr>
          <a:lstStyle/>
          <a:p>
            <a:pPr marL="384810" marR="5080" indent="-342900">
              <a:lnSpc>
                <a:spcPct val="100000"/>
              </a:lnSpc>
              <a:spcBef>
                <a:spcPts val="100"/>
              </a:spcBef>
              <a:buFont typeface="Wingdings"/>
              <a:buChar char=""/>
              <a:tabLst>
                <a:tab pos="386080" algn="l"/>
              </a:tabLst>
            </a:pPr>
            <a:r>
              <a:rPr sz="2800" dirty="0"/>
              <a:t>Koaksiyel kabloların uygulama alanları; televizyon, CATV  (Community Antenna Television), telefon ağları ve yerel  alan ağlarıdır.</a:t>
            </a:r>
          </a:p>
          <a:p>
            <a:pPr marL="384810" indent="-342900">
              <a:lnSpc>
                <a:spcPct val="100000"/>
              </a:lnSpc>
              <a:spcBef>
                <a:spcPts val="580"/>
              </a:spcBef>
              <a:buFont typeface="Wingdings"/>
              <a:buChar char=""/>
              <a:tabLst>
                <a:tab pos="386080" algn="l"/>
              </a:tabLst>
            </a:pPr>
            <a:r>
              <a:rPr sz="2800" dirty="0"/>
              <a:t>Bu kablolar uzun mesafeli telefon ağlarında </a:t>
            </a:r>
            <a:r>
              <a:rPr sz="2800" dirty="0" err="1"/>
              <a:t>uzun</a:t>
            </a:r>
            <a:r>
              <a:rPr sz="2800" dirty="0"/>
              <a:t> </a:t>
            </a:r>
            <a:r>
              <a:rPr sz="2800" dirty="0" err="1" smtClean="0"/>
              <a:t>yıllar</a:t>
            </a:r>
            <a:r>
              <a:rPr lang="tr-TR" sz="2800" dirty="0" smtClean="0"/>
              <a:t> </a:t>
            </a:r>
            <a:r>
              <a:rPr sz="2800" dirty="0" err="1" smtClean="0"/>
              <a:t>yaygın</a:t>
            </a:r>
            <a:r>
              <a:rPr sz="2800" dirty="0" smtClean="0"/>
              <a:t> </a:t>
            </a:r>
            <a:r>
              <a:rPr sz="2800" dirty="0"/>
              <a:t>olarak kullanıldı.</a:t>
            </a:r>
          </a:p>
          <a:p>
            <a:pPr marL="384810" marR="308610" indent="-342900">
              <a:lnSpc>
                <a:spcPct val="100000"/>
              </a:lnSpc>
              <a:spcBef>
                <a:spcPts val="580"/>
              </a:spcBef>
              <a:buFont typeface="Wingdings"/>
              <a:buChar char=""/>
              <a:tabLst>
                <a:tab pos="386080" algn="l"/>
              </a:tabLst>
            </a:pPr>
            <a:r>
              <a:rPr sz="2800" dirty="0"/>
              <a:t>Ancak bu alandaki yerini fiber optik kablolara ve uydu  sistemlerine bırakmıştır. Yerel alan ağlarında ise çift  bükümlü kablolarla olan yarışını kaybetmek üzeredir.  Günümüzde ise en yaygın olarak televizyon ve kamera  sistemlerinde kullanılmaktadır.</a:t>
            </a:r>
          </a:p>
        </p:txBody>
      </p:sp>
      <p:sp>
        <p:nvSpPr>
          <p:cNvPr id="14" name="object 14"/>
          <p:cNvSpPr/>
          <p:nvPr/>
        </p:nvSpPr>
        <p:spPr>
          <a:xfrm>
            <a:off x="7028861" y="2815365"/>
            <a:ext cx="1776984" cy="1743456"/>
          </a:xfrm>
          <a:prstGeom prst="rect">
            <a:avLst/>
          </a:prstGeom>
          <a:blipFill>
            <a:blip r:embed="rId2" cstate="print"/>
            <a:stretch>
              <a:fillRect/>
            </a:stretch>
          </a:blipFill>
        </p:spPr>
        <p:txBody>
          <a:bodyPr wrap="square" lIns="0" tIns="0" rIns="0" bIns="0" rtlCol="0"/>
          <a:lstStyle/>
          <a:p>
            <a:endParaRPr/>
          </a:p>
        </p:txBody>
      </p:sp>
      <p:sp>
        <p:nvSpPr>
          <p:cNvPr id="16" name="Slayt Numarası Yer Tutucusu 15"/>
          <p:cNvSpPr>
            <a:spLocks noGrp="1"/>
          </p:cNvSpPr>
          <p:nvPr>
            <p:ph type="sldNum" sz="quarter" idx="12"/>
          </p:nvPr>
        </p:nvSpPr>
        <p:spPr/>
        <p:txBody>
          <a:bodyPr/>
          <a:lstStyle/>
          <a:p>
            <a:fld id="{B6F15528-21DE-4FAA-801E-634DDDAF4B2B}" type="slidenum">
              <a:rPr lang="tr-TR" smtClean="0"/>
              <a:t>12</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Kablo </a:t>
            </a:r>
            <a:r>
              <a:rPr spc="-10" dirty="0"/>
              <a:t>standartları</a:t>
            </a: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p>
            <a:pPr marL="12700">
              <a:lnSpc>
                <a:spcPts val="1425"/>
              </a:lnSpc>
            </a:pPr>
            <a:r>
              <a:rPr lang="tr-TR" smtClean="0"/>
              <a:t>A.Ü. NMYO</a:t>
            </a:r>
            <a:endParaRPr spc="-10" dirty="0"/>
          </a:p>
        </p:txBody>
      </p:sp>
      <p:sp>
        <p:nvSpPr>
          <p:cNvPr id="13" name="object 13"/>
          <p:cNvSpPr txBox="1"/>
          <p:nvPr/>
        </p:nvSpPr>
        <p:spPr>
          <a:xfrm>
            <a:off x="546303" y="1438097"/>
            <a:ext cx="8252459" cy="229425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6235" algn="l"/>
              </a:tabLst>
            </a:pPr>
            <a:r>
              <a:rPr sz="2400" spc="-5" dirty="0">
                <a:solidFill>
                  <a:srgbClr val="1A1A6F"/>
                </a:solidFill>
                <a:latin typeface="Arial"/>
                <a:cs typeface="Arial"/>
              </a:rPr>
              <a:t>Koaksiyel kablolar, </a:t>
            </a:r>
            <a:r>
              <a:rPr sz="2400" dirty="0">
                <a:solidFill>
                  <a:srgbClr val="1A1A6F"/>
                </a:solidFill>
                <a:latin typeface="Arial"/>
                <a:cs typeface="Arial"/>
              </a:rPr>
              <a:t>farklı </a:t>
            </a:r>
            <a:r>
              <a:rPr sz="2400" spc="-5" dirty="0">
                <a:solidFill>
                  <a:srgbClr val="1A1A6F"/>
                </a:solidFill>
                <a:latin typeface="Arial"/>
                <a:cs typeface="Arial"/>
              </a:rPr>
              <a:t>sinyal türleriyle kullanılabilir.</a:t>
            </a:r>
            <a:r>
              <a:rPr sz="2400" spc="150" dirty="0">
                <a:solidFill>
                  <a:srgbClr val="1A1A6F"/>
                </a:solidFill>
                <a:latin typeface="Arial"/>
                <a:cs typeface="Arial"/>
              </a:rPr>
              <a:t> </a:t>
            </a:r>
            <a:r>
              <a:rPr sz="2400" spc="-5" dirty="0">
                <a:solidFill>
                  <a:srgbClr val="1A1A6F"/>
                </a:solidFill>
                <a:latin typeface="Arial"/>
                <a:cs typeface="Arial"/>
              </a:rPr>
              <a:t>Hem</a:t>
            </a:r>
            <a:endParaRPr sz="2400">
              <a:latin typeface="Arial"/>
              <a:cs typeface="Arial"/>
            </a:endParaRPr>
          </a:p>
          <a:p>
            <a:pPr marL="355600" marR="744855">
              <a:lnSpc>
                <a:spcPct val="100000"/>
              </a:lnSpc>
              <a:spcBef>
                <a:spcPts val="5"/>
              </a:spcBef>
            </a:pPr>
            <a:r>
              <a:rPr sz="2400" spc="-5" dirty="0">
                <a:solidFill>
                  <a:srgbClr val="1A1A6F"/>
                </a:solidFill>
                <a:latin typeface="Arial"/>
                <a:cs typeface="Arial"/>
              </a:rPr>
              <a:t>analog hem de dijital sinyalleri taşıyabilir. Örneğin 50  Ohm’luk kablolar genellikle dijital sinyalleri taşır, 75  Ohm’luk kablolar </a:t>
            </a:r>
            <a:r>
              <a:rPr sz="2400" dirty="0">
                <a:solidFill>
                  <a:srgbClr val="1A1A6F"/>
                </a:solidFill>
                <a:latin typeface="Arial"/>
                <a:cs typeface="Arial"/>
              </a:rPr>
              <a:t>ise </a:t>
            </a:r>
            <a:r>
              <a:rPr sz="2400" spc="-5" dirty="0">
                <a:solidFill>
                  <a:srgbClr val="1A1A6F"/>
                </a:solidFill>
                <a:latin typeface="Arial"/>
                <a:cs typeface="Arial"/>
              </a:rPr>
              <a:t>genellikle analog sinyalleri</a:t>
            </a:r>
            <a:r>
              <a:rPr sz="2400" spc="215" dirty="0">
                <a:solidFill>
                  <a:srgbClr val="1A1A6F"/>
                </a:solidFill>
                <a:latin typeface="Arial"/>
                <a:cs typeface="Arial"/>
              </a:rPr>
              <a:t> </a:t>
            </a:r>
            <a:r>
              <a:rPr sz="2400" spc="-5" dirty="0">
                <a:solidFill>
                  <a:srgbClr val="1A1A6F"/>
                </a:solidFill>
                <a:latin typeface="Arial"/>
                <a:cs typeface="Arial"/>
              </a:rPr>
              <a:t>taşır.</a:t>
            </a:r>
            <a:endParaRPr sz="2400">
              <a:latin typeface="Arial"/>
              <a:cs typeface="Arial"/>
            </a:endParaRPr>
          </a:p>
          <a:p>
            <a:pPr marL="355600" marR="1696720" indent="-342900">
              <a:lnSpc>
                <a:spcPct val="100000"/>
              </a:lnSpc>
              <a:spcBef>
                <a:spcPts val="575"/>
              </a:spcBef>
              <a:buFont typeface="Wingdings"/>
              <a:buChar char=""/>
              <a:tabLst>
                <a:tab pos="356235" algn="l"/>
              </a:tabLst>
            </a:pPr>
            <a:r>
              <a:rPr sz="2400" spc="-5" dirty="0">
                <a:solidFill>
                  <a:srgbClr val="1A1A6F"/>
                </a:solidFill>
                <a:latin typeface="Arial"/>
                <a:cs typeface="Arial"/>
              </a:rPr>
              <a:t>Yüksek bant genişlikleri nedeniyle, kablolu </a:t>
            </a:r>
            <a:r>
              <a:rPr sz="2400" dirty="0">
                <a:solidFill>
                  <a:srgbClr val="1A1A6F"/>
                </a:solidFill>
                <a:latin typeface="Arial"/>
                <a:cs typeface="Arial"/>
              </a:rPr>
              <a:t>TV  </a:t>
            </a:r>
            <a:r>
              <a:rPr sz="2400" spc="-10" dirty="0">
                <a:solidFill>
                  <a:srgbClr val="1A1A6F"/>
                </a:solidFill>
                <a:latin typeface="Arial"/>
                <a:cs typeface="Arial"/>
              </a:rPr>
              <a:t>yayınlarında </a:t>
            </a:r>
            <a:r>
              <a:rPr sz="2400" spc="-5" dirty="0">
                <a:solidFill>
                  <a:srgbClr val="1A1A6F"/>
                </a:solidFill>
                <a:latin typeface="Arial"/>
                <a:cs typeface="Arial"/>
              </a:rPr>
              <a:t>da bu kablolar</a:t>
            </a:r>
            <a:r>
              <a:rPr sz="2400" spc="70" dirty="0">
                <a:solidFill>
                  <a:srgbClr val="1A1A6F"/>
                </a:solidFill>
                <a:latin typeface="Arial"/>
                <a:cs typeface="Arial"/>
              </a:rPr>
              <a:t> </a:t>
            </a:r>
            <a:r>
              <a:rPr sz="2400" spc="-5" dirty="0">
                <a:solidFill>
                  <a:srgbClr val="1A1A6F"/>
                </a:solidFill>
                <a:latin typeface="Arial"/>
                <a:cs typeface="Arial"/>
              </a:rPr>
              <a:t>kullanılabilir.</a:t>
            </a:r>
            <a:endParaRPr sz="2400">
              <a:latin typeface="Arial"/>
              <a:cs typeface="Arial"/>
            </a:endParaRPr>
          </a:p>
        </p:txBody>
      </p:sp>
      <p:sp>
        <p:nvSpPr>
          <p:cNvPr id="15" name="Slayt Numarası Yer Tutucusu 14"/>
          <p:cNvSpPr>
            <a:spLocks noGrp="1"/>
          </p:cNvSpPr>
          <p:nvPr>
            <p:ph type="sldNum" sz="quarter" idx="12"/>
          </p:nvPr>
        </p:nvSpPr>
        <p:spPr/>
        <p:txBody>
          <a:bodyPr/>
          <a:lstStyle/>
          <a:p>
            <a:fld id="{B6F15528-21DE-4FAA-801E-634DDDAF4B2B}" type="slidenum">
              <a:rPr lang="tr-TR" smtClean="0"/>
              <a:t>13</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a:t>
            </a:r>
            <a:r>
              <a:rPr dirty="0"/>
              <a:t>Kablo</a:t>
            </a:r>
            <a:r>
              <a:rPr spc="-60" dirty="0"/>
              <a:t> </a:t>
            </a:r>
            <a:r>
              <a:rPr dirty="0"/>
              <a:t>Yapısı</a:t>
            </a:r>
          </a:p>
        </p:txBody>
      </p:sp>
      <p:sp>
        <p:nvSpPr>
          <p:cNvPr id="10" name="object 10"/>
          <p:cNvSpPr txBox="1"/>
          <p:nvPr/>
        </p:nvSpPr>
        <p:spPr>
          <a:xfrm>
            <a:off x="546303" y="1438097"/>
            <a:ext cx="8267065" cy="229425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6235" algn="l"/>
              </a:tabLst>
            </a:pPr>
            <a:r>
              <a:rPr sz="2400" dirty="0">
                <a:solidFill>
                  <a:srgbClr val="1A1A6F"/>
                </a:solidFill>
                <a:latin typeface="Arial"/>
                <a:cs typeface="Arial"/>
              </a:rPr>
              <a:t>Merkezde </a:t>
            </a:r>
            <a:r>
              <a:rPr sz="2400" spc="-5" dirty="0">
                <a:solidFill>
                  <a:srgbClr val="1A1A6F"/>
                </a:solidFill>
                <a:latin typeface="Arial"/>
                <a:cs typeface="Arial"/>
              </a:rPr>
              <a:t>iletken </a:t>
            </a:r>
            <a:r>
              <a:rPr sz="2400" spc="-10" dirty="0">
                <a:solidFill>
                  <a:srgbClr val="1A1A6F"/>
                </a:solidFill>
                <a:latin typeface="Arial"/>
                <a:cs typeface="Arial"/>
              </a:rPr>
              <a:t>bakır, bakırın dışında </a:t>
            </a:r>
            <a:r>
              <a:rPr sz="2400" spc="-5" dirty="0">
                <a:solidFill>
                  <a:srgbClr val="1A1A6F"/>
                </a:solidFill>
                <a:latin typeface="Arial"/>
                <a:cs typeface="Arial"/>
              </a:rPr>
              <a:t>da yalıtkan</a:t>
            </a:r>
            <a:r>
              <a:rPr sz="2400" spc="150" dirty="0">
                <a:solidFill>
                  <a:srgbClr val="1A1A6F"/>
                </a:solidFill>
                <a:latin typeface="Arial"/>
                <a:cs typeface="Arial"/>
              </a:rPr>
              <a:t> </a:t>
            </a:r>
            <a:r>
              <a:rPr sz="2400" spc="-5" dirty="0">
                <a:solidFill>
                  <a:srgbClr val="1A1A6F"/>
                </a:solidFill>
                <a:latin typeface="Arial"/>
                <a:cs typeface="Arial"/>
              </a:rPr>
              <a:t>bir</a:t>
            </a:r>
            <a:endParaRPr sz="2400">
              <a:latin typeface="Arial"/>
              <a:cs typeface="Arial"/>
            </a:endParaRPr>
          </a:p>
          <a:p>
            <a:pPr marL="355600" marR="140970">
              <a:lnSpc>
                <a:spcPct val="100000"/>
              </a:lnSpc>
              <a:spcBef>
                <a:spcPts val="5"/>
              </a:spcBef>
            </a:pPr>
            <a:r>
              <a:rPr sz="2400" dirty="0">
                <a:solidFill>
                  <a:srgbClr val="1A1A6F"/>
                </a:solidFill>
                <a:latin typeface="Arial"/>
                <a:cs typeface="Arial"/>
              </a:rPr>
              <a:t>tabaka, </a:t>
            </a:r>
            <a:r>
              <a:rPr sz="2400" spc="-5" dirty="0">
                <a:solidFill>
                  <a:srgbClr val="1A1A6F"/>
                </a:solidFill>
                <a:latin typeface="Arial"/>
                <a:cs typeface="Arial"/>
              </a:rPr>
              <a:t>tabakanın üzerinde alüminyum </a:t>
            </a:r>
            <a:r>
              <a:rPr sz="2400" dirty="0">
                <a:solidFill>
                  <a:srgbClr val="1A1A6F"/>
                </a:solidFill>
                <a:latin typeface="Arial"/>
                <a:cs typeface="Arial"/>
              </a:rPr>
              <a:t>ya </a:t>
            </a:r>
            <a:r>
              <a:rPr sz="2400" spc="-5" dirty="0">
                <a:solidFill>
                  <a:srgbClr val="1A1A6F"/>
                </a:solidFill>
                <a:latin typeface="Arial"/>
                <a:cs typeface="Arial"/>
              </a:rPr>
              <a:t>da </a:t>
            </a:r>
            <a:r>
              <a:rPr sz="2400" spc="-10" dirty="0">
                <a:solidFill>
                  <a:srgbClr val="1A1A6F"/>
                </a:solidFill>
                <a:latin typeface="Arial"/>
                <a:cs typeface="Arial"/>
              </a:rPr>
              <a:t>bakır </a:t>
            </a:r>
            <a:r>
              <a:rPr sz="2400" spc="-5" dirty="0">
                <a:solidFill>
                  <a:srgbClr val="1A1A6F"/>
                </a:solidFill>
                <a:latin typeface="Arial"/>
                <a:cs typeface="Arial"/>
              </a:rPr>
              <a:t>örgülü  bir zırh </a:t>
            </a:r>
            <a:r>
              <a:rPr sz="2400" dirty="0">
                <a:solidFill>
                  <a:srgbClr val="1A1A6F"/>
                </a:solidFill>
                <a:latin typeface="Arial"/>
                <a:cs typeface="Arial"/>
              </a:rPr>
              <a:t>ve </a:t>
            </a:r>
            <a:r>
              <a:rPr sz="2400" spc="-5" dirty="0">
                <a:solidFill>
                  <a:srgbClr val="1A1A6F"/>
                </a:solidFill>
                <a:latin typeface="Arial"/>
                <a:cs typeface="Arial"/>
              </a:rPr>
              <a:t>en üstte yalıtkan bir </a:t>
            </a:r>
            <a:r>
              <a:rPr sz="2400" spc="-10" dirty="0">
                <a:solidFill>
                  <a:srgbClr val="1A1A6F"/>
                </a:solidFill>
                <a:latin typeface="Arial"/>
                <a:cs typeface="Arial"/>
              </a:rPr>
              <a:t>kılıftan</a:t>
            </a:r>
            <a:r>
              <a:rPr sz="2400" spc="85" dirty="0">
                <a:solidFill>
                  <a:srgbClr val="1A1A6F"/>
                </a:solidFill>
                <a:latin typeface="Arial"/>
                <a:cs typeface="Arial"/>
              </a:rPr>
              <a:t> </a:t>
            </a:r>
            <a:r>
              <a:rPr sz="2400" spc="-5" dirty="0">
                <a:solidFill>
                  <a:srgbClr val="1A1A6F"/>
                </a:solidFill>
                <a:latin typeface="Arial"/>
                <a:cs typeface="Arial"/>
              </a:rPr>
              <a:t>oluşur.</a:t>
            </a:r>
            <a:endParaRPr sz="2400">
              <a:latin typeface="Arial"/>
              <a:cs typeface="Arial"/>
            </a:endParaRPr>
          </a:p>
          <a:p>
            <a:pPr marL="355600" marR="5080" indent="-342900">
              <a:lnSpc>
                <a:spcPct val="100000"/>
              </a:lnSpc>
              <a:spcBef>
                <a:spcPts val="575"/>
              </a:spcBef>
              <a:buFont typeface="Wingdings"/>
              <a:buChar char=""/>
              <a:tabLst>
                <a:tab pos="356235" algn="l"/>
              </a:tabLst>
            </a:pPr>
            <a:r>
              <a:rPr sz="2400" spc="-5" dirty="0">
                <a:solidFill>
                  <a:srgbClr val="1A1A6F"/>
                </a:solidFill>
                <a:latin typeface="Arial"/>
                <a:cs typeface="Arial"/>
              </a:rPr>
              <a:t>Koaksiyel kablonun bu </a:t>
            </a:r>
            <a:r>
              <a:rPr sz="2400" spc="-10" dirty="0">
                <a:solidFill>
                  <a:srgbClr val="1A1A6F"/>
                </a:solidFill>
                <a:latin typeface="Arial"/>
                <a:cs typeface="Arial"/>
              </a:rPr>
              <a:t>yapısı, </a:t>
            </a:r>
            <a:r>
              <a:rPr sz="2400" dirty="0">
                <a:solidFill>
                  <a:srgbClr val="1A1A6F"/>
                </a:solidFill>
                <a:latin typeface="Arial"/>
                <a:cs typeface="Arial"/>
              </a:rPr>
              <a:t>merkezdeki </a:t>
            </a:r>
            <a:r>
              <a:rPr sz="2400" spc="-5" dirty="0">
                <a:solidFill>
                  <a:srgbClr val="1A1A6F"/>
                </a:solidFill>
                <a:latin typeface="Arial"/>
                <a:cs typeface="Arial"/>
              </a:rPr>
              <a:t>iletken üzerinde  taşınan sinyalin, elektriksel gürültülerden </a:t>
            </a:r>
            <a:r>
              <a:rPr sz="2400" spc="-10" dirty="0">
                <a:solidFill>
                  <a:srgbClr val="1A1A6F"/>
                </a:solidFill>
                <a:latin typeface="Arial"/>
                <a:cs typeface="Arial"/>
              </a:rPr>
              <a:t>etkilenmesini  </a:t>
            </a:r>
            <a:r>
              <a:rPr sz="2400" spc="-5" dirty="0">
                <a:solidFill>
                  <a:srgbClr val="1A1A6F"/>
                </a:solidFill>
                <a:latin typeface="Arial"/>
                <a:cs typeface="Arial"/>
              </a:rPr>
              <a:t>önler.</a:t>
            </a:r>
            <a:endParaRPr sz="2400">
              <a:latin typeface="Arial"/>
              <a:cs typeface="Arial"/>
            </a:endParaRPr>
          </a:p>
        </p:txBody>
      </p:sp>
      <p:sp>
        <p:nvSpPr>
          <p:cNvPr id="11" name="object 11"/>
          <p:cNvSpPr/>
          <p:nvPr/>
        </p:nvSpPr>
        <p:spPr>
          <a:xfrm>
            <a:off x="2772155" y="3933444"/>
            <a:ext cx="4200144" cy="1618488"/>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14</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a:t>
            </a:r>
            <a:r>
              <a:rPr dirty="0"/>
              <a:t>Kablo</a:t>
            </a:r>
            <a:r>
              <a:rPr spc="-60" dirty="0"/>
              <a:t> </a:t>
            </a:r>
            <a:r>
              <a:rPr dirty="0"/>
              <a:t>Yapısı</a:t>
            </a:r>
          </a:p>
        </p:txBody>
      </p:sp>
      <p:sp>
        <p:nvSpPr>
          <p:cNvPr id="10" name="object 10"/>
          <p:cNvSpPr txBox="1"/>
          <p:nvPr/>
        </p:nvSpPr>
        <p:spPr>
          <a:xfrm>
            <a:off x="359780" y="1066800"/>
            <a:ext cx="8209280" cy="4685665"/>
          </a:xfrm>
          <a:prstGeom prst="rect">
            <a:avLst/>
          </a:prstGeom>
        </p:spPr>
        <p:txBody>
          <a:bodyPr vert="horz" wrap="square" lIns="0" tIns="13335" rIns="0" bIns="0" rtlCol="0">
            <a:spAutoFit/>
          </a:bodyPr>
          <a:lstStyle/>
          <a:p>
            <a:pPr marL="355600" marR="144780" indent="-342900">
              <a:lnSpc>
                <a:spcPct val="100000"/>
              </a:lnSpc>
              <a:spcBef>
                <a:spcPts val="105"/>
              </a:spcBef>
              <a:buFont typeface="Wingdings"/>
              <a:buChar char=""/>
              <a:tabLst>
                <a:tab pos="356235" algn="l"/>
              </a:tabLst>
            </a:pPr>
            <a:r>
              <a:rPr sz="2600" dirty="0">
                <a:solidFill>
                  <a:srgbClr val="1A1A6F"/>
                </a:solidFill>
                <a:latin typeface="Arial"/>
                <a:cs typeface="Arial"/>
              </a:rPr>
              <a:t>Koaksiyel kablo </a:t>
            </a:r>
            <a:r>
              <a:rPr sz="2600" spc="-5" dirty="0">
                <a:solidFill>
                  <a:srgbClr val="1A1A6F"/>
                </a:solidFill>
                <a:latin typeface="Arial"/>
                <a:cs typeface="Arial"/>
              </a:rPr>
              <a:t>içindeki </a:t>
            </a:r>
            <a:r>
              <a:rPr sz="2600" dirty="0">
                <a:solidFill>
                  <a:srgbClr val="1A1A6F"/>
                </a:solidFill>
                <a:latin typeface="Arial"/>
                <a:cs typeface="Arial"/>
              </a:rPr>
              <a:t>elektromanyetik radyasyona  karşı </a:t>
            </a:r>
            <a:r>
              <a:rPr sz="2600" spc="-5" dirty="0">
                <a:solidFill>
                  <a:srgbClr val="1A1A6F"/>
                </a:solidFill>
                <a:latin typeface="Arial"/>
                <a:cs typeface="Arial"/>
              </a:rPr>
              <a:t>bir bariyer </a:t>
            </a:r>
            <a:r>
              <a:rPr sz="2600" dirty="0">
                <a:solidFill>
                  <a:srgbClr val="1A1A6F"/>
                </a:solidFill>
                <a:latin typeface="Arial"/>
                <a:cs typeface="Arial"/>
              </a:rPr>
              <a:t>görevi yapan yoğun metal koruyucu,  </a:t>
            </a:r>
            <a:r>
              <a:rPr sz="2600" spc="-5" dirty="0">
                <a:solidFill>
                  <a:srgbClr val="1A1A6F"/>
                </a:solidFill>
                <a:latin typeface="Arial"/>
                <a:cs typeface="Arial"/>
              </a:rPr>
              <a:t>içteki </a:t>
            </a:r>
            <a:r>
              <a:rPr sz="2600" dirty="0">
                <a:solidFill>
                  <a:srgbClr val="1A1A6F"/>
                </a:solidFill>
                <a:latin typeface="Arial"/>
                <a:cs typeface="Arial"/>
              </a:rPr>
              <a:t>kablonun </a:t>
            </a:r>
            <a:r>
              <a:rPr sz="2600" spc="-5" dirty="0">
                <a:solidFill>
                  <a:srgbClr val="1A1A6F"/>
                </a:solidFill>
                <a:latin typeface="Arial"/>
                <a:cs typeface="Arial"/>
              </a:rPr>
              <a:t>etrafında </a:t>
            </a:r>
            <a:r>
              <a:rPr sz="2600" dirty="0">
                <a:solidFill>
                  <a:srgbClr val="1A1A6F"/>
                </a:solidFill>
                <a:latin typeface="Arial"/>
                <a:cs typeface="Arial"/>
              </a:rPr>
              <a:t>esnek </a:t>
            </a:r>
            <a:r>
              <a:rPr sz="2600" spc="-5" dirty="0">
                <a:solidFill>
                  <a:srgbClr val="1A1A6F"/>
                </a:solidFill>
                <a:latin typeface="Arial"/>
                <a:cs typeface="Arial"/>
              </a:rPr>
              <a:t>bir </a:t>
            </a:r>
            <a:r>
              <a:rPr sz="2600" dirty="0">
                <a:solidFill>
                  <a:srgbClr val="1A1A6F"/>
                </a:solidFill>
                <a:latin typeface="Arial"/>
                <a:cs typeface="Arial"/>
              </a:rPr>
              <a:t>silindir oluşturur.  Bu </a:t>
            </a:r>
            <a:r>
              <a:rPr sz="2600" spc="-5" dirty="0">
                <a:solidFill>
                  <a:srgbClr val="1A1A6F"/>
                </a:solidFill>
                <a:latin typeface="Arial"/>
                <a:cs typeface="Arial"/>
              </a:rPr>
              <a:t>bariyer içteki </a:t>
            </a:r>
            <a:r>
              <a:rPr sz="2600" dirty="0">
                <a:solidFill>
                  <a:srgbClr val="1A1A6F"/>
                </a:solidFill>
                <a:latin typeface="Arial"/>
                <a:cs typeface="Arial"/>
              </a:rPr>
              <a:t>kabloyu </a:t>
            </a:r>
            <a:r>
              <a:rPr sz="2600" spc="-5" dirty="0">
                <a:solidFill>
                  <a:srgbClr val="1A1A6F"/>
                </a:solidFill>
                <a:latin typeface="Arial"/>
                <a:cs typeface="Arial"/>
              </a:rPr>
              <a:t>iki </a:t>
            </a:r>
            <a:r>
              <a:rPr sz="2600" dirty="0">
                <a:solidFill>
                  <a:srgbClr val="1A1A6F"/>
                </a:solidFill>
                <a:latin typeface="Arial"/>
                <a:cs typeface="Arial"/>
              </a:rPr>
              <a:t>şekilde</a:t>
            </a:r>
            <a:r>
              <a:rPr sz="2600" spc="-45" dirty="0">
                <a:solidFill>
                  <a:srgbClr val="1A1A6F"/>
                </a:solidFill>
                <a:latin typeface="Arial"/>
                <a:cs typeface="Arial"/>
              </a:rPr>
              <a:t> </a:t>
            </a:r>
            <a:r>
              <a:rPr sz="2600" spc="-5" dirty="0">
                <a:solidFill>
                  <a:srgbClr val="1A1A6F"/>
                </a:solidFill>
                <a:latin typeface="Arial"/>
                <a:cs typeface="Arial"/>
              </a:rPr>
              <a:t>yalıtır:</a:t>
            </a:r>
            <a:endParaRPr sz="2600" dirty="0">
              <a:latin typeface="Arial"/>
              <a:cs typeface="Arial"/>
            </a:endParaRPr>
          </a:p>
          <a:p>
            <a:pPr marL="756285" marR="122555" indent="-287020">
              <a:lnSpc>
                <a:spcPct val="100000"/>
              </a:lnSpc>
              <a:spcBef>
                <a:spcPts val="585"/>
              </a:spcBef>
              <a:tabLst>
                <a:tab pos="7562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spc="-5" dirty="0">
                <a:solidFill>
                  <a:srgbClr val="1A1A6F"/>
                </a:solidFill>
                <a:latin typeface="Arial"/>
                <a:cs typeface="Arial"/>
              </a:rPr>
              <a:t>Parazite sebep verebilen elektromanyetik alandan  kabloyu </a:t>
            </a:r>
            <a:r>
              <a:rPr sz="2400" dirty="0">
                <a:solidFill>
                  <a:srgbClr val="1A1A6F"/>
                </a:solidFill>
                <a:latin typeface="Arial"/>
                <a:cs typeface="Arial"/>
              </a:rPr>
              <a:t>korur ve </a:t>
            </a:r>
            <a:r>
              <a:rPr sz="2400" spc="-5" dirty="0">
                <a:solidFill>
                  <a:srgbClr val="1A1A6F"/>
                </a:solidFill>
                <a:latin typeface="Arial"/>
                <a:cs typeface="Arial"/>
              </a:rPr>
              <a:t>içteki kablonun ürettiği  elektromanyetik </a:t>
            </a:r>
            <a:r>
              <a:rPr sz="2400" spc="-10" dirty="0">
                <a:solidFill>
                  <a:srgbClr val="1A1A6F"/>
                </a:solidFill>
                <a:latin typeface="Arial"/>
                <a:cs typeface="Arial"/>
              </a:rPr>
              <a:t>alandan </a:t>
            </a:r>
            <a:r>
              <a:rPr sz="2400" spc="-5" dirty="0">
                <a:solidFill>
                  <a:srgbClr val="1A1A6F"/>
                </a:solidFill>
                <a:latin typeface="Arial"/>
                <a:cs typeface="Arial"/>
              </a:rPr>
              <a:t>diğer kabloların etkilenmesini  </a:t>
            </a:r>
            <a:r>
              <a:rPr sz="2400" spc="-10" dirty="0">
                <a:solidFill>
                  <a:srgbClr val="1A1A6F"/>
                </a:solidFill>
                <a:latin typeface="Arial"/>
                <a:cs typeface="Arial"/>
              </a:rPr>
              <a:t>önler.</a:t>
            </a:r>
            <a:endParaRPr sz="2400" dirty="0">
              <a:latin typeface="Arial"/>
              <a:cs typeface="Arial"/>
            </a:endParaRPr>
          </a:p>
          <a:p>
            <a:pPr marL="756285" marR="5080" indent="-287020">
              <a:lnSpc>
                <a:spcPct val="100000"/>
              </a:lnSpc>
              <a:spcBef>
                <a:spcPts val="580"/>
              </a:spcBef>
              <a:tabLst>
                <a:tab pos="7562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spc="-5" dirty="0">
                <a:solidFill>
                  <a:srgbClr val="1A1A6F"/>
                </a:solidFill>
                <a:latin typeface="Arial"/>
                <a:cs typeface="Arial"/>
              </a:rPr>
              <a:t>“İçerdeki kablo, dıştaki </a:t>
            </a:r>
            <a:r>
              <a:rPr sz="2400" dirty="0">
                <a:solidFill>
                  <a:srgbClr val="1A1A6F"/>
                </a:solidFill>
                <a:latin typeface="Arial"/>
                <a:cs typeface="Arial"/>
              </a:rPr>
              <a:t>koruyucu </a:t>
            </a:r>
            <a:r>
              <a:rPr sz="2400" spc="-5" dirty="0">
                <a:solidFill>
                  <a:srgbClr val="1A1A6F"/>
                </a:solidFill>
                <a:latin typeface="Arial"/>
                <a:cs typeface="Arial"/>
              </a:rPr>
              <a:t>tarafından </a:t>
            </a:r>
            <a:r>
              <a:rPr sz="2400" dirty="0">
                <a:solidFill>
                  <a:srgbClr val="1A1A6F"/>
                </a:solidFill>
                <a:latin typeface="Arial"/>
                <a:cs typeface="Arial"/>
              </a:rPr>
              <a:t>sürekli </a:t>
            </a:r>
            <a:r>
              <a:rPr sz="2400" spc="-5" dirty="0">
                <a:solidFill>
                  <a:srgbClr val="1A1A6F"/>
                </a:solidFill>
                <a:latin typeface="Arial"/>
                <a:cs typeface="Arial"/>
              </a:rPr>
              <a:t>aynı  biçimde </a:t>
            </a:r>
            <a:r>
              <a:rPr sz="2400" dirty="0">
                <a:solidFill>
                  <a:srgbClr val="1A1A6F"/>
                </a:solidFill>
                <a:latin typeface="Arial"/>
                <a:cs typeface="Arial"/>
              </a:rPr>
              <a:t>ve </a:t>
            </a:r>
            <a:r>
              <a:rPr sz="2400" spc="-10" dirty="0">
                <a:solidFill>
                  <a:srgbClr val="1A1A6F"/>
                </a:solidFill>
                <a:latin typeface="Arial"/>
                <a:cs typeface="Arial"/>
              </a:rPr>
              <a:t>uzaklıkta </a:t>
            </a:r>
            <a:r>
              <a:rPr sz="2400" spc="-5" dirty="0">
                <a:solidFill>
                  <a:srgbClr val="1A1A6F"/>
                </a:solidFill>
                <a:latin typeface="Arial"/>
                <a:cs typeface="Arial"/>
              </a:rPr>
              <a:t>korunduğundan, </a:t>
            </a:r>
            <a:r>
              <a:rPr sz="2400" spc="-10" dirty="0">
                <a:solidFill>
                  <a:srgbClr val="1A1A6F"/>
                </a:solidFill>
                <a:latin typeface="Arial"/>
                <a:cs typeface="Arial"/>
              </a:rPr>
              <a:t>paralel  </a:t>
            </a:r>
            <a:r>
              <a:rPr sz="2400" spc="-5" dirty="0">
                <a:solidFill>
                  <a:srgbClr val="1A1A6F"/>
                </a:solidFill>
                <a:latin typeface="Arial"/>
                <a:cs typeface="Arial"/>
              </a:rPr>
              <a:t>döşemelerde köşelerdeki kıvrımlardan </a:t>
            </a:r>
            <a:r>
              <a:rPr sz="2400" dirty="0">
                <a:solidFill>
                  <a:srgbClr val="1A1A6F"/>
                </a:solidFill>
                <a:latin typeface="Arial"/>
                <a:cs typeface="Arial"/>
              </a:rPr>
              <a:t>veya  </a:t>
            </a:r>
            <a:r>
              <a:rPr sz="2400" spc="-5" dirty="0">
                <a:solidFill>
                  <a:srgbClr val="1A1A6F"/>
                </a:solidFill>
                <a:latin typeface="Arial"/>
                <a:cs typeface="Arial"/>
              </a:rPr>
              <a:t>bükülmelerden</a:t>
            </a:r>
            <a:r>
              <a:rPr sz="2400" spc="40" dirty="0">
                <a:solidFill>
                  <a:srgbClr val="1A1A6F"/>
                </a:solidFill>
                <a:latin typeface="Arial"/>
                <a:cs typeface="Arial"/>
              </a:rPr>
              <a:t> </a:t>
            </a:r>
            <a:r>
              <a:rPr sz="2400" spc="-10" dirty="0">
                <a:solidFill>
                  <a:srgbClr val="1A1A6F"/>
                </a:solidFill>
                <a:latin typeface="Arial"/>
                <a:cs typeface="Arial"/>
              </a:rPr>
              <a:t>etkilenmez.</a:t>
            </a:r>
            <a:endParaRPr sz="24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15</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a:t>
            </a:r>
            <a:r>
              <a:rPr dirty="0"/>
              <a:t>Kablo</a:t>
            </a:r>
            <a:r>
              <a:rPr spc="-60" dirty="0"/>
              <a:t> </a:t>
            </a:r>
            <a:r>
              <a:rPr dirty="0"/>
              <a:t>Yapısı</a:t>
            </a: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16</a:t>
            </a:fld>
            <a:endParaRPr lang="tr-TR"/>
          </a:p>
        </p:txBody>
      </p:sp>
      <p:sp>
        <p:nvSpPr>
          <p:cNvPr id="10" name="object 10"/>
          <p:cNvSpPr txBox="1">
            <a:spLocks noGrp="1"/>
          </p:cNvSpPr>
          <p:nvPr>
            <p:ph idx="4294967295"/>
          </p:nvPr>
        </p:nvSpPr>
        <p:spPr>
          <a:xfrm>
            <a:off x="381000" y="1066800"/>
            <a:ext cx="7620000" cy="3234219"/>
          </a:xfrm>
          <a:prstGeom prst="rect">
            <a:avLst/>
          </a:prstGeom>
        </p:spPr>
        <p:txBody>
          <a:bodyPr vert="horz" wrap="square" lIns="0" tIns="12700" rIns="0" bIns="0" rtlCol="0">
            <a:spAutoFit/>
          </a:bodyPr>
          <a:lstStyle/>
          <a:p>
            <a:pPr marL="384810" marR="89535" indent="-342900">
              <a:lnSpc>
                <a:spcPct val="100000"/>
              </a:lnSpc>
              <a:spcBef>
                <a:spcPts val="100"/>
              </a:spcBef>
              <a:buFont typeface="Wingdings"/>
              <a:buChar char=""/>
              <a:tabLst>
                <a:tab pos="386080" algn="l"/>
              </a:tabLst>
            </a:pPr>
            <a:r>
              <a:rPr sz="2800" dirty="0"/>
              <a:t>Koaksiyel kablo elektromanyetik kirliliğin yoğun olduğu  ortamlarda düşük güçte sinyalleri iletmek için geliştirilmiş  bir kablodur.</a:t>
            </a:r>
          </a:p>
          <a:p>
            <a:pPr marL="384810" indent="-342900">
              <a:lnSpc>
                <a:spcPct val="100000"/>
              </a:lnSpc>
              <a:spcBef>
                <a:spcPts val="580"/>
              </a:spcBef>
              <a:buFont typeface="Wingdings"/>
              <a:buChar char=""/>
              <a:tabLst>
                <a:tab pos="386080" algn="l"/>
              </a:tabLst>
            </a:pPr>
            <a:r>
              <a:rPr sz="2800" dirty="0"/>
              <a:t>Çok değişik tiplerde karşımıza çıkabilir.</a:t>
            </a:r>
          </a:p>
          <a:p>
            <a:pPr marL="384810" marR="5080" indent="-342900">
              <a:lnSpc>
                <a:spcPct val="100000"/>
              </a:lnSpc>
              <a:spcBef>
                <a:spcPts val="580"/>
              </a:spcBef>
              <a:buFont typeface="Wingdings"/>
              <a:buChar char=""/>
              <a:tabLst>
                <a:tab pos="386080" algn="l"/>
              </a:tabLst>
            </a:pPr>
            <a:r>
              <a:rPr sz="2800" dirty="0"/>
              <a:t>Bilgisayar ağlarında tekrarlayıcı gerektirmeden UTP veya  STP kablolara göre daha uzun mesafelerle iletişim  sağlayabilirler.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Koaksiyel Kablo</a:t>
            </a:r>
            <a:r>
              <a:rPr spc="-105" dirty="0"/>
              <a:t> </a:t>
            </a:r>
            <a:r>
              <a:rPr spc="-5" dirty="0"/>
              <a:t>Çeşitleri</a:t>
            </a:r>
          </a:p>
        </p:txBody>
      </p:sp>
      <p:sp>
        <p:nvSpPr>
          <p:cNvPr id="10" name="object 10"/>
          <p:cNvSpPr txBox="1"/>
          <p:nvPr/>
        </p:nvSpPr>
        <p:spPr>
          <a:xfrm>
            <a:off x="546303" y="1364551"/>
            <a:ext cx="7811134" cy="2075180"/>
          </a:xfrm>
          <a:prstGeom prst="rect">
            <a:avLst/>
          </a:prstGeom>
        </p:spPr>
        <p:txBody>
          <a:bodyPr vert="horz" wrap="square" lIns="0" tIns="86360" rIns="0" bIns="0" rtlCol="0">
            <a:spAutoFit/>
          </a:bodyPr>
          <a:lstStyle/>
          <a:p>
            <a:pPr marL="355600" indent="-342900">
              <a:lnSpc>
                <a:spcPct val="100000"/>
              </a:lnSpc>
              <a:spcBef>
                <a:spcPts val="680"/>
              </a:spcBef>
              <a:buFont typeface="Wingdings"/>
              <a:buChar char=""/>
              <a:tabLst>
                <a:tab pos="356235" algn="l"/>
              </a:tabLst>
            </a:pPr>
            <a:r>
              <a:rPr sz="2400" spc="-5" dirty="0">
                <a:solidFill>
                  <a:srgbClr val="1A1A6F"/>
                </a:solidFill>
                <a:latin typeface="Arial"/>
                <a:cs typeface="Arial"/>
              </a:rPr>
              <a:t>Koaksiyel kablo tipleri kendi RG kodlarına</a:t>
            </a:r>
            <a:r>
              <a:rPr sz="2400" spc="95" dirty="0">
                <a:solidFill>
                  <a:srgbClr val="1A1A6F"/>
                </a:solidFill>
                <a:latin typeface="Arial"/>
                <a:cs typeface="Arial"/>
              </a:rPr>
              <a:t> </a:t>
            </a:r>
            <a:r>
              <a:rPr sz="2400" spc="-5" dirty="0">
                <a:solidFill>
                  <a:srgbClr val="1A1A6F"/>
                </a:solidFill>
                <a:latin typeface="Arial"/>
                <a:cs typeface="Arial"/>
              </a:rPr>
              <a:t>sahiptir.</a:t>
            </a:r>
            <a:endParaRPr sz="2400">
              <a:latin typeface="Arial"/>
              <a:cs typeface="Arial"/>
            </a:endParaRPr>
          </a:p>
          <a:p>
            <a:pPr marL="355600" marR="5080" indent="-342900">
              <a:lnSpc>
                <a:spcPct val="100000"/>
              </a:lnSpc>
              <a:spcBef>
                <a:spcPts val="580"/>
              </a:spcBef>
              <a:buFont typeface="Wingdings"/>
              <a:buChar char=""/>
              <a:tabLst>
                <a:tab pos="356235" algn="l"/>
              </a:tabLst>
            </a:pPr>
            <a:r>
              <a:rPr sz="2400" spc="-5" dirty="0">
                <a:solidFill>
                  <a:srgbClr val="1A1A6F"/>
                </a:solidFill>
                <a:latin typeface="Arial"/>
                <a:cs typeface="Arial"/>
              </a:rPr>
              <a:t>Koaksiyel kabloda bizim için önemli olan </a:t>
            </a:r>
            <a:r>
              <a:rPr sz="2400" dirty="0">
                <a:solidFill>
                  <a:srgbClr val="1A1A6F"/>
                </a:solidFill>
                <a:latin typeface="Arial"/>
                <a:cs typeface="Arial"/>
              </a:rPr>
              <a:t>ve </a:t>
            </a:r>
            <a:r>
              <a:rPr sz="2400" spc="-10" dirty="0">
                <a:solidFill>
                  <a:srgbClr val="1A1A6F"/>
                </a:solidFill>
                <a:latin typeface="Arial"/>
                <a:cs typeface="Arial"/>
              </a:rPr>
              <a:t>değişkenlik  </a:t>
            </a:r>
            <a:r>
              <a:rPr sz="2400" spc="-5" dirty="0">
                <a:solidFill>
                  <a:srgbClr val="1A1A6F"/>
                </a:solidFill>
                <a:latin typeface="Arial"/>
                <a:cs typeface="Arial"/>
              </a:rPr>
              <a:t>arzeden değer kablonun empedansı </a:t>
            </a:r>
            <a:r>
              <a:rPr sz="2400" dirty="0">
                <a:solidFill>
                  <a:srgbClr val="1A1A6F"/>
                </a:solidFill>
                <a:latin typeface="Arial"/>
                <a:cs typeface="Arial"/>
              </a:rPr>
              <a:t>veya</a:t>
            </a:r>
            <a:r>
              <a:rPr sz="2400" spc="100" dirty="0">
                <a:solidFill>
                  <a:srgbClr val="1A1A6F"/>
                </a:solidFill>
                <a:latin typeface="Arial"/>
                <a:cs typeface="Arial"/>
              </a:rPr>
              <a:t> </a:t>
            </a:r>
            <a:r>
              <a:rPr sz="2400" spc="-10" dirty="0">
                <a:solidFill>
                  <a:srgbClr val="1A1A6F"/>
                </a:solidFill>
                <a:latin typeface="Arial"/>
                <a:cs typeface="Arial"/>
              </a:rPr>
              <a:t>omajıdır.</a:t>
            </a:r>
            <a:endParaRPr sz="2400">
              <a:latin typeface="Arial"/>
              <a:cs typeface="Arial"/>
            </a:endParaRPr>
          </a:p>
          <a:p>
            <a:pPr marL="355600" indent="-342900">
              <a:lnSpc>
                <a:spcPct val="100000"/>
              </a:lnSpc>
              <a:spcBef>
                <a:spcPts val="575"/>
              </a:spcBef>
              <a:buFont typeface="Wingdings"/>
              <a:buChar char=""/>
              <a:tabLst>
                <a:tab pos="356235" algn="l"/>
              </a:tabLst>
            </a:pPr>
            <a:r>
              <a:rPr sz="2400" dirty="0">
                <a:solidFill>
                  <a:srgbClr val="1A1A6F"/>
                </a:solidFill>
                <a:latin typeface="Arial"/>
                <a:cs typeface="Arial"/>
              </a:rPr>
              <a:t>Bu </a:t>
            </a:r>
            <a:r>
              <a:rPr sz="2400" spc="-5" dirty="0">
                <a:solidFill>
                  <a:srgbClr val="1A1A6F"/>
                </a:solidFill>
                <a:latin typeface="Arial"/>
                <a:cs typeface="Arial"/>
              </a:rPr>
              <a:t>değer kablonun belirli bir uzunlukta elektrik</a:t>
            </a:r>
            <a:r>
              <a:rPr sz="2400" spc="65" dirty="0">
                <a:solidFill>
                  <a:srgbClr val="1A1A6F"/>
                </a:solidFill>
                <a:latin typeface="Arial"/>
                <a:cs typeface="Arial"/>
              </a:rPr>
              <a:t> </a:t>
            </a:r>
            <a:r>
              <a:rPr sz="2400" spc="-10" dirty="0">
                <a:solidFill>
                  <a:srgbClr val="1A1A6F"/>
                </a:solidFill>
                <a:latin typeface="Arial"/>
                <a:cs typeface="Arial"/>
              </a:rPr>
              <a:t>akımına</a:t>
            </a:r>
            <a:endParaRPr sz="2400">
              <a:latin typeface="Arial"/>
              <a:cs typeface="Arial"/>
            </a:endParaRPr>
          </a:p>
          <a:p>
            <a:pPr marL="355600">
              <a:lnSpc>
                <a:spcPct val="100000"/>
              </a:lnSpc>
            </a:pPr>
            <a:r>
              <a:rPr sz="2400" dirty="0">
                <a:solidFill>
                  <a:srgbClr val="1A1A6F"/>
                </a:solidFill>
                <a:latin typeface="Arial"/>
                <a:cs typeface="Arial"/>
              </a:rPr>
              <a:t>karşı </a:t>
            </a:r>
            <a:r>
              <a:rPr sz="2400" spc="-5" dirty="0">
                <a:solidFill>
                  <a:srgbClr val="1A1A6F"/>
                </a:solidFill>
                <a:latin typeface="Arial"/>
                <a:cs typeface="Arial"/>
              </a:rPr>
              <a:t>gösterdiği</a:t>
            </a:r>
            <a:r>
              <a:rPr sz="2400" spc="5" dirty="0">
                <a:solidFill>
                  <a:srgbClr val="1A1A6F"/>
                </a:solidFill>
                <a:latin typeface="Arial"/>
                <a:cs typeface="Arial"/>
              </a:rPr>
              <a:t> </a:t>
            </a:r>
            <a:r>
              <a:rPr sz="2400" spc="-5" dirty="0">
                <a:solidFill>
                  <a:srgbClr val="1A1A6F"/>
                </a:solidFill>
                <a:latin typeface="Arial"/>
                <a:cs typeface="Arial"/>
              </a:rPr>
              <a:t>dirençtir.</a:t>
            </a:r>
            <a:endParaRPr sz="2400">
              <a:latin typeface="Arial"/>
              <a:cs typeface="Arial"/>
            </a:endParaRPr>
          </a:p>
        </p:txBody>
      </p:sp>
      <p:sp>
        <p:nvSpPr>
          <p:cNvPr id="11" name="object 11"/>
          <p:cNvSpPr/>
          <p:nvPr/>
        </p:nvSpPr>
        <p:spPr>
          <a:xfrm>
            <a:off x="2412492" y="3788664"/>
            <a:ext cx="4370832" cy="2191512"/>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17</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Koaksiyel Kablo</a:t>
            </a:r>
            <a:r>
              <a:rPr spc="-105" dirty="0"/>
              <a:t> </a:t>
            </a:r>
            <a:r>
              <a:rPr spc="-5" dirty="0"/>
              <a:t>Çeşitleri</a:t>
            </a:r>
          </a:p>
        </p:txBody>
      </p:sp>
      <p:sp>
        <p:nvSpPr>
          <p:cNvPr id="10" name="object 10"/>
          <p:cNvSpPr txBox="1"/>
          <p:nvPr/>
        </p:nvSpPr>
        <p:spPr>
          <a:xfrm>
            <a:off x="546303" y="1438097"/>
            <a:ext cx="7908925" cy="112395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6235" algn="l"/>
              </a:tabLst>
            </a:pPr>
            <a:r>
              <a:rPr sz="2400" spc="-5" dirty="0">
                <a:solidFill>
                  <a:srgbClr val="1A1A6F"/>
                </a:solidFill>
                <a:latin typeface="Arial"/>
                <a:cs typeface="Arial"/>
              </a:rPr>
              <a:t>Koaksiyel kablolar dıştan </a:t>
            </a:r>
            <a:r>
              <a:rPr sz="2400" spc="-10" dirty="0">
                <a:solidFill>
                  <a:srgbClr val="1A1A6F"/>
                </a:solidFill>
                <a:latin typeface="Arial"/>
                <a:cs typeface="Arial"/>
              </a:rPr>
              <a:t>bakıldığında </a:t>
            </a:r>
            <a:r>
              <a:rPr sz="2400" spc="-5" dirty="0">
                <a:solidFill>
                  <a:srgbClr val="1A1A6F"/>
                </a:solidFill>
                <a:latin typeface="Arial"/>
                <a:cs typeface="Arial"/>
              </a:rPr>
              <a:t>birbirlerine </a:t>
            </a:r>
            <a:r>
              <a:rPr sz="2400" dirty="0">
                <a:solidFill>
                  <a:srgbClr val="1A1A6F"/>
                </a:solidFill>
                <a:latin typeface="Arial"/>
                <a:cs typeface="Arial"/>
              </a:rPr>
              <a:t>çok  </a:t>
            </a:r>
            <a:r>
              <a:rPr sz="2400" spc="-5" dirty="0">
                <a:solidFill>
                  <a:srgbClr val="1A1A6F"/>
                </a:solidFill>
                <a:latin typeface="Arial"/>
                <a:cs typeface="Arial"/>
              </a:rPr>
              <a:t>benzer, ancak kabloya daha </a:t>
            </a:r>
            <a:r>
              <a:rPr sz="2400" spc="-10" dirty="0">
                <a:solidFill>
                  <a:srgbClr val="1A1A6F"/>
                </a:solidFill>
                <a:latin typeface="Arial"/>
                <a:cs typeface="Arial"/>
              </a:rPr>
              <a:t>yakından bakınca </a:t>
            </a:r>
            <a:r>
              <a:rPr sz="2400" spc="-5" dirty="0">
                <a:solidFill>
                  <a:srgbClr val="1A1A6F"/>
                </a:solidFill>
                <a:latin typeface="Arial"/>
                <a:cs typeface="Arial"/>
              </a:rPr>
              <a:t>üzerinde  RG kodunu </a:t>
            </a:r>
            <a:r>
              <a:rPr sz="2400" dirty="0">
                <a:solidFill>
                  <a:srgbClr val="1A1A6F"/>
                </a:solidFill>
                <a:latin typeface="Arial"/>
                <a:cs typeface="Arial"/>
              </a:rPr>
              <a:t>ve </a:t>
            </a:r>
            <a:r>
              <a:rPr sz="2400" spc="-5" dirty="0">
                <a:solidFill>
                  <a:srgbClr val="1A1A6F"/>
                </a:solidFill>
                <a:latin typeface="Arial"/>
                <a:cs typeface="Arial"/>
              </a:rPr>
              <a:t>empedansını</a:t>
            </a:r>
            <a:r>
              <a:rPr sz="2400" spc="30" dirty="0">
                <a:solidFill>
                  <a:srgbClr val="1A1A6F"/>
                </a:solidFill>
                <a:latin typeface="Arial"/>
                <a:cs typeface="Arial"/>
              </a:rPr>
              <a:t> </a:t>
            </a:r>
            <a:r>
              <a:rPr sz="2400" spc="-5" dirty="0">
                <a:solidFill>
                  <a:srgbClr val="1A1A6F"/>
                </a:solidFill>
                <a:latin typeface="Arial"/>
                <a:cs typeface="Arial"/>
              </a:rPr>
              <a:t>görebilirsiniz</a:t>
            </a:r>
            <a:endParaRPr sz="2400">
              <a:latin typeface="Arial"/>
              <a:cs typeface="Arial"/>
            </a:endParaRPr>
          </a:p>
        </p:txBody>
      </p:sp>
      <p:sp>
        <p:nvSpPr>
          <p:cNvPr id="11" name="object 11"/>
          <p:cNvSpPr/>
          <p:nvPr/>
        </p:nvSpPr>
        <p:spPr>
          <a:xfrm>
            <a:off x="972311" y="2709672"/>
            <a:ext cx="7677911" cy="3031236"/>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18</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Koaksiyel Kablo</a:t>
            </a:r>
            <a:r>
              <a:rPr spc="-105" dirty="0"/>
              <a:t> </a:t>
            </a:r>
            <a:r>
              <a:rPr spc="-5" dirty="0"/>
              <a:t>Çeşitleri</a:t>
            </a:r>
          </a:p>
        </p:txBody>
      </p:sp>
      <p:sp>
        <p:nvSpPr>
          <p:cNvPr id="10" name="object 10"/>
          <p:cNvSpPr txBox="1"/>
          <p:nvPr/>
        </p:nvSpPr>
        <p:spPr>
          <a:xfrm>
            <a:off x="550802" y="1178844"/>
            <a:ext cx="8169275" cy="1307465"/>
          </a:xfrm>
          <a:prstGeom prst="rect">
            <a:avLst/>
          </a:prstGeom>
        </p:spPr>
        <p:txBody>
          <a:bodyPr vert="horz" wrap="square" lIns="0" tIns="13335" rIns="0" bIns="0" rtlCol="0">
            <a:spAutoFit/>
          </a:bodyPr>
          <a:lstStyle/>
          <a:p>
            <a:pPr marL="355600" marR="5080" indent="-342900" algn="just">
              <a:lnSpc>
                <a:spcPct val="100000"/>
              </a:lnSpc>
              <a:spcBef>
                <a:spcPts val="105"/>
              </a:spcBef>
              <a:buFont typeface="Wingdings"/>
              <a:buChar char=""/>
              <a:tabLst>
                <a:tab pos="356235" algn="l"/>
              </a:tabLst>
            </a:pPr>
            <a:r>
              <a:rPr sz="2000" spc="-5" dirty="0">
                <a:solidFill>
                  <a:srgbClr val="1A1A6F"/>
                </a:solidFill>
                <a:latin typeface="Arial"/>
                <a:cs typeface="Arial"/>
              </a:rPr>
              <a:t>Yerel ağlarda </a:t>
            </a:r>
            <a:r>
              <a:rPr sz="2000" dirty="0">
                <a:solidFill>
                  <a:srgbClr val="1A1A6F"/>
                </a:solidFill>
                <a:latin typeface="Arial"/>
                <a:cs typeface="Arial"/>
              </a:rPr>
              <a:t>kullanılan koaksiyel kablolar </a:t>
            </a:r>
            <a:r>
              <a:rPr sz="2000" spc="-5" dirty="0">
                <a:solidFill>
                  <a:srgbClr val="1A1A6F"/>
                </a:solidFill>
                <a:latin typeface="Arial"/>
                <a:cs typeface="Arial"/>
              </a:rPr>
              <a:t>genellikle </a:t>
            </a:r>
            <a:r>
              <a:rPr sz="2000" dirty="0">
                <a:solidFill>
                  <a:srgbClr val="1A1A6F"/>
                </a:solidFill>
                <a:latin typeface="Arial"/>
                <a:cs typeface="Arial"/>
              </a:rPr>
              <a:t>kablonun </a:t>
            </a:r>
            <a:r>
              <a:rPr sz="2000" spc="-5" dirty="0">
                <a:solidFill>
                  <a:srgbClr val="1A1A6F"/>
                </a:solidFill>
                <a:latin typeface="Arial"/>
                <a:cs typeface="Arial"/>
              </a:rPr>
              <a:t>çapına  </a:t>
            </a:r>
            <a:r>
              <a:rPr sz="2000" dirty="0">
                <a:solidFill>
                  <a:srgbClr val="1A1A6F"/>
                </a:solidFill>
                <a:latin typeface="Arial"/>
                <a:cs typeface="Arial"/>
              </a:rPr>
              <a:t>göre çeşitlere </a:t>
            </a:r>
            <a:r>
              <a:rPr sz="2000" spc="-5" dirty="0">
                <a:solidFill>
                  <a:srgbClr val="1A1A6F"/>
                </a:solidFill>
                <a:latin typeface="Arial"/>
                <a:cs typeface="Arial"/>
              </a:rPr>
              <a:t>ayrılırlar. </a:t>
            </a:r>
            <a:r>
              <a:rPr sz="2000" dirty="0">
                <a:solidFill>
                  <a:srgbClr val="1A1A6F"/>
                </a:solidFill>
                <a:latin typeface="Arial"/>
                <a:cs typeface="Arial"/>
              </a:rPr>
              <a:t>Kablonun çapı </a:t>
            </a:r>
            <a:r>
              <a:rPr sz="2000" spc="-5" dirty="0">
                <a:solidFill>
                  <a:srgbClr val="1A1A6F"/>
                </a:solidFill>
                <a:latin typeface="Arial"/>
                <a:cs typeface="Arial"/>
              </a:rPr>
              <a:t>empendansı </a:t>
            </a:r>
            <a:r>
              <a:rPr sz="2000" dirty="0">
                <a:solidFill>
                  <a:srgbClr val="1A1A6F"/>
                </a:solidFill>
                <a:latin typeface="Arial"/>
                <a:cs typeface="Arial"/>
              </a:rPr>
              <a:t>ve sinyal </a:t>
            </a:r>
            <a:r>
              <a:rPr sz="2000" spc="-5" dirty="0">
                <a:solidFill>
                  <a:srgbClr val="1A1A6F"/>
                </a:solidFill>
                <a:latin typeface="Arial"/>
                <a:cs typeface="Arial"/>
              </a:rPr>
              <a:t>yayılma  </a:t>
            </a:r>
            <a:r>
              <a:rPr sz="2000" dirty="0">
                <a:solidFill>
                  <a:srgbClr val="1A1A6F"/>
                </a:solidFill>
                <a:latin typeface="Arial"/>
                <a:cs typeface="Arial"/>
              </a:rPr>
              <a:t>mesafesini de </a:t>
            </a:r>
            <a:r>
              <a:rPr sz="2000" spc="-5" dirty="0">
                <a:solidFill>
                  <a:srgbClr val="1A1A6F"/>
                </a:solidFill>
                <a:latin typeface="Arial"/>
                <a:cs typeface="Arial"/>
              </a:rPr>
              <a:t>doğrudan</a:t>
            </a:r>
            <a:r>
              <a:rPr sz="2000" spc="-75" dirty="0">
                <a:solidFill>
                  <a:srgbClr val="1A1A6F"/>
                </a:solidFill>
                <a:latin typeface="Arial"/>
                <a:cs typeface="Arial"/>
              </a:rPr>
              <a:t> </a:t>
            </a:r>
            <a:r>
              <a:rPr sz="2000" dirty="0">
                <a:solidFill>
                  <a:srgbClr val="1A1A6F"/>
                </a:solidFill>
                <a:latin typeface="Arial"/>
                <a:cs typeface="Arial"/>
              </a:rPr>
              <a:t>etkilemektedir.</a:t>
            </a:r>
            <a:endParaRPr sz="2000" dirty="0">
              <a:latin typeface="Arial"/>
              <a:cs typeface="Arial"/>
            </a:endParaRPr>
          </a:p>
          <a:p>
            <a:pPr marL="355600" indent="-342900">
              <a:lnSpc>
                <a:spcPct val="100000"/>
              </a:lnSpc>
              <a:spcBef>
                <a:spcPts val="484"/>
              </a:spcBef>
              <a:buFont typeface="Wingdings"/>
              <a:buChar char=""/>
              <a:tabLst>
                <a:tab pos="356235" algn="l"/>
              </a:tabLst>
            </a:pPr>
            <a:r>
              <a:rPr sz="2000" dirty="0">
                <a:solidFill>
                  <a:srgbClr val="1A1A6F"/>
                </a:solidFill>
                <a:latin typeface="Arial"/>
                <a:cs typeface="Arial"/>
              </a:rPr>
              <a:t>Buna göre </a:t>
            </a:r>
            <a:r>
              <a:rPr sz="2000" spc="-5" dirty="0">
                <a:solidFill>
                  <a:srgbClr val="1A1A6F"/>
                </a:solidFill>
                <a:latin typeface="Arial"/>
                <a:cs typeface="Arial"/>
              </a:rPr>
              <a:t>kalın </a:t>
            </a:r>
            <a:r>
              <a:rPr sz="2000" dirty="0">
                <a:solidFill>
                  <a:srgbClr val="1A1A6F"/>
                </a:solidFill>
                <a:latin typeface="Arial"/>
                <a:cs typeface="Arial"/>
              </a:rPr>
              <a:t>(Thicknet) ve ince (Thinnet) olmak üzere </a:t>
            </a:r>
            <a:r>
              <a:rPr sz="2000" spc="-5" dirty="0">
                <a:solidFill>
                  <a:srgbClr val="1A1A6F"/>
                </a:solidFill>
                <a:latin typeface="Arial"/>
                <a:cs typeface="Arial"/>
              </a:rPr>
              <a:t>ikiye</a:t>
            </a:r>
            <a:r>
              <a:rPr sz="2000" spc="-135" dirty="0">
                <a:solidFill>
                  <a:srgbClr val="1A1A6F"/>
                </a:solidFill>
                <a:latin typeface="Arial"/>
                <a:cs typeface="Arial"/>
              </a:rPr>
              <a:t> </a:t>
            </a:r>
            <a:r>
              <a:rPr sz="2000" spc="-10" dirty="0">
                <a:solidFill>
                  <a:srgbClr val="1A1A6F"/>
                </a:solidFill>
                <a:latin typeface="Arial"/>
                <a:cs typeface="Arial"/>
              </a:rPr>
              <a:t>ayrılır.</a:t>
            </a:r>
            <a:endParaRPr sz="2000" dirty="0">
              <a:latin typeface="Arial"/>
              <a:cs typeface="Arial"/>
            </a:endParaRPr>
          </a:p>
        </p:txBody>
      </p:sp>
      <p:sp>
        <p:nvSpPr>
          <p:cNvPr id="11" name="object 11"/>
          <p:cNvSpPr/>
          <p:nvPr/>
        </p:nvSpPr>
        <p:spPr>
          <a:xfrm>
            <a:off x="2526284" y="2824282"/>
            <a:ext cx="5093208" cy="3514344"/>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19</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0" dirty="0">
                <a:latin typeface="Arial"/>
                <a:cs typeface="Arial"/>
              </a:rPr>
              <a:t>Kablo</a:t>
            </a:r>
            <a:r>
              <a:rPr b="0" spc="-75" dirty="0">
                <a:latin typeface="Arial"/>
                <a:cs typeface="Arial"/>
              </a:rPr>
              <a:t> </a:t>
            </a:r>
            <a:r>
              <a:rPr b="0" spc="-5" dirty="0">
                <a:latin typeface="Arial"/>
                <a:cs typeface="Arial"/>
              </a:rPr>
              <a:t>Çeşitleri</a:t>
            </a:r>
          </a:p>
        </p:txBody>
      </p:sp>
      <p:sp>
        <p:nvSpPr>
          <p:cNvPr id="10" name="object 10"/>
          <p:cNvSpPr txBox="1"/>
          <p:nvPr/>
        </p:nvSpPr>
        <p:spPr>
          <a:xfrm>
            <a:off x="535940" y="1396949"/>
            <a:ext cx="5624830" cy="4928235"/>
          </a:xfrm>
          <a:prstGeom prst="rect">
            <a:avLst/>
          </a:prstGeom>
        </p:spPr>
        <p:txBody>
          <a:bodyPr vert="horz" wrap="square" lIns="0" tIns="12700" rIns="0" bIns="0" rtlCol="0">
            <a:spAutoFit/>
          </a:bodyPr>
          <a:lstStyle/>
          <a:p>
            <a:pPr marL="355600" marR="345440" indent="-342900">
              <a:lnSpc>
                <a:spcPct val="100000"/>
              </a:lnSpc>
              <a:spcBef>
                <a:spcPts val="100"/>
              </a:spcBef>
              <a:buFont typeface="Wingdings"/>
              <a:buChar char=""/>
              <a:tabLst>
                <a:tab pos="356235" algn="l"/>
              </a:tabLst>
            </a:pPr>
            <a:r>
              <a:rPr sz="2400" spc="-5" dirty="0">
                <a:solidFill>
                  <a:srgbClr val="1A1A6F"/>
                </a:solidFill>
                <a:latin typeface="Arial"/>
                <a:cs typeface="Arial"/>
              </a:rPr>
              <a:t>İletişimin oluşması </a:t>
            </a:r>
            <a:r>
              <a:rPr sz="2400" spc="-10" dirty="0">
                <a:solidFill>
                  <a:srgbClr val="1A1A6F"/>
                </a:solidFill>
                <a:latin typeface="Arial"/>
                <a:cs typeface="Arial"/>
              </a:rPr>
              <a:t>için </a:t>
            </a:r>
            <a:r>
              <a:rPr sz="2400" spc="-5" dirty="0">
                <a:solidFill>
                  <a:srgbClr val="1A1A6F"/>
                </a:solidFill>
                <a:latin typeface="Arial"/>
                <a:cs typeface="Arial"/>
              </a:rPr>
              <a:t>bir kaynak,  hedef </a:t>
            </a:r>
            <a:r>
              <a:rPr sz="2400" dirty="0">
                <a:solidFill>
                  <a:srgbClr val="1A1A6F"/>
                </a:solidFill>
                <a:latin typeface="Arial"/>
                <a:cs typeface="Arial"/>
              </a:rPr>
              <a:t>ve </a:t>
            </a:r>
            <a:r>
              <a:rPr sz="2400" spc="-5" dirty="0">
                <a:solidFill>
                  <a:srgbClr val="1A1A6F"/>
                </a:solidFill>
                <a:latin typeface="Arial"/>
                <a:cs typeface="Arial"/>
              </a:rPr>
              <a:t>herhangi bir kanalın olması  gerekir.</a:t>
            </a:r>
            <a:endParaRPr sz="2400">
              <a:latin typeface="Arial"/>
              <a:cs typeface="Arial"/>
            </a:endParaRPr>
          </a:p>
          <a:p>
            <a:pPr marL="355600" marR="5080" indent="-342900">
              <a:lnSpc>
                <a:spcPct val="100000"/>
              </a:lnSpc>
              <a:spcBef>
                <a:spcPts val="580"/>
              </a:spcBef>
              <a:buFont typeface="Wingdings"/>
              <a:buChar char=""/>
              <a:tabLst>
                <a:tab pos="356235" algn="l"/>
              </a:tabLst>
            </a:pPr>
            <a:r>
              <a:rPr sz="2400" spc="-5" dirty="0">
                <a:solidFill>
                  <a:srgbClr val="1A1A6F"/>
                </a:solidFill>
                <a:latin typeface="Arial"/>
                <a:cs typeface="Arial"/>
              </a:rPr>
              <a:t>Kanal </a:t>
            </a:r>
            <a:r>
              <a:rPr sz="2400" dirty="0">
                <a:solidFill>
                  <a:srgbClr val="1A1A6F"/>
                </a:solidFill>
                <a:latin typeface="Arial"/>
                <a:cs typeface="Arial"/>
              </a:rPr>
              <a:t>veya </a:t>
            </a:r>
            <a:r>
              <a:rPr sz="2400" spc="-5" dirty="0">
                <a:solidFill>
                  <a:srgbClr val="1A1A6F"/>
                </a:solidFill>
                <a:latin typeface="Arial"/>
                <a:cs typeface="Arial"/>
              </a:rPr>
              <a:t>ortam, </a:t>
            </a:r>
            <a:r>
              <a:rPr sz="2400" spc="-10" dirty="0">
                <a:solidFill>
                  <a:srgbClr val="1A1A6F"/>
                </a:solidFill>
                <a:latin typeface="Arial"/>
                <a:cs typeface="Arial"/>
              </a:rPr>
              <a:t>bilginin üzerinden  gönderileceği </a:t>
            </a:r>
            <a:r>
              <a:rPr sz="2400" spc="-5" dirty="0">
                <a:solidFill>
                  <a:srgbClr val="1A1A6F"/>
                </a:solidFill>
                <a:latin typeface="Arial"/>
                <a:cs typeface="Arial"/>
              </a:rPr>
              <a:t>bir </a:t>
            </a:r>
            <a:r>
              <a:rPr sz="2400" dirty="0">
                <a:solidFill>
                  <a:srgbClr val="1A1A6F"/>
                </a:solidFill>
                <a:latin typeface="Arial"/>
                <a:cs typeface="Arial"/>
              </a:rPr>
              <a:t>yol </a:t>
            </a:r>
            <a:r>
              <a:rPr sz="2400" spc="-5" dirty="0">
                <a:solidFill>
                  <a:srgbClr val="1A1A6F"/>
                </a:solidFill>
                <a:latin typeface="Arial"/>
                <a:cs typeface="Arial"/>
              </a:rPr>
              <a:t>sağlar. </a:t>
            </a:r>
            <a:r>
              <a:rPr sz="2400" dirty="0">
                <a:solidFill>
                  <a:srgbClr val="1A1A6F"/>
                </a:solidFill>
                <a:latin typeface="Arial"/>
                <a:cs typeface="Arial"/>
              </a:rPr>
              <a:t>Ağ </a:t>
            </a:r>
            <a:r>
              <a:rPr sz="2400" spc="-10" dirty="0">
                <a:solidFill>
                  <a:srgbClr val="1A1A6F"/>
                </a:solidFill>
                <a:latin typeface="Arial"/>
                <a:cs typeface="Arial"/>
              </a:rPr>
              <a:t>iletişimi  dünyasında </a:t>
            </a:r>
            <a:r>
              <a:rPr sz="2400" spc="-5" dirty="0">
                <a:solidFill>
                  <a:srgbClr val="1A1A6F"/>
                </a:solidFill>
                <a:latin typeface="Arial"/>
                <a:cs typeface="Arial"/>
              </a:rPr>
              <a:t>ortam genellikle bir </a:t>
            </a:r>
            <a:r>
              <a:rPr sz="2400" dirty="0">
                <a:solidFill>
                  <a:srgbClr val="1A1A6F"/>
                </a:solidFill>
                <a:latin typeface="Arial"/>
                <a:cs typeface="Arial"/>
              </a:rPr>
              <a:t>çeşit  </a:t>
            </a:r>
            <a:r>
              <a:rPr sz="2400" spc="-5" dirty="0">
                <a:solidFill>
                  <a:srgbClr val="1A1A6F"/>
                </a:solidFill>
                <a:latin typeface="Arial"/>
                <a:cs typeface="Arial"/>
              </a:rPr>
              <a:t>fiziksel</a:t>
            </a:r>
            <a:r>
              <a:rPr sz="2400" spc="5" dirty="0">
                <a:solidFill>
                  <a:srgbClr val="1A1A6F"/>
                </a:solidFill>
                <a:latin typeface="Arial"/>
                <a:cs typeface="Arial"/>
              </a:rPr>
              <a:t> </a:t>
            </a:r>
            <a:r>
              <a:rPr sz="2400" spc="-5" dirty="0">
                <a:solidFill>
                  <a:srgbClr val="1A1A6F"/>
                </a:solidFill>
                <a:latin typeface="Arial"/>
                <a:cs typeface="Arial"/>
              </a:rPr>
              <a:t>kablodur.</a:t>
            </a:r>
            <a:endParaRPr sz="2400">
              <a:latin typeface="Arial"/>
              <a:cs typeface="Arial"/>
            </a:endParaRPr>
          </a:p>
          <a:p>
            <a:pPr marL="355600" marR="6350" indent="-342900">
              <a:lnSpc>
                <a:spcPct val="100000"/>
              </a:lnSpc>
              <a:spcBef>
                <a:spcPts val="580"/>
              </a:spcBef>
              <a:buFont typeface="Wingdings"/>
              <a:buChar char=""/>
              <a:tabLst>
                <a:tab pos="356235" algn="l"/>
              </a:tabLst>
            </a:pPr>
            <a:r>
              <a:rPr sz="2400" spc="-5" dirty="0">
                <a:solidFill>
                  <a:srgbClr val="1A1A6F"/>
                </a:solidFill>
                <a:latin typeface="Arial"/>
                <a:cs typeface="Arial"/>
              </a:rPr>
              <a:t>Kablosuz ağ iletişimi </a:t>
            </a:r>
            <a:r>
              <a:rPr sz="2400" dirty="0">
                <a:solidFill>
                  <a:srgbClr val="1A1A6F"/>
                </a:solidFill>
                <a:latin typeface="Arial"/>
                <a:cs typeface="Arial"/>
              </a:rPr>
              <a:t>söz </a:t>
            </a:r>
            <a:r>
              <a:rPr sz="2400" spc="-5" dirty="0">
                <a:solidFill>
                  <a:srgbClr val="1A1A6F"/>
                </a:solidFill>
                <a:latin typeface="Arial"/>
                <a:cs typeface="Arial"/>
              </a:rPr>
              <a:t>konusu  </a:t>
            </a:r>
            <a:r>
              <a:rPr sz="2400" spc="-10" dirty="0">
                <a:solidFill>
                  <a:srgbClr val="1A1A6F"/>
                </a:solidFill>
                <a:latin typeface="Arial"/>
                <a:cs typeface="Arial"/>
              </a:rPr>
              <a:t>olduğunda, </a:t>
            </a:r>
            <a:r>
              <a:rPr sz="2400" spc="-5" dirty="0">
                <a:solidFill>
                  <a:srgbClr val="1A1A6F"/>
                </a:solidFill>
                <a:latin typeface="Arial"/>
                <a:cs typeface="Arial"/>
              </a:rPr>
              <a:t>bu elektromanyetik  radyasyon da olabilir </a:t>
            </a:r>
            <a:r>
              <a:rPr sz="2400" dirty="0">
                <a:solidFill>
                  <a:srgbClr val="1A1A6F"/>
                </a:solidFill>
                <a:latin typeface="Arial"/>
                <a:cs typeface="Arial"/>
              </a:rPr>
              <a:t>, </a:t>
            </a:r>
            <a:r>
              <a:rPr sz="2400" spc="-5" dirty="0">
                <a:solidFill>
                  <a:srgbClr val="1A1A6F"/>
                </a:solidFill>
                <a:latin typeface="Arial"/>
                <a:cs typeface="Arial"/>
              </a:rPr>
              <a:t>kaynak ile hedef  </a:t>
            </a:r>
            <a:r>
              <a:rPr sz="2400" spc="-10" dirty="0">
                <a:solidFill>
                  <a:srgbClr val="1A1A6F"/>
                </a:solidFill>
                <a:latin typeface="Arial"/>
                <a:cs typeface="Arial"/>
              </a:rPr>
              <a:t>arasındaki </a:t>
            </a:r>
            <a:r>
              <a:rPr sz="2400" spc="-5" dirty="0">
                <a:solidFill>
                  <a:srgbClr val="1A1A6F"/>
                </a:solidFill>
                <a:latin typeface="Arial"/>
                <a:cs typeface="Arial"/>
              </a:rPr>
              <a:t>bağlantı doğrudan </a:t>
            </a:r>
            <a:r>
              <a:rPr sz="2400" dirty="0">
                <a:solidFill>
                  <a:srgbClr val="1A1A6F"/>
                </a:solidFill>
                <a:latin typeface="Arial"/>
                <a:cs typeface="Arial"/>
              </a:rPr>
              <a:t>veya  </a:t>
            </a:r>
            <a:r>
              <a:rPr sz="2400" spc="-5" dirty="0">
                <a:solidFill>
                  <a:srgbClr val="1A1A6F"/>
                </a:solidFill>
                <a:latin typeface="Arial"/>
                <a:cs typeface="Arial"/>
              </a:rPr>
              <a:t>dolaylı </a:t>
            </a:r>
            <a:r>
              <a:rPr sz="2400" spc="-10" dirty="0">
                <a:solidFill>
                  <a:srgbClr val="1A1A6F"/>
                </a:solidFill>
                <a:latin typeface="Arial"/>
                <a:cs typeface="Arial"/>
              </a:rPr>
              <a:t>olabilir </a:t>
            </a:r>
            <a:r>
              <a:rPr sz="2400" dirty="0">
                <a:solidFill>
                  <a:srgbClr val="1A1A6F"/>
                </a:solidFill>
                <a:latin typeface="Arial"/>
                <a:cs typeface="Arial"/>
              </a:rPr>
              <a:t>ve </a:t>
            </a:r>
            <a:r>
              <a:rPr sz="2400" spc="-5" dirty="0">
                <a:solidFill>
                  <a:srgbClr val="1A1A6F"/>
                </a:solidFill>
                <a:latin typeface="Arial"/>
                <a:cs typeface="Arial"/>
              </a:rPr>
              <a:t>birden </a:t>
            </a:r>
            <a:r>
              <a:rPr sz="2400" dirty="0">
                <a:solidFill>
                  <a:srgbClr val="1A1A6F"/>
                </a:solidFill>
                <a:latin typeface="Arial"/>
                <a:cs typeface="Arial"/>
              </a:rPr>
              <a:t>çok</a:t>
            </a:r>
            <a:r>
              <a:rPr sz="2400" spc="75" dirty="0">
                <a:solidFill>
                  <a:srgbClr val="1A1A6F"/>
                </a:solidFill>
                <a:latin typeface="Arial"/>
                <a:cs typeface="Arial"/>
              </a:rPr>
              <a:t> </a:t>
            </a:r>
            <a:r>
              <a:rPr sz="2400" spc="-5" dirty="0">
                <a:solidFill>
                  <a:srgbClr val="1A1A6F"/>
                </a:solidFill>
                <a:latin typeface="Arial"/>
                <a:cs typeface="Arial"/>
              </a:rPr>
              <a:t>ortam</a:t>
            </a:r>
            <a:endParaRPr sz="2400">
              <a:latin typeface="Arial"/>
              <a:cs typeface="Arial"/>
            </a:endParaRPr>
          </a:p>
          <a:p>
            <a:pPr marL="355600">
              <a:lnSpc>
                <a:spcPct val="100000"/>
              </a:lnSpc>
              <a:spcBef>
                <a:spcPts val="5"/>
              </a:spcBef>
            </a:pPr>
            <a:r>
              <a:rPr sz="2400" spc="-5" dirty="0">
                <a:solidFill>
                  <a:srgbClr val="1A1A6F"/>
                </a:solidFill>
                <a:latin typeface="Arial"/>
                <a:cs typeface="Arial"/>
              </a:rPr>
              <a:t>türüne de</a:t>
            </a:r>
            <a:r>
              <a:rPr sz="2400" spc="-15" dirty="0">
                <a:solidFill>
                  <a:srgbClr val="1A1A6F"/>
                </a:solidFill>
                <a:latin typeface="Arial"/>
                <a:cs typeface="Arial"/>
              </a:rPr>
              <a:t> </a:t>
            </a:r>
            <a:r>
              <a:rPr sz="2400" spc="-10" dirty="0">
                <a:solidFill>
                  <a:srgbClr val="1A1A6F"/>
                </a:solidFill>
                <a:latin typeface="Arial"/>
                <a:cs typeface="Arial"/>
              </a:rPr>
              <a:t>yayılabilir.</a:t>
            </a:r>
            <a:endParaRPr sz="2400">
              <a:latin typeface="Arial"/>
              <a:cs typeface="Arial"/>
            </a:endParaRPr>
          </a:p>
        </p:txBody>
      </p:sp>
      <p:sp>
        <p:nvSpPr>
          <p:cNvPr id="11" name="object 11"/>
          <p:cNvSpPr/>
          <p:nvPr/>
        </p:nvSpPr>
        <p:spPr>
          <a:xfrm>
            <a:off x="6272784" y="2660904"/>
            <a:ext cx="2866643" cy="2447544"/>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2</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xfrm>
            <a:off x="381000" y="470690"/>
            <a:ext cx="8382000" cy="443711"/>
          </a:xfrm>
          <a:prstGeom prst="rect">
            <a:avLst/>
          </a:prstGeom>
        </p:spPr>
        <p:txBody>
          <a:bodyPr vert="horz" wrap="square" lIns="0" tIns="12700" rIns="0" bIns="0" rtlCol="0">
            <a:spAutoFit/>
          </a:bodyPr>
          <a:lstStyle/>
          <a:p>
            <a:pPr marL="12700">
              <a:lnSpc>
                <a:spcPct val="100000"/>
              </a:lnSpc>
              <a:spcBef>
                <a:spcPts val="100"/>
              </a:spcBef>
            </a:pPr>
            <a:r>
              <a:rPr spc="-5" dirty="0"/>
              <a:t>Kalın </a:t>
            </a:r>
            <a:r>
              <a:rPr dirty="0" err="1"/>
              <a:t>Koaksiyel</a:t>
            </a:r>
            <a:r>
              <a:rPr spc="-95" dirty="0"/>
              <a:t> </a:t>
            </a:r>
            <a:r>
              <a:rPr dirty="0" err="1" smtClean="0"/>
              <a:t>Kablo</a:t>
            </a:r>
            <a:r>
              <a:rPr lang="tr-TR" dirty="0" smtClean="0"/>
              <a:t> </a:t>
            </a:r>
            <a:r>
              <a:rPr lang="tr-TR" sz="2800" spc="-5" dirty="0">
                <a:solidFill>
                  <a:schemeClr val="accent1">
                    <a:lumMod val="75000"/>
                  </a:schemeClr>
                </a:solidFill>
              </a:rPr>
              <a:t>(Thicknet-10Base5</a:t>
            </a:r>
            <a:r>
              <a:rPr lang="tr-TR" sz="2800" spc="-5" dirty="0" smtClean="0">
                <a:solidFill>
                  <a:schemeClr val="accent1">
                    <a:lumMod val="75000"/>
                  </a:schemeClr>
                </a:solidFill>
              </a:rPr>
              <a:t>)</a:t>
            </a:r>
            <a:endParaRPr dirty="0"/>
          </a:p>
        </p:txBody>
      </p:sp>
      <p:sp>
        <p:nvSpPr>
          <p:cNvPr id="10" name="object 10"/>
          <p:cNvSpPr txBox="1"/>
          <p:nvPr/>
        </p:nvSpPr>
        <p:spPr>
          <a:xfrm>
            <a:off x="457200" y="1600200"/>
            <a:ext cx="8038465" cy="4054956"/>
          </a:xfrm>
          <a:prstGeom prst="rect">
            <a:avLst/>
          </a:prstGeom>
        </p:spPr>
        <p:txBody>
          <a:bodyPr vert="horz" wrap="square" lIns="0" tIns="12700" rIns="0" bIns="0" rtlCol="0">
            <a:spAutoFit/>
          </a:bodyPr>
          <a:lstStyle/>
          <a:p>
            <a:pPr marL="355600" marR="208279" indent="-342900">
              <a:lnSpc>
                <a:spcPct val="100000"/>
              </a:lnSpc>
              <a:spcBef>
                <a:spcPts val="3120"/>
              </a:spcBef>
              <a:buSzPct val="96875"/>
              <a:buFont typeface="Wingdings"/>
              <a:buChar char=""/>
              <a:tabLst>
                <a:tab pos="376555" algn="l"/>
              </a:tabLst>
            </a:pPr>
            <a:r>
              <a:rPr sz="3200" spc="-5" dirty="0" err="1" smtClean="0">
                <a:solidFill>
                  <a:srgbClr val="1A1A6F"/>
                </a:solidFill>
                <a:latin typeface="Arial"/>
                <a:cs typeface="Arial"/>
              </a:rPr>
              <a:t>Kalın</a:t>
            </a:r>
            <a:r>
              <a:rPr sz="3200" spc="-5" dirty="0" smtClean="0">
                <a:solidFill>
                  <a:srgbClr val="1A1A6F"/>
                </a:solidFill>
                <a:latin typeface="Arial"/>
                <a:cs typeface="Arial"/>
              </a:rPr>
              <a:t> </a:t>
            </a:r>
            <a:r>
              <a:rPr sz="3200" dirty="0">
                <a:solidFill>
                  <a:srgbClr val="1A1A6F"/>
                </a:solidFill>
                <a:latin typeface="Arial"/>
                <a:cs typeface="Arial"/>
              </a:rPr>
              <a:t>koaksiyel kablo yaklaşık 1 cm  </a:t>
            </a:r>
            <a:r>
              <a:rPr sz="3200" spc="-5" dirty="0">
                <a:solidFill>
                  <a:srgbClr val="1A1A6F"/>
                </a:solidFill>
                <a:latin typeface="Arial"/>
                <a:cs typeface="Arial"/>
              </a:rPr>
              <a:t>kalınlığında, Ethernet ağlarında kullanılan  bir kablodur.</a:t>
            </a:r>
            <a:endParaRPr sz="3200" dirty="0">
              <a:latin typeface="Arial"/>
              <a:cs typeface="Arial"/>
            </a:endParaRPr>
          </a:p>
          <a:p>
            <a:pPr marL="355600" marR="5080" indent="-342900">
              <a:lnSpc>
                <a:spcPct val="100000"/>
              </a:lnSpc>
              <a:spcBef>
                <a:spcPts val="770"/>
              </a:spcBef>
              <a:buSzPct val="96875"/>
              <a:buFont typeface="Wingdings"/>
              <a:buChar char=""/>
              <a:tabLst>
                <a:tab pos="376555" algn="l"/>
              </a:tabLst>
            </a:pPr>
            <a:r>
              <a:rPr sz="3200" spc="-5" dirty="0">
                <a:solidFill>
                  <a:srgbClr val="1A1A6F"/>
                </a:solidFill>
                <a:latin typeface="Arial"/>
                <a:cs typeface="Arial"/>
              </a:rPr>
              <a:t>Genellikle </a:t>
            </a:r>
            <a:r>
              <a:rPr sz="3200" dirty="0">
                <a:solidFill>
                  <a:srgbClr val="1A1A6F"/>
                </a:solidFill>
                <a:latin typeface="Arial"/>
                <a:cs typeface="Arial"/>
              </a:rPr>
              <a:t>sarı </a:t>
            </a:r>
            <a:r>
              <a:rPr sz="3200" spc="-5" dirty="0">
                <a:solidFill>
                  <a:srgbClr val="1A1A6F"/>
                </a:solidFill>
                <a:latin typeface="Arial"/>
                <a:cs typeface="Arial"/>
              </a:rPr>
              <a:t>bir </a:t>
            </a:r>
            <a:r>
              <a:rPr sz="3200" dirty="0">
                <a:solidFill>
                  <a:srgbClr val="1A1A6F"/>
                </a:solidFill>
                <a:latin typeface="Arial"/>
                <a:cs typeface="Arial"/>
              </a:rPr>
              <a:t>kılıfı </a:t>
            </a:r>
            <a:r>
              <a:rPr sz="3200" spc="-10" dirty="0">
                <a:solidFill>
                  <a:srgbClr val="1A1A6F"/>
                </a:solidFill>
                <a:latin typeface="Arial"/>
                <a:cs typeface="Arial"/>
              </a:rPr>
              <a:t>bulunduğundan  </a:t>
            </a:r>
            <a:r>
              <a:rPr sz="3200" dirty="0">
                <a:solidFill>
                  <a:srgbClr val="1A1A6F"/>
                </a:solidFill>
                <a:latin typeface="Arial"/>
                <a:cs typeface="Arial"/>
              </a:rPr>
              <a:t>“Yellow Ethernet” </a:t>
            </a:r>
            <a:r>
              <a:rPr sz="3200" spc="-5" dirty="0">
                <a:solidFill>
                  <a:srgbClr val="1A1A6F"/>
                </a:solidFill>
                <a:latin typeface="Arial"/>
                <a:cs typeface="Arial"/>
              </a:rPr>
              <a:t>(Sarı Ethernet) olarak</a:t>
            </a:r>
            <a:r>
              <a:rPr sz="3200" spc="-130" dirty="0">
                <a:solidFill>
                  <a:srgbClr val="1A1A6F"/>
                </a:solidFill>
                <a:latin typeface="Arial"/>
                <a:cs typeface="Arial"/>
              </a:rPr>
              <a:t> </a:t>
            </a:r>
            <a:r>
              <a:rPr sz="3200" dirty="0">
                <a:solidFill>
                  <a:srgbClr val="1A1A6F"/>
                </a:solidFill>
                <a:latin typeface="Arial"/>
                <a:cs typeface="Arial"/>
              </a:rPr>
              <a:t>da  </a:t>
            </a:r>
            <a:r>
              <a:rPr sz="3200" spc="-5" dirty="0">
                <a:solidFill>
                  <a:srgbClr val="1A1A6F"/>
                </a:solidFill>
                <a:latin typeface="Arial"/>
                <a:cs typeface="Arial"/>
              </a:rPr>
              <a:t>isimlendirilir. </a:t>
            </a:r>
            <a:r>
              <a:rPr sz="3200" dirty="0">
                <a:solidFill>
                  <a:srgbClr val="1A1A6F"/>
                </a:solidFill>
                <a:latin typeface="Arial"/>
                <a:cs typeface="Arial"/>
              </a:rPr>
              <a:t>IEEE </a:t>
            </a:r>
            <a:r>
              <a:rPr sz="3200" spc="-5" dirty="0">
                <a:solidFill>
                  <a:srgbClr val="1A1A6F"/>
                </a:solidFill>
                <a:latin typeface="Arial"/>
                <a:cs typeface="Arial"/>
              </a:rPr>
              <a:t>standartlarında </a:t>
            </a:r>
            <a:r>
              <a:rPr sz="3200" dirty="0">
                <a:solidFill>
                  <a:srgbClr val="1A1A6F"/>
                </a:solidFill>
                <a:latin typeface="Arial"/>
                <a:cs typeface="Arial"/>
              </a:rPr>
              <a:t>kalın  koaksiyel kablo “10Base5 </a:t>
            </a:r>
            <a:r>
              <a:rPr sz="3200" spc="-5" dirty="0">
                <a:solidFill>
                  <a:srgbClr val="1A1A6F"/>
                </a:solidFill>
                <a:latin typeface="Arial"/>
                <a:cs typeface="Arial"/>
              </a:rPr>
              <a:t>Ethernet” olarak  nitelendirilir.</a:t>
            </a:r>
            <a:endParaRPr sz="32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20</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0" name="object 10"/>
          <p:cNvSpPr txBox="1"/>
          <p:nvPr/>
        </p:nvSpPr>
        <p:spPr>
          <a:xfrm>
            <a:off x="381000" y="1489752"/>
            <a:ext cx="8016875" cy="4054956"/>
          </a:xfrm>
          <a:prstGeom prst="rect">
            <a:avLst/>
          </a:prstGeom>
        </p:spPr>
        <p:txBody>
          <a:bodyPr vert="horz" wrap="square" lIns="0" tIns="12700" rIns="0" bIns="0" rtlCol="0">
            <a:spAutoFit/>
          </a:bodyPr>
          <a:lstStyle/>
          <a:p>
            <a:pPr marL="355600" marR="5080" indent="-342900">
              <a:lnSpc>
                <a:spcPct val="100000"/>
              </a:lnSpc>
              <a:spcBef>
                <a:spcPts val="3120"/>
              </a:spcBef>
              <a:buSzPct val="96875"/>
              <a:buFont typeface="Wingdings"/>
              <a:buChar char=""/>
              <a:tabLst>
                <a:tab pos="376555" algn="l"/>
              </a:tabLst>
            </a:pPr>
            <a:r>
              <a:rPr sz="3200" spc="-5" dirty="0" err="1" smtClean="0">
                <a:solidFill>
                  <a:srgbClr val="1A1A6F"/>
                </a:solidFill>
                <a:latin typeface="Arial"/>
                <a:cs typeface="Arial"/>
              </a:rPr>
              <a:t>Buradaki</a:t>
            </a:r>
            <a:r>
              <a:rPr sz="3200" spc="-5" dirty="0" smtClean="0">
                <a:solidFill>
                  <a:srgbClr val="1A1A6F"/>
                </a:solidFill>
                <a:latin typeface="Arial"/>
                <a:cs typeface="Arial"/>
              </a:rPr>
              <a:t> </a:t>
            </a:r>
            <a:r>
              <a:rPr sz="3200" spc="-5" dirty="0">
                <a:solidFill>
                  <a:srgbClr val="1A1A6F"/>
                </a:solidFill>
                <a:latin typeface="Arial"/>
                <a:cs typeface="Arial"/>
              </a:rPr>
              <a:t>“10” kablonun </a:t>
            </a:r>
            <a:r>
              <a:rPr sz="3200" dirty="0">
                <a:solidFill>
                  <a:srgbClr val="1A1A6F"/>
                </a:solidFill>
                <a:latin typeface="Arial"/>
                <a:cs typeface="Arial"/>
              </a:rPr>
              <a:t>10 </a:t>
            </a:r>
            <a:r>
              <a:rPr sz="3200" spc="-5" dirty="0">
                <a:solidFill>
                  <a:srgbClr val="1A1A6F"/>
                </a:solidFill>
                <a:latin typeface="Arial"/>
                <a:cs typeface="Arial"/>
              </a:rPr>
              <a:t>Mbps hızında  </a:t>
            </a:r>
            <a:r>
              <a:rPr sz="3200" dirty="0">
                <a:solidFill>
                  <a:srgbClr val="1A1A6F"/>
                </a:solidFill>
                <a:latin typeface="Arial"/>
                <a:cs typeface="Arial"/>
              </a:rPr>
              <a:t>veri </a:t>
            </a:r>
            <a:r>
              <a:rPr sz="3200" spc="-5" dirty="0">
                <a:solidFill>
                  <a:srgbClr val="1A1A6F"/>
                </a:solidFill>
                <a:latin typeface="Arial"/>
                <a:cs typeface="Arial"/>
              </a:rPr>
              <a:t>tranferi yapabildiğini </a:t>
            </a:r>
            <a:r>
              <a:rPr sz="3200" dirty="0">
                <a:solidFill>
                  <a:srgbClr val="1A1A6F"/>
                </a:solidFill>
                <a:latin typeface="Arial"/>
                <a:cs typeface="Arial"/>
              </a:rPr>
              <a:t>, Base </a:t>
            </a:r>
            <a:r>
              <a:rPr sz="3200" spc="-5" dirty="0">
                <a:solidFill>
                  <a:srgbClr val="1A1A6F"/>
                </a:solidFill>
                <a:latin typeface="Arial"/>
                <a:cs typeface="Arial"/>
              </a:rPr>
              <a:t>kablonun  Temel Bant </a:t>
            </a:r>
            <a:r>
              <a:rPr sz="3200" dirty="0">
                <a:solidFill>
                  <a:srgbClr val="1A1A6F"/>
                </a:solidFill>
                <a:latin typeface="Arial"/>
                <a:cs typeface="Arial"/>
              </a:rPr>
              <a:t>veri </a:t>
            </a:r>
            <a:r>
              <a:rPr sz="3200" spc="-5" dirty="0">
                <a:solidFill>
                  <a:srgbClr val="1A1A6F"/>
                </a:solidFill>
                <a:latin typeface="Arial"/>
                <a:cs typeface="Arial"/>
              </a:rPr>
              <a:t>transferi için kullanıldığını,  “5” ise kablonun 500 </a:t>
            </a:r>
            <a:r>
              <a:rPr sz="3200" dirty="0">
                <a:solidFill>
                  <a:srgbClr val="1A1A6F"/>
                </a:solidFill>
                <a:latin typeface="Arial"/>
                <a:cs typeface="Arial"/>
              </a:rPr>
              <a:t>m </a:t>
            </a:r>
            <a:r>
              <a:rPr sz="3200" spc="-5" dirty="0">
                <a:solidFill>
                  <a:srgbClr val="1A1A6F"/>
                </a:solidFill>
                <a:latin typeface="Arial"/>
                <a:cs typeface="Arial"/>
              </a:rPr>
              <a:t>uzunluğa </a:t>
            </a:r>
            <a:r>
              <a:rPr sz="3200" dirty="0">
                <a:solidFill>
                  <a:srgbClr val="1A1A6F"/>
                </a:solidFill>
                <a:latin typeface="Arial"/>
                <a:cs typeface="Arial"/>
              </a:rPr>
              <a:t>kadar  veri </a:t>
            </a:r>
            <a:r>
              <a:rPr sz="3200" spc="-5" dirty="0">
                <a:solidFill>
                  <a:srgbClr val="1A1A6F"/>
                </a:solidFill>
                <a:latin typeface="Arial"/>
                <a:cs typeface="Arial"/>
              </a:rPr>
              <a:t>transferi yapabildiğini</a:t>
            </a:r>
            <a:r>
              <a:rPr sz="3200" spc="-50" dirty="0">
                <a:solidFill>
                  <a:srgbClr val="1A1A6F"/>
                </a:solidFill>
                <a:latin typeface="Arial"/>
                <a:cs typeface="Arial"/>
              </a:rPr>
              <a:t> </a:t>
            </a:r>
            <a:r>
              <a:rPr sz="3200" spc="-5" dirty="0">
                <a:solidFill>
                  <a:srgbClr val="1A1A6F"/>
                </a:solidFill>
                <a:latin typeface="Arial"/>
                <a:cs typeface="Arial"/>
              </a:rPr>
              <a:t>anlatır.</a:t>
            </a:r>
            <a:endParaRPr sz="3200" dirty="0">
              <a:latin typeface="Arial"/>
              <a:cs typeface="Arial"/>
            </a:endParaRPr>
          </a:p>
          <a:p>
            <a:pPr marL="355600" marR="525780" indent="-342900">
              <a:lnSpc>
                <a:spcPct val="100000"/>
              </a:lnSpc>
              <a:spcBef>
                <a:spcPts val="770"/>
              </a:spcBef>
              <a:buSzPct val="96875"/>
              <a:buFont typeface="Wingdings"/>
              <a:buChar char=""/>
              <a:tabLst>
                <a:tab pos="376555" algn="l"/>
              </a:tabLst>
            </a:pPr>
            <a:r>
              <a:rPr sz="3200" spc="-5" dirty="0">
                <a:solidFill>
                  <a:srgbClr val="1A1A6F"/>
                </a:solidFill>
                <a:latin typeface="Arial"/>
                <a:cs typeface="Arial"/>
              </a:rPr>
              <a:t>Kalın </a:t>
            </a:r>
            <a:r>
              <a:rPr sz="3200" dirty="0">
                <a:solidFill>
                  <a:srgbClr val="1A1A6F"/>
                </a:solidFill>
                <a:latin typeface="Arial"/>
                <a:cs typeface="Arial"/>
              </a:rPr>
              <a:t>koaksiyel </a:t>
            </a:r>
            <a:r>
              <a:rPr sz="3200" spc="-5" dirty="0">
                <a:solidFill>
                  <a:srgbClr val="1A1A6F"/>
                </a:solidFill>
                <a:latin typeface="Arial"/>
                <a:cs typeface="Arial"/>
              </a:rPr>
              <a:t>kabloları günümüzde  kullanılan bilgisayar </a:t>
            </a:r>
            <a:r>
              <a:rPr sz="3200" spc="-10" dirty="0">
                <a:solidFill>
                  <a:srgbClr val="1A1A6F"/>
                </a:solidFill>
                <a:latin typeface="Arial"/>
                <a:cs typeface="Arial"/>
              </a:rPr>
              <a:t>ağlarında </a:t>
            </a:r>
            <a:r>
              <a:rPr sz="3200" spc="-5" dirty="0">
                <a:solidFill>
                  <a:srgbClr val="1A1A6F"/>
                </a:solidFill>
                <a:latin typeface="Arial"/>
                <a:cs typeface="Arial"/>
              </a:rPr>
              <a:t>görmeniz  pek </a:t>
            </a:r>
            <a:r>
              <a:rPr sz="3200" dirty="0">
                <a:solidFill>
                  <a:srgbClr val="1A1A6F"/>
                </a:solidFill>
                <a:latin typeface="Arial"/>
                <a:cs typeface="Arial"/>
              </a:rPr>
              <a:t>mümkün</a:t>
            </a:r>
            <a:r>
              <a:rPr sz="3200" spc="-40" dirty="0">
                <a:solidFill>
                  <a:srgbClr val="1A1A6F"/>
                </a:solidFill>
                <a:latin typeface="Arial"/>
                <a:cs typeface="Arial"/>
              </a:rPr>
              <a:t> </a:t>
            </a:r>
            <a:r>
              <a:rPr sz="3200" spc="-10" dirty="0">
                <a:solidFill>
                  <a:srgbClr val="1A1A6F"/>
                </a:solidFill>
                <a:latin typeface="Arial"/>
                <a:cs typeface="Arial"/>
              </a:rPr>
              <a:t>değildir.</a:t>
            </a:r>
            <a:endParaRPr sz="3200" dirty="0">
              <a:latin typeface="Arial"/>
              <a:cs typeface="Arial"/>
            </a:endParaRPr>
          </a:p>
        </p:txBody>
      </p:sp>
      <p:sp>
        <p:nvSpPr>
          <p:cNvPr id="13" name="object 9"/>
          <p:cNvSpPr txBox="1">
            <a:spLocks/>
          </p:cNvSpPr>
          <p:nvPr/>
        </p:nvSpPr>
        <p:spPr>
          <a:xfrm>
            <a:off x="609600" y="387744"/>
            <a:ext cx="6478651" cy="443711"/>
          </a:xfrm>
          <a:prstGeom prst="rect">
            <a:avLst/>
          </a:prstGeom>
        </p:spPr>
        <p:txBody>
          <a:bodyPr vert="horz" wrap="square" lIns="0" tIns="12700" rIns="0" bIns="0" rtlCol="0" anchor="b">
            <a:spAutoFit/>
          </a:bodyPr>
          <a:lstStyle>
            <a:lvl1pPr algn="l" defTabSz="685800" rtl="0" eaLnBrk="1" latinLnBrk="0" hangingPunct="1">
              <a:lnSpc>
                <a:spcPct val="85000"/>
              </a:lnSpc>
              <a:spcBef>
                <a:spcPct val="0"/>
              </a:spcBef>
              <a:buNone/>
              <a:defRPr sz="2700" kern="1200" spc="-38" baseline="0">
                <a:solidFill>
                  <a:schemeClr val="bg2">
                    <a:lumMod val="25000"/>
                  </a:schemeClr>
                </a:solidFill>
                <a:latin typeface="Times New Roman" panose="02020603050405020304" pitchFamily="18" charset="0"/>
                <a:ea typeface="+mj-ea"/>
                <a:cs typeface="Times New Roman" panose="02020603050405020304" pitchFamily="18" charset="0"/>
              </a:defRPr>
            </a:lvl1pPr>
          </a:lstStyle>
          <a:p>
            <a:pPr marL="12700">
              <a:lnSpc>
                <a:spcPct val="100000"/>
              </a:lnSpc>
              <a:spcBef>
                <a:spcPts val="100"/>
              </a:spcBef>
            </a:pPr>
            <a:r>
              <a:rPr lang="tr-TR" spc="-5" dirty="0" smtClean="0"/>
              <a:t>Kalın </a:t>
            </a:r>
            <a:r>
              <a:rPr lang="tr-TR" dirty="0" err="1" smtClean="0"/>
              <a:t>Koaksiyel</a:t>
            </a:r>
            <a:r>
              <a:rPr lang="tr-TR" spc="-95" dirty="0" smtClean="0"/>
              <a:t> </a:t>
            </a:r>
            <a:r>
              <a:rPr lang="tr-TR" dirty="0" smtClean="0"/>
              <a:t>Kablo </a:t>
            </a:r>
            <a:r>
              <a:rPr lang="tr-TR" sz="2800" spc="-5" dirty="0" smtClean="0">
                <a:solidFill>
                  <a:schemeClr val="accent1">
                    <a:lumMod val="75000"/>
                  </a:schemeClr>
                </a:solidFill>
              </a:rPr>
              <a:t>(Thicknet-10Base5)</a:t>
            </a:r>
            <a:endParaRPr lang="tr-TR" dirty="0"/>
          </a:p>
        </p:txBody>
      </p:sp>
      <p:sp>
        <p:nvSpPr>
          <p:cNvPr id="15" name="Altbilgi Yer Tutucusu 14"/>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6" name="Slayt Numarası Yer Tutucusu 15"/>
          <p:cNvSpPr>
            <a:spLocks noGrp="1"/>
          </p:cNvSpPr>
          <p:nvPr>
            <p:ph type="sldNum" sz="quarter" idx="12"/>
          </p:nvPr>
        </p:nvSpPr>
        <p:spPr/>
        <p:txBody>
          <a:bodyPr/>
          <a:lstStyle/>
          <a:p>
            <a:fld id="{B6F15528-21DE-4FAA-801E-634DDDAF4B2B}" type="slidenum">
              <a:rPr lang="tr-TR" smtClean="0"/>
              <a:t>21</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0" name="object 10"/>
          <p:cNvSpPr txBox="1"/>
          <p:nvPr/>
        </p:nvSpPr>
        <p:spPr>
          <a:xfrm>
            <a:off x="381000" y="1219200"/>
            <a:ext cx="7970520" cy="4311437"/>
          </a:xfrm>
          <a:prstGeom prst="rect">
            <a:avLst/>
          </a:prstGeom>
        </p:spPr>
        <p:txBody>
          <a:bodyPr vert="horz" wrap="square" lIns="0" tIns="12700" rIns="0" bIns="0" rtlCol="0">
            <a:spAutoFit/>
          </a:bodyPr>
          <a:lstStyle/>
          <a:p>
            <a:pPr marL="375920" indent="-363220">
              <a:lnSpc>
                <a:spcPct val="100000"/>
              </a:lnSpc>
              <a:spcBef>
                <a:spcPts val="3120"/>
              </a:spcBef>
              <a:buSzPct val="96875"/>
              <a:buFont typeface="Wingdings"/>
              <a:buChar char=""/>
              <a:tabLst>
                <a:tab pos="376555" algn="l"/>
              </a:tabLst>
            </a:pPr>
            <a:r>
              <a:rPr sz="3200" spc="-5" dirty="0" err="1" smtClean="0">
                <a:solidFill>
                  <a:srgbClr val="1A1A6F"/>
                </a:solidFill>
                <a:latin typeface="Arial"/>
                <a:cs typeface="Arial"/>
              </a:rPr>
              <a:t>Kalın</a:t>
            </a:r>
            <a:r>
              <a:rPr sz="3200" spc="-5" dirty="0" smtClean="0">
                <a:solidFill>
                  <a:srgbClr val="1A1A6F"/>
                </a:solidFill>
                <a:latin typeface="Arial"/>
                <a:cs typeface="Arial"/>
              </a:rPr>
              <a:t> </a:t>
            </a:r>
            <a:r>
              <a:rPr sz="3200" dirty="0">
                <a:solidFill>
                  <a:srgbClr val="1A1A6F"/>
                </a:solidFill>
                <a:latin typeface="Arial"/>
                <a:cs typeface="Arial"/>
              </a:rPr>
              <a:t>koaksiyel </a:t>
            </a:r>
            <a:r>
              <a:rPr sz="3200" spc="-5" dirty="0">
                <a:solidFill>
                  <a:srgbClr val="1A1A6F"/>
                </a:solidFill>
                <a:latin typeface="Arial"/>
                <a:cs typeface="Arial"/>
              </a:rPr>
              <a:t>kablonun özellikleri</a:t>
            </a:r>
            <a:r>
              <a:rPr sz="3200" spc="-80" dirty="0">
                <a:solidFill>
                  <a:srgbClr val="1A1A6F"/>
                </a:solidFill>
                <a:latin typeface="Arial"/>
                <a:cs typeface="Arial"/>
              </a:rPr>
              <a:t> </a:t>
            </a:r>
            <a:r>
              <a:rPr sz="3200" dirty="0">
                <a:solidFill>
                  <a:srgbClr val="1A1A6F"/>
                </a:solidFill>
                <a:latin typeface="Arial"/>
                <a:cs typeface="Arial"/>
              </a:rPr>
              <a:t>:</a:t>
            </a:r>
            <a:endParaRPr sz="3200" dirty="0">
              <a:latin typeface="Arial"/>
              <a:cs typeface="Arial"/>
            </a:endParaRPr>
          </a:p>
          <a:p>
            <a:pPr marL="756285" marR="5080" indent="-287020">
              <a:lnSpc>
                <a:spcPct val="100000"/>
              </a:lnSpc>
              <a:spcBef>
                <a:spcPts val="690"/>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IEEE 802.3 standartlarına göre maksimum </a:t>
            </a:r>
            <a:r>
              <a:rPr sz="2800" spc="-10" dirty="0">
                <a:solidFill>
                  <a:srgbClr val="1A1A6F"/>
                </a:solidFill>
                <a:latin typeface="Arial"/>
                <a:cs typeface="Arial"/>
              </a:rPr>
              <a:t>10  </a:t>
            </a:r>
            <a:r>
              <a:rPr sz="2800" spc="-5" dirty="0">
                <a:solidFill>
                  <a:srgbClr val="1A1A6F"/>
                </a:solidFill>
                <a:latin typeface="Arial"/>
                <a:cs typeface="Arial"/>
              </a:rPr>
              <a:t>Mbps hızında </a:t>
            </a:r>
            <a:r>
              <a:rPr sz="2800" dirty="0">
                <a:solidFill>
                  <a:srgbClr val="1A1A6F"/>
                </a:solidFill>
                <a:latin typeface="Arial"/>
                <a:cs typeface="Arial"/>
              </a:rPr>
              <a:t>veri transferi</a:t>
            </a:r>
            <a:r>
              <a:rPr sz="2800" spc="10" dirty="0">
                <a:solidFill>
                  <a:srgbClr val="1A1A6F"/>
                </a:solidFill>
                <a:latin typeface="Arial"/>
                <a:cs typeface="Arial"/>
              </a:rPr>
              <a:t> </a:t>
            </a:r>
            <a:r>
              <a:rPr sz="2800" dirty="0">
                <a:solidFill>
                  <a:srgbClr val="1A1A6F"/>
                </a:solidFill>
                <a:latin typeface="Arial"/>
                <a:cs typeface="Arial"/>
              </a:rPr>
              <a:t>yapabilir,</a:t>
            </a:r>
            <a:endParaRPr sz="2800" dirty="0">
              <a:latin typeface="Arial"/>
              <a:cs typeface="Arial"/>
            </a:endParaRPr>
          </a:p>
          <a:p>
            <a:pPr marL="46990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Temel bant </a:t>
            </a:r>
            <a:r>
              <a:rPr sz="2800" dirty="0">
                <a:solidFill>
                  <a:srgbClr val="1A1A6F"/>
                </a:solidFill>
                <a:latin typeface="Arial"/>
                <a:cs typeface="Arial"/>
              </a:rPr>
              <a:t>veri transferinde</a:t>
            </a:r>
            <a:r>
              <a:rPr sz="2800" spc="30" dirty="0">
                <a:solidFill>
                  <a:srgbClr val="1A1A6F"/>
                </a:solidFill>
                <a:latin typeface="Arial"/>
                <a:cs typeface="Arial"/>
              </a:rPr>
              <a:t> </a:t>
            </a:r>
            <a:r>
              <a:rPr sz="2800" spc="-5" dirty="0">
                <a:solidFill>
                  <a:srgbClr val="1A1A6F"/>
                </a:solidFill>
                <a:latin typeface="Arial"/>
                <a:cs typeface="Arial"/>
              </a:rPr>
              <a:t>kullanılır,</a:t>
            </a:r>
            <a:endParaRPr sz="2800" dirty="0">
              <a:latin typeface="Arial"/>
              <a:cs typeface="Arial"/>
            </a:endParaRPr>
          </a:p>
          <a:p>
            <a:pPr marL="756285" marR="81280" indent="-287020">
              <a:lnSpc>
                <a:spcPct val="100000"/>
              </a:lnSpc>
              <a:spcBef>
                <a:spcPts val="670"/>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Fiber optik kablolardan daha ucuz, </a:t>
            </a:r>
            <a:r>
              <a:rPr sz="2800" spc="-10" dirty="0">
                <a:solidFill>
                  <a:srgbClr val="1A1A6F"/>
                </a:solidFill>
                <a:latin typeface="Arial"/>
                <a:cs typeface="Arial"/>
              </a:rPr>
              <a:t>ama </a:t>
            </a:r>
            <a:r>
              <a:rPr sz="2800" spc="-5" dirty="0">
                <a:solidFill>
                  <a:srgbClr val="1A1A6F"/>
                </a:solidFill>
                <a:latin typeface="Arial"/>
                <a:cs typeface="Arial"/>
              </a:rPr>
              <a:t>diğer  </a:t>
            </a:r>
            <a:r>
              <a:rPr sz="2800" dirty="0">
                <a:solidFill>
                  <a:srgbClr val="1A1A6F"/>
                </a:solidFill>
                <a:latin typeface="Arial"/>
                <a:cs typeface="Arial"/>
              </a:rPr>
              <a:t>koaksiyel kablolardan </a:t>
            </a:r>
            <a:r>
              <a:rPr sz="2800" spc="-5" dirty="0">
                <a:solidFill>
                  <a:srgbClr val="1A1A6F"/>
                </a:solidFill>
                <a:latin typeface="Arial"/>
                <a:cs typeface="Arial"/>
              </a:rPr>
              <a:t>daha</a:t>
            </a:r>
            <a:r>
              <a:rPr sz="2800" spc="25" dirty="0">
                <a:solidFill>
                  <a:srgbClr val="1A1A6F"/>
                </a:solidFill>
                <a:latin typeface="Arial"/>
                <a:cs typeface="Arial"/>
              </a:rPr>
              <a:t> </a:t>
            </a:r>
            <a:r>
              <a:rPr sz="2800" dirty="0">
                <a:solidFill>
                  <a:srgbClr val="1A1A6F"/>
                </a:solidFill>
                <a:latin typeface="Arial"/>
                <a:cs typeface="Arial"/>
              </a:rPr>
              <a:t>pahalıdır,</a:t>
            </a:r>
            <a:endParaRPr sz="2800" dirty="0">
              <a:latin typeface="Arial"/>
              <a:cs typeface="Arial"/>
            </a:endParaRPr>
          </a:p>
          <a:p>
            <a:pPr marL="756285" marR="1207135" indent="-28702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Modern bilgisayar ağlarında kullanılan  konnektörlerden çok </a:t>
            </a:r>
            <a:r>
              <a:rPr sz="2800" dirty="0">
                <a:solidFill>
                  <a:srgbClr val="1A1A6F"/>
                </a:solidFill>
                <a:latin typeface="Arial"/>
                <a:cs typeface="Arial"/>
              </a:rPr>
              <a:t>farklı </a:t>
            </a:r>
            <a:r>
              <a:rPr sz="2800" spc="-5" dirty="0">
                <a:solidFill>
                  <a:srgbClr val="1A1A6F"/>
                </a:solidFill>
                <a:latin typeface="Arial"/>
                <a:cs typeface="Arial"/>
              </a:rPr>
              <a:t>birkaç tür  konnektörle </a:t>
            </a:r>
            <a:r>
              <a:rPr sz="2800" dirty="0">
                <a:solidFill>
                  <a:srgbClr val="1A1A6F"/>
                </a:solidFill>
                <a:latin typeface="Arial"/>
                <a:cs typeface="Arial"/>
              </a:rPr>
              <a:t>uyumludur</a:t>
            </a:r>
            <a:r>
              <a:rPr sz="2800" spc="35" dirty="0">
                <a:solidFill>
                  <a:srgbClr val="1A1A6F"/>
                </a:solidFill>
                <a:latin typeface="Arial"/>
                <a:cs typeface="Arial"/>
              </a:rPr>
              <a:t> </a:t>
            </a:r>
            <a:r>
              <a:rPr sz="2800" dirty="0">
                <a:solidFill>
                  <a:srgbClr val="1A1A6F"/>
                </a:solidFill>
                <a:latin typeface="Arial"/>
                <a:cs typeface="Arial"/>
              </a:rPr>
              <a:t>;</a:t>
            </a:r>
            <a:endParaRPr sz="28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22</a:t>
            </a:fld>
            <a:endParaRPr lang="tr-TR"/>
          </a:p>
        </p:txBody>
      </p:sp>
      <p:sp>
        <p:nvSpPr>
          <p:cNvPr id="15" name="object 9"/>
          <p:cNvSpPr txBox="1">
            <a:spLocks/>
          </p:cNvSpPr>
          <p:nvPr/>
        </p:nvSpPr>
        <p:spPr>
          <a:xfrm>
            <a:off x="609600" y="387744"/>
            <a:ext cx="6478651" cy="443711"/>
          </a:xfrm>
          <a:prstGeom prst="rect">
            <a:avLst/>
          </a:prstGeom>
        </p:spPr>
        <p:txBody>
          <a:bodyPr vert="horz" wrap="square" lIns="0" tIns="12700" rIns="0" bIns="0" rtlCol="0" anchor="b">
            <a:spAutoFit/>
          </a:bodyPr>
          <a:lstStyle>
            <a:lvl1pPr algn="l" defTabSz="685800" rtl="0" eaLnBrk="1" latinLnBrk="0" hangingPunct="1">
              <a:lnSpc>
                <a:spcPct val="85000"/>
              </a:lnSpc>
              <a:spcBef>
                <a:spcPct val="0"/>
              </a:spcBef>
              <a:buNone/>
              <a:defRPr sz="2700" kern="1200" spc="-38" baseline="0">
                <a:solidFill>
                  <a:schemeClr val="bg2">
                    <a:lumMod val="25000"/>
                  </a:schemeClr>
                </a:solidFill>
                <a:latin typeface="Times New Roman" panose="02020603050405020304" pitchFamily="18" charset="0"/>
                <a:ea typeface="+mj-ea"/>
                <a:cs typeface="Times New Roman" panose="02020603050405020304" pitchFamily="18" charset="0"/>
              </a:defRPr>
            </a:lvl1pPr>
          </a:lstStyle>
          <a:p>
            <a:pPr marL="12700">
              <a:lnSpc>
                <a:spcPct val="100000"/>
              </a:lnSpc>
              <a:spcBef>
                <a:spcPts val="100"/>
              </a:spcBef>
            </a:pPr>
            <a:r>
              <a:rPr lang="tr-TR" spc="-5" dirty="0" smtClean="0"/>
              <a:t>Kalın </a:t>
            </a:r>
            <a:r>
              <a:rPr lang="tr-TR" dirty="0" err="1" smtClean="0"/>
              <a:t>Koaksiyel</a:t>
            </a:r>
            <a:r>
              <a:rPr lang="tr-TR" spc="-95" dirty="0" smtClean="0"/>
              <a:t> </a:t>
            </a:r>
            <a:r>
              <a:rPr lang="tr-TR" dirty="0" smtClean="0"/>
              <a:t>Kablo </a:t>
            </a:r>
            <a:r>
              <a:rPr lang="tr-TR" sz="2800" spc="-5" dirty="0" smtClean="0">
                <a:solidFill>
                  <a:schemeClr val="accent1">
                    <a:lumMod val="75000"/>
                  </a:schemeClr>
                </a:solidFill>
              </a:rPr>
              <a:t>(Thicknet-10Base5)</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xfrm>
            <a:off x="381000" y="470690"/>
            <a:ext cx="8382000" cy="443711"/>
          </a:xfrm>
          <a:prstGeom prst="rect">
            <a:avLst/>
          </a:prstGeom>
        </p:spPr>
        <p:txBody>
          <a:bodyPr vert="horz" wrap="square" lIns="0" tIns="12700" rIns="0" bIns="0" rtlCol="0">
            <a:spAutoFit/>
          </a:bodyPr>
          <a:lstStyle/>
          <a:p>
            <a:pPr marL="12700">
              <a:lnSpc>
                <a:spcPct val="100000"/>
              </a:lnSpc>
              <a:spcBef>
                <a:spcPts val="100"/>
              </a:spcBef>
            </a:pPr>
            <a:r>
              <a:rPr spc="-5" dirty="0"/>
              <a:t>Kalın </a:t>
            </a:r>
            <a:r>
              <a:rPr dirty="0" err="1"/>
              <a:t>Koaksiyel</a:t>
            </a:r>
            <a:r>
              <a:rPr spc="-95" dirty="0"/>
              <a:t> </a:t>
            </a:r>
            <a:r>
              <a:rPr dirty="0" err="1" smtClean="0"/>
              <a:t>Kablo</a:t>
            </a:r>
            <a:r>
              <a:rPr lang="tr-TR" dirty="0" smtClean="0"/>
              <a:t> </a:t>
            </a:r>
            <a:r>
              <a:rPr lang="tr-TR" sz="2800" spc="-5" dirty="0">
                <a:solidFill>
                  <a:schemeClr val="accent1">
                    <a:lumMod val="75000"/>
                  </a:schemeClr>
                </a:solidFill>
              </a:rPr>
              <a:t>(</a:t>
            </a:r>
            <a:r>
              <a:rPr lang="tr-TR" sz="2800" spc="-5" dirty="0" smtClean="0">
                <a:solidFill>
                  <a:schemeClr val="accent1">
                    <a:lumMod val="75000"/>
                  </a:schemeClr>
                </a:solidFill>
              </a:rPr>
              <a:t>Thicknet-10Base5)</a:t>
            </a:r>
            <a:endParaRPr dirty="0"/>
          </a:p>
        </p:txBody>
      </p:sp>
      <p:sp>
        <p:nvSpPr>
          <p:cNvPr id="10" name="object 10"/>
          <p:cNvSpPr txBox="1"/>
          <p:nvPr/>
        </p:nvSpPr>
        <p:spPr>
          <a:xfrm>
            <a:off x="1066800" y="1608116"/>
            <a:ext cx="5991860" cy="2005677"/>
          </a:xfrm>
          <a:prstGeom prst="rect">
            <a:avLst/>
          </a:prstGeom>
        </p:spPr>
        <p:txBody>
          <a:bodyPr vert="horz" wrap="square" lIns="0" tIns="12700" rIns="0" bIns="0" rtlCol="0">
            <a:spAutoFit/>
          </a:bodyPr>
          <a:lstStyle/>
          <a:p>
            <a:pPr marL="12700">
              <a:lnSpc>
                <a:spcPct val="100000"/>
              </a:lnSpc>
              <a:spcBef>
                <a:spcPts val="3135"/>
              </a:spcBef>
            </a:pPr>
            <a:r>
              <a:rPr sz="2800" spc="-5" dirty="0" smtClean="0">
                <a:solidFill>
                  <a:srgbClr val="1A1A6F"/>
                </a:solidFill>
                <a:latin typeface="Arial"/>
                <a:cs typeface="Arial"/>
              </a:rPr>
              <a:t>Bu </a:t>
            </a:r>
            <a:r>
              <a:rPr sz="2800" dirty="0">
                <a:solidFill>
                  <a:srgbClr val="1A1A6F"/>
                </a:solidFill>
                <a:latin typeface="Arial"/>
                <a:cs typeface="Arial"/>
              </a:rPr>
              <a:t>konnektörler</a:t>
            </a:r>
            <a:r>
              <a:rPr sz="2800" spc="10" dirty="0">
                <a:solidFill>
                  <a:srgbClr val="1A1A6F"/>
                </a:solidFill>
                <a:latin typeface="Arial"/>
                <a:cs typeface="Arial"/>
              </a:rPr>
              <a:t> </a:t>
            </a:r>
            <a:r>
              <a:rPr sz="2800" dirty="0">
                <a:solidFill>
                  <a:srgbClr val="1A1A6F"/>
                </a:solidFill>
                <a:latin typeface="Arial"/>
                <a:cs typeface="Arial"/>
              </a:rPr>
              <a:t>:</a:t>
            </a:r>
            <a:endParaRPr sz="2800" dirty="0">
              <a:latin typeface="Arial"/>
              <a:cs typeface="Arial"/>
            </a:endParaRPr>
          </a:p>
          <a:p>
            <a:pPr marL="12700">
              <a:lnSpc>
                <a:spcPct val="100000"/>
              </a:lnSpc>
              <a:spcBef>
                <a:spcPts val="675"/>
              </a:spcBef>
              <a:tabLst>
                <a:tab pos="2990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Vampir</a:t>
            </a:r>
            <a:r>
              <a:rPr sz="2800" spc="25" dirty="0">
                <a:solidFill>
                  <a:srgbClr val="1A1A6F"/>
                </a:solidFill>
                <a:latin typeface="Arial"/>
                <a:cs typeface="Arial"/>
              </a:rPr>
              <a:t> </a:t>
            </a:r>
            <a:r>
              <a:rPr sz="2800" dirty="0">
                <a:solidFill>
                  <a:srgbClr val="1A1A6F"/>
                </a:solidFill>
                <a:latin typeface="Arial"/>
                <a:cs typeface="Arial"/>
              </a:rPr>
              <a:t>tapa,</a:t>
            </a:r>
            <a:endParaRPr sz="2800" dirty="0">
              <a:latin typeface="Arial"/>
              <a:cs typeface="Arial"/>
            </a:endParaRPr>
          </a:p>
          <a:p>
            <a:pPr marL="12700">
              <a:lnSpc>
                <a:spcPct val="100000"/>
              </a:lnSpc>
              <a:spcBef>
                <a:spcPts val="670"/>
              </a:spcBef>
              <a:tabLst>
                <a:tab pos="2990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AUI (DIX-DB15)</a:t>
            </a:r>
            <a:r>
              <a:rPr sz="2800" spc="20" dirty="0">
                <a:solidFill>
                  <a:srgbClr val="1A1A6F"/>
                </a:solidFill>
                <a:latin typeface="Arial"/>
                <a:cs typeface="Arial"/>
              </a:rPr>
              <a:t> </a:t>
            </a:r>
            <a:r>
              <a:rPr sz="2800" dirty="0">
                <a:solidFill>
                  <a:srgbClr val="1A1A6F"/>
                </a:solidFill>
                <a:latin typeface="Arial"/>
                <a:cs typeface="Arial"/>
              </a:rPr>
              <a:t>konnektör,</a:t>
            </a:r>
            <a:endParaRPr sz="2800" dirty="0">
              <a:latin typeface="Arial"/>
              <a:cs typeface="Arial"/>
            </a:endParaRPr>
          </a:p>
          <a:p>
            <a:pPr marL="12700">
              <a:lnSpc>
                <a:spcPct val="100000"/>
              </a:lnSpc>
              <a:spcBef>
                <a:spcPts val="675"/>
              </a:spcBef>
              <a:tabLst>
                <a:tab pos="2990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N </a:t>
            </a:r>
            <a:r>
              <a:rPr sz="2800" dirty="0">
                <a:solidFill>
                  <a:srgbClr val="1A1A6F"/>
                </a:solidFill>
                <a:latin typeface="Arial"/>
                <a:cs typeface="Arial"/>
              </a:rPr>
              <a:t>serisi konnektörler,</a:t>
            </a:r>
            <a:endParaRPr sz="28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23</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xfrm>
            <a:off x="381000" y="470690"/>
            <a:ext cx="8382000" cy="443711"/>
          </a:xfrm>
          <a:prstGeom prst="rect">
            <a:avLst/>
          </a:prstGeom>
        </p:spPr>
        <p:txBody>
          <a:bodyPr vert="horz" wrap="square" lIns="0" tIns="12700" rIns="0" bIns="0" rtlCol="0">
            <a:spAutoFit/>
          </a:bodyPr>
          <a:lstStyle/>
          <a:p>
            <a:pPr marL="12700">
              <a:lnSpc>
                <a:spcPct val="100000"/>
              </a:lnSpc>
              <a:spcBef>
                <a:spcPts val="100"/>
              </a:spcBef>
            </a:pPr>
            <a:r>
              <a:rPr spc="-5" dirty="0"/>
              <a:t>Kalın </a:t>
            </a:r>
            <a:r>
              <a:rPr dirty="0" err="1"/>
              <a:t>Koaksiyel</a:t>
            </a:r>
            <a:r>
              <a:rPr spc="-95" dirty="0"/>
              <a:t> </a:t>
            </a:r>
            <a:r>
              <a:rPr dirty="0" err="1" smtClean="0"/>
              <a:t>Kablo</a:t>
            </a:r>
            <a:r>
              <a:rPr lang="tr-TR" dirty="0" smtClean="0"/>
              <a:t> </a:t>
            </a:r>
            <a:r>
              <a:rPr lang="tr-TR" sz="2800" spc="-5" dirty="0">
                <a:solidFill>
                  <a:schemeClr val="accent1">
                    <a:lumMod val="75000"/>
                  </a:schemeClr>
                </a:solidFill>
              </a:rPr>
              <a:t>(Thicknet-10Base5</a:t>
            </a:r>
            <a:r>
              <a:rPr lang="tr-TR" sz="2800" spc="-5" dirty="0" smtClean="0">
                <a:solidFill>
                  <a:schemeClr val="accent1">
                    <a:lumMod val="75000"/>
                  </a:schemeClr>
                </a:solidFill>
              </a:rPr>
              <a:t>)</a:t>
            </a:r>
            <a:endParaRPr dirty="0"/>
          </a:p>
        </p:txBody>
      </p:sp>
      <p:sp>
        <p:nvSpPr>
          <p:cNvPr id="10" name="object 10"/>
          <p:cNvSpPr txBox="1"/>
          <p:nvPr/>
        </p:nvSpPr>
        <p:spPr>
          <a:xfrm>
            <a:off x="457200" y="1143000"/>
            <a:ext cx="7969250" cy="4501232"/>
          </a:xfrm>
          <a:prstGeom prst="rect">
            <a:avLst/>
          </a:prstGeom>
        </p:spPr>
        <p:txBody>
          <a:bodyPr vert="horz" wrap="square" lIns="0" tIns="12700" rIns="0" bIns="0" rtlCol="0">
            <a:spAutoFit/>
          </a:bodyPr>
          <a:lstStyle/>
          <a:p>
            <a:pPr marL="355600" marR="24765" indent="-342900">
              <a:lnSpc>
                <a:spcPct val="100000"/>
              </a:lnSpc>
              <a:spcBef>
                <a:spcPts val="3135"/>
              </a:spcBef>
              <a:buFont typeface="Wingdings"/>
              <a:buChar char=""/>
              <a:tabLst>
                <a:tab pos="356235" algn="l"/>
              </a:tabLst>
            </a:pPr>
            <a:r>
              <a:rPr sz="2800" spc="-5" dirty="0" err="1" smtClean="0">
                <a:solidFill>
                  <a:srgbClr val="1A1A6F"/>
                </a:solidFill>
                <a:latin typeface="Arial"/>
                <a:cs typeface="Arial"/>
              </a:rPr>
              <a:t>Kalın</a:t>
            </a:r>
            <a:r>
              <a:rPr sz="2800" spc="-5" dirty="0" smtClean="0">
                <a:solidFill>
                  <a:srgbClr val="1A1A6F"/>
                </a:solidFill>
                <a:latin typeface="Arial"/>
                <a:cs typeface="Arial"/>
              </a:rPr>
              <a:t> </a:t>
            </a:r>
            <a:r>
              <a:rPr sz="2800" dirty="0">
                <a:solidFill>
                  <a:srgbClr val="1A1A6F"/>
                </a:solidFill>
                <a:latin typeface="Arial"/>
                <a:cs typeface="Arial"/>
              </a:rPr>
              <a:t>koaksiyel </a:t>
            </a:r>
            <a:r>
              <a:rPr sz="2800" spc="-5" dirty="0">
                <a:solidFill>
                  <a:srgbClr val="1A1A6F"/>
                </a:solidFill>
                <a:latin typeface="Arial"/>
                <a:cs typeface="Arial"/>
              </a:rPr>
              <a:t>kablo önemli dezavantajlarından  dolayı modern bilgisayar ağlarında çok nadir  kullanılır.</a:t>
            </a:r>
            <a:endParaRPr sz="2800" dirty="0">
              <a:latin typeface="Arial"/>
              <a:cs typeface="Arial"/>
            </a:endParaRPr>
          </a:p>
          <a:p>
            <a:pPr marL="355600" marR="561975" indent="-342900">
              <a:lnSpc>
                <a:spcPct val="100000"/>
              </a:lnSpc>
              <a:spcBef>
                <a:spcPts val="675"/>
              </a:spcBef>
              <a:buFont typeface="Wingdings"/>
              <a:buChar char=""/>
              <a:tabLst>
                <a:tab pos="356235" algn="l"/>
              </a:tabLst>
            </a:pPr>
            <a:r>
              <a:rPr sz="2800" spc="-5" dirty="0">
                <a:solidFill>
                  <a:srgbClr val="1A1A6F"/>
                </a:solidFill>
                <a:latin typeface="Arial"/>
                <a:cs typeface="Arial"/>
              </a:rPr>
              <a:t>Çünkü bu kabloyu yönetmek </a:t>
            </a:r>
            <a:r>
              <a:rPr sz="2800" dirty="0">
                <a:solidFill>
                  <a:srgbClr val="1A1A6F"/>
                </a:solidFill>
                <a:latin typeface="Arial"/>
                <a:cs typeface="Arial"/>
              </a:rPr>
              <a:t>zordur, </a:t>
            </a:r>
            <a:r>
              <a:rPr sz="2800" spc="-5" dirty="0">
                <a:solidFill>
                  <a:srgbClr val="1A1A6F"/>
                </a:solidFill>
                <a:latin typeface="Arial"/>
                <a:cs typeface="Arial"/>
              </a:rPr>
              <a:t>çok </a:t>
            </a:r>
            <a:r>
              <a:rPr sz="2800" dirty="0">
                <a:solidFill>
                  <a:srgbClr val="1A1A6F"/>
                </a:solidFill>
                <a:latin typeface="Arial"/>
                <a:cs typeface="Arial"/>
              </a:rPr>
              <a:t>sert  </a:t>
            </a:r>
            <a:r>
              <a:rPr sz="2800" spc="-5" dirty="0">
                <a:solidFill>
                  <a:srgbClr val="1A1A6F"/>
                </a:solidFill>
                <a:latin typeface="Arial"/>
                <a:cs typeface="Arial"/>
              </a:rPr>
              <a:t>olması kurulum ve montajı</a:t>
            </a:r>
            <a:r>
              <a:rPr sz="2800" spc="95" dirty="0">
                <a:solidFill>
                  <a:srgbClr val="1A1A6F"/>
                </a:solidFill>
                <a:latin typeface="Arial"/>
                <a:cs typeface="Arial"/>
              </a:rPr>
              <a:t> </a:t>
            </a:r>
            <a:r>
              <a:rPr sz="2800" spc="-5" dirty="0">
                <a:solidFill>
                  <a:srgbClr val="1A1A6F"/>
                </a:solidFill>
                <a:latin typeface="Arial"/>
                <a:cs typeface="Arial"/>
              </a:rPr>
              <a:t>zorlaştırmaktadır.</a:t>
            </a:r>
            <a:endParaRPr sz="2800" dirty="0">
              <a:latin typeface="Arial"/>
              <a:cs typeface="Arial"/>
            </a:endParaRPr>
          </a:p>
          <a:p>
            <a:pPr marL="355600" marR="24130">
              <a:lnSpc>
                <a:spcPct val="100000"/>
              </a:lnSpc>
            </a:pPr>
            <a:r>
              <a:rPr sz="2800" spc="-5" dirty="0">
                <a:solidFill>
                  <a:srgbClr val="1A1A6F"/>
                </a:solidFill>
                <a:latin typeface="Arial"/>
                <a:cs typeface="Arial"/>
              </a:rPr>
              <a:t>Ayrıca bilgisayar ağlarının avantajlarını </a:t>
            </a:r>
            <a:r>
              <a:rPr sz="2800" dirty="0">
                <a:solidFill>
                  <a:srgbClr val="1A1A6F"/>
                </a:solidFill>
                <a:latin typeface="Arial"/>
                <a:cs typeface="Arial"/>
              </a:rPr>
              <a:t>tam  </a:t>
            </a:r>
            <a:r>
              <a:rPr sz="2800" spc="-5" dirty="0">
                <a:solidFill>
                  <a:srgbClr val="1A1A6F"/>
                </a:solidFill>
                <a:latin typeface="Arial"/>
                <a:cs typeface="Arial"/>
              </a:rPr>
              <a:t>anlamıyla </a:t>
            </a:r>
            <a:r>
              <a:rPr sz="2800" dirty="0">
                <a:solidFill>
                  <a:srgbClr val="1A1A6F"/>
                </a:solidFill>
                <a:latin typeface="Arial"/>
                <a:cs typeface="Arial"/>
              </a:rPr>
              <a:t>sunamazlar, yüksek </a:t>
            </a:r>
            <a:r>
              <a:rPr sz="2800" spc="-5" dirty="0">
                <a:solidFill>
                  <a:srgbClr val="1A1A6F"/>
                </a:solidFill>
                <a:latin typeface="Arial"/>
                <a:cs typeface="Arial"/>
              </a:rPr>
              <a:t>hızlı veri </a:t>
            </a:r>
            <a:r>
              <a:rPr sz="2800" dirty="0">
                <a:solidFill>
                  <a:srgbClr val="1A1A6F"/>
                </a:solidFill>
                <a:latin typeface="Arial"/>
                <a:cs typeface="Arial"/>
              </a:rPr>
              <a:t>transferi  </a:t>
            </a:r>
            <a:r>
              <a:rPr sz="2800" spc="-5" dirty="0">
                <a:solidFill>
                  <a:srgbClr val="1A1A6F"/>
                </a:solidFill>
                <a:latin typeface="Arial"/>
                <a:cs typeface="Arial"/>
              </a:rPr>
              <a:t>kalın </a:t>
            </a:r>
            <a:r>
              <a:rPr sz="2800" dirty="0">
                <a:solidFill>
                  <a:srgbClr val="1A1A6F"/>
                </a:solidFill>
                <a:latin typeface="Arial"/>
                <a:cs typeface="Arial"/>
              </a:rPr>
              <a:t>koaksiyel </a:t>
            </a:r>
            <a:r>
              <a:rPr sz="2800" spc="-5" dirty="0">
                <a:solidFill>
                  <a:srgbClr val="1A1A6F"/>
                </a:solidFill>
                <a:latin typeface="Arial"/>
                <a:cs typeface="Arial"/>
              </a:rPr>
              <a:t>kablo ile</a:t>
            </a:r>
            <a:r>
              <a:rPr sz="2800" spc="5" dirty="0">
                <a:solidFill>
                  <a:srgbClr val="1A1A6F"/>
                </a:solidFill>
                <a:latin typeface="Arial"/>
                <a:cs typeface="Arial"/>
              </a:rPr>
              <a:t> </a:t>
            </a:r>
            <a:r>
              <a:rPr sz="2800" spc="-5" dirty="0">
                <a:solidFill>
                  <a:srgbClr val="1A1A6F"/>
                </a:solidFill>
                <a:latin typeface="Arial"/>
                <a:cs typeface="Arial"/>
              </a:rPr>
              <a:t>sağlanamaz.</a:t>
            </a:r>
            <a:endParaRPr sz="2800" dirty="0">
              <a:latin typeface="Arial"/>
              <a:cs typeface="Arial"/>
            </a:endParaRPr>
          </a:p>
          <a:p>
            <a:pPr marL="355600" marR="5080" indent="-342900">
              <a:lnSpc>
                <a:spcPct val="100000"/>
              </a:lnSpc>
              <a:spcBef>
                <a:spcPts val="675"/>
              </a:spcBef>
              <a:buFont typeface="Wingdings"/>
              <a:buChar char=""/>
              <a:tabLst>
                <a:tab pos="356235" algn="l"/>
              </a:tabLst>
            </a:pPr>
            <a:r>
              <a:rPr sz="2800" spc="-5" dirty="0">
                <a:solidFill>
                  <a:srgbClr val="1A1A6F"/>
                </a:solidFill>
                <a:latin typeface="Arial"/>
                <a:cs typeface="Arial"/>
              </a:rPr>
              <a:t>Buna rağmen ucuzdur ve çevresel gürültüler  popüler veri iletim </a:t>
            </a:r>
            <a:r>
              <a:rPr sz="2800" dirty="0">
                <a:solidFill>
                  <a:srgbClr val="1A1A6F"/>
                </a:solidFill>
                <a:latin typeface="Arial"/>
                <a:cs typeface="Arial"/>
              </a:rPr>
              <a:t>ortamlarından </a:t>
            </a:r>
            <a:r>
              <a:rPr sz="2800" spc="-5" dirty="0">
                <a:solidFill>
                  <a:srgbClr val="1A1A6F"/>
                </a:solidFill>
                <a:latin typeface="Arial"/>
                <a:cs typeface="Arial"/>
              </a:rPr>
              <a:t>daha az</a:t>
            </a:r>
            <a:r>
              <a:rPr sz="2800" spc="55" dirty="0">
                <a:solidFill>
                  <a:srgbClr val="1A1A6F"/>
                </a:solidFill>
                <a:latin typeface="Arial"/>
                <a:cs typeface="Arial"/>
              </a:rPr>
              <a:t> </a:t>
            </a:r>
            <a:r>
              <a:rPr sz="2800" spc="-5" dirty="0">
                <a:solidFill>
                  <a:srgbClr val="1A1A6F"/>
                </a:solidFill>
                <a:latin typeface="Arial"/>
                <a:cs typeface="Arial"/>
              </a:rPr>
              <a:t>etkiler.</a:t>
            </a:r>
            <a:endParaRPr sz="28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24</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p:nvPr/>
        </p:nvSpPr>
        <p:spPr>
          <a:xfrm>
            <a:off x="5276850" y="1600200"/>
            <a:ext cx="3680460" cy="2787396"/>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İnce Koaksiyel Kablo</a:t>
            </a:r>
            <a:r>
              <a:rPr spc="-85" dirty="0"/>
              <a:t> </a:t>
            </a:r>
            <a:r>
              <a:rPr spc="-5" dirty="0"/>
              <a:t>(</a:t>
            </a:r>
            <a:r>
              <a:rPr spc="-5" dirty="0" err="1" smtClean="0"/>
              <a:t>Thinnet</a:t>
            </a:r>
            <a:r>
              <a:rPr spc="-5" dirty="0" smtClean="0"/>
              <a:t>-</a:t>
            </a:r>
            <a:r>
              <a:rPr lang="tr-TR" spc="-5" dirty="0"/>
              <a:t>10Base2</a:t>
            </a:r>
            <a:r>
              <a:rPr lang="tr-TR" spc="-5" dirty="0" smtClean="0"/>
              <a:t>)</a:t>
            </a:r>
            <a:endParaRPr spc="-5" dirty="0"/>
          </a:p>
        </p:txBody>
      </p:sp>
      <p:sp>
        <p:nvSpPr>
          <p:cNvPr id="12" name="object 12"/>
          <p:cNvSpPr txBox="1"/>
          <p:nvPr/>
        </p:nvSpPr>
        <p:spPr>
          <a:xfrm>
            <a:off x="381000" y="1447800"/>
            <a:ext cx="4740910" cy="3757929"/>
          </a:xfrm>
          <a:prstGeom prst="rect">
            <a:avLst/>
          </a:prstGeom>
        </p:spPr>
        <p:txBody>
          <a:bodyPr vert="horz" wrap="square" lIns="0" tIns="12700" rIns="0" bIns="0" rtlCol="0">
            <a:spAutoFit/>
          </a:bodyPr>
          <a:lstStyle/>
          <a:p>
            <a:pPr marL="355600" marR="292735" indent="-342900">
              <a:lnSpc>
                <a:spcPct val="100000"/>
              </a:lnSpc>
              <a:spcBef>
                <a:spcPts val="100"/>
              </a:spcBef>
              <a:buFont typeface="Wingdings"/>
              <a:buChar char=""/>
              <a:tabLst>
                <a:tab pos="356235" algn="l"/>
              </a:tabLst>
            </a:pPr>
            <a:r>
              <a:rPr sz="2400" dirty="0">
                <a:solidFill>
                  <a:srgbClr val="1A1A6F"/>
                </a:solidFill>
                <a:latin typeface="Arial"/>
                <a:cs typeface="Arial"/>
              </a:rPr>
              <a:t>İnce </a:t>
            </a:r>
            <a:r>
              <a:rPr sz="2400" spc="-5" dirty="0">
                <a:solidFill>
                  <a:srgbClr val="1A1A6F"/>
                </a:solidFill>
                <a:latin typeface="Arial"/>
                <a:cs typeface="Arial"/>
              </a:rPr>
              <a:t>koaksiyel kablolar  1980’lerde </a:t>
            </a:r>
            <a:r>
              <a:rPr sz="2400" dirty="0">
                <a:solidFill>
                  <a:srgbClr val="1A1A6F"/>
                </a:solidFill>
                <a:latin typeface="Arial"/>
                <a:cs typeface="Arial"/>
              </a:rPr>
              <a:t>ve </a:t>
            </a:r>
            <a:r>
              <a:rPr sz="2400" spc="-10" dirty="0">
                <a:solidFill>
                  <a:srgbClr val="1A1A6F"/>
                </a:solidFill>
                <a:latin typeface="Arial"/>
                <a:cs typeface="Arial"/>
              </a:rPr>
              <a:t>90’ların başında  </a:t>
            </a:r>
            <a:r>
              <a:rPr sz="2400" dirty="0">
                <a:solidFill>
                  <a:srgbClr val="1A1A6F"/>
                </a:solidFill>
                <a:latin typeface="Arial"/>
                <a:cs typeface="Arial"/>
              </a:rPr>
              <a:t>Ethernet </a:t>
            </a:r>
            <a:r>
              <a:rPr sz="2400" spc="-10" dirty="0">
                <a:solidFill>
                  <a:srgbClr val="1A1A6F"/>
                </a:solidFill>
                <a:latin typeface="Arial"/>
                <a:cs typeface="Arial"/>
              </a:rPr>
              <a:t>ağlarının </a:t>
            </a:r>
            <a:r>
              <a:rPr sz="2400" spc="-5" dirty="0">
                <a:solidFill>
                  <a:srgbClr val="1A1A6F"/>
                </a:solidFill>
                <a:latin typeface="Arial"/>
                <a:cs typeface="Arial"/>
              </a:rPr>
              <a:t>en yaygın  </a:t>
            </a:r>
            <a:r>
              <a:rPr sz="2400" spc="-10" dirty="0">
                <a:solidFill>
                  <a:srgbClr val="1A1A6F"/>
                </a:solidFill>
                <a:latin typeface="Arial"/>
                <a:cs typeface="Arial"/>
              </a:rPr>
              <a:t>kullanılan</a:t>
            </a:r>
            <a:r>
              <a:rPr sz="2400" spc="50" dirty="0">
                <a:solidFill>
                  <a:srgbClr val="1A1A6F"/>
                </a:solidFill>
                <a:latin typeface="Arial"/>
                <a:cs typeface="Arial"/>
              </a:rPr>
              <a:t> </a:t>
            </a:r>
            <a:r>
              <a:rPr sz="2400" spc="-5" dirty="0">
                <a:solidFill>
                  <a:srgbClr val="1A1A6F"/>
                </a:solidFill>
                <a:latin typeface="Arial"/>
                <a:cs typeface="Arial"/>
              </a:rPr>
              <a:t>kablosuydu.</a:t>
            </a:r>
            <a:endParaRPr sz="2400" dirty="0">
              <a:latin typeface="Arial"/>
              <a:cs typeface="Arial"/>
            </a:endParaRPr>
          </a:p>
          <a:p>
            <a:pPr marL="355600" marR="5080" indent="-342900">
              <a:lnSpc>
                <a:spcPct val="100000"/>
              </a:lnSpc>
              <a:spcBef>
                <a:spcPts val="580"/>
              </a:spcBef>
              <a:buFont typeface="Wingdings"/>
              <a:buChar char=""/>
              <a:tabLst>
                <a:tab pos="356235" algn="l"/>
              </a:tabLst>
            </a:pPr>
            <a:r>
              <a:rPr sz="2400" spc="-5" dirty="0">
                <a:solidFill>
                  <a:srgbClr val="1A1A6F"/>
                </a:solidFill>
                <a:latin typeface="Arial"/>
                <a:cs typeface="Arial"/>
              </a:rPr>
              <a:t>Bu kablolar, </a:t>
            </a:r>
            <a:r>
              <a:rPr sz="2400" spc="-10" dirty="0">
                <a:solidFill>
                  <a:srgbClr val="1A1A6F"/>
                </a:solidFill>
                <a:latin typeface="Arial"/>
                <a:cs typeface="Arial"/>
              </a:rPr>
              <a:t>kalın </a:t>
            </a:r>
            <a:r>
              <a:rPr sz="2400" spc="-5" dirty="0">
                <a:solidFill>
                  <a:srgbClr val="1A1A6F"/>
                </a:solidFill>
                <a:latin typeface="Arial"/>
                <a:cs typeface="Arial"/>
              </a:rPr>
              <a:t>olan tipleri </a:t>
            </a:r>
            <a:r>
              <a:rPr sz="2400" spc="-10" dirty="0">
                <a:solidFill>
                  <a:srgbClr val="1A1A6F"/>
                </a:solidFill>
                <a:latin typeface="Arial"/>
                <a:cs typeface="Arial"/>
              </a:rPr>
              <a:t>gibi  </a:t>
            </a:r>
            <a:r>
              <a:rPr sz="2400" dirty="0">
                <a:solidFill>
                  <a:srgbClr val="1A1A6F"/>
                </a:solidFill>
                <a:latin typeface="Arial"/>
                <a:cs typeface="Arial"/>
              </a:rPr>
              <a:t>modern </a:t>
            </a:r>
            <a:r>
              <a:rPr sz="2400" spc="-5" dirty="0">
                <a:solidFill>
                  <a:srgbClr val="1A1A6F"/>
                </a:solidFill>
                <a:latin typeface="Arial"/>
                <a:cs typeface="Arial"/>
              </a:rPr>
              <a:t>bilgisayar </a:t>
            </a:r>
            <a:r>
              <a:rPr sz="2400" spc="-10" dirty="0">
                <a:solidFill>
                  <a:srgbClr val="1A1A6F"/>
                </a:solidFill>
                <a:latin typeface="Arial"/>
                <a:cs typeface="Arial"/>
              </a:rPr>
              <a:t>ağlarında </a:t>
            </a:r>
            <a:r>
              <a:rPr sz="2400" spc="-5" dirty="0">
                <a:solidFill>
                  <a:srgbClr val="1A1A6F"/>
                </a:solidFill>
                <a:latin typeface="Arial"/>
                <a:cs typeface="Arial"/>
              </a:rPr>
              <a:t>pek  görülmez. </a:t>
            </a:r>
            <a:r>
              <a:rPr sz="2400" dirty="0">
                <a:solidFill>
                  <a:srgbClr val="1A1A6F"/>
                </a:solidFill>
                <a:latin typeface="Arial"/>
                <a:cs typeface="Arial"/>
              </a:rPr>
              <a:t>Ama </a:t>
            </a:r>
            <a:r>
              <a:rPr sz="2400" spc="-5" dirty="0">
                <a:solidFill>
                  <a:srgbClr val="1A1A6F"/>
                </a:solidFill>
                <a:latin typeface="Arial"/>
                <a:cs typeface="Arial"/>
              </a:rPr>
              <a:t>yine de eskiden  </a:t>
            </a:r>
            <a:r>
              <a:rPr sz="2400" dirty="0">
                <a:solidFill>
                  <a:srgbClr val="1A1A6F"/>
                </a:solidFill>
                <a:latin typeface="Arial"/>
                <a:cs typeface="Arial"/>
              </a:rPr>
              <a:t>kurulmuş </a:t>
            </a:r>
            <a:r>
              <a:rPr sz="2400" spc="-5" dirty="0">
                <a:solidFill>
                  <a:srgbClr val="1A1A6F"/>
                </a:solidFill>
                <a:latin typeface="Arial"/>
                <a:cs typeface="Arial"/>
              </a:rPr>
              <a:t>olan ağlarda </a:t>
            </a:r>
            <a:r>
              <a:rPr sz="2400" dirty="0">
                <a:solidFill>
                  <a:srgbClr val="1A1A6F"/>
                </a:solidFill>
                <a:latin typeface="Arial"/>
                <a:cs typeface="Arial"/>
              </a:rPr>
              <a:t>ya </a:t>
            </a:r>
            <a:r>
              <a:rPr sz="2400" spc="-5" dirty="0">
                <a:solidFill>
                  <a:srgbClr val="1A1A6F"/>
                </a:solidFill>
                <a:latin typeface="Arial"/>
                <a:cs typeface="Arial"/>
              </a:rPr>
              <a:t>da  </a:t>
            </a:r>
            <a:r>
              <a:rPr sz="2400" dirty="0">
                <a:solidFill>
                  <a:srgbClr val="1A1A6F"/>
                </a:solidFill>
                <a:latin typeface="Arial"/>
                <a:cs typeface="Arial"/>
              </a:rPr>
              <a:t>küçük </a:t>
            </a:r>
            <a:r>
              <a:rPr sz="2400" spc="-5" dirty="0">
                <a:solidFill>
                  <a:srgbClr val="1A1A6F"/>
                </a:solidFill>
                <a:latin typeface="Arial"/>
                <a:cs typeface="Arial"/>
              </a:rPr>
              <a:t>işyerlerinde belki  rastlayabilirsiniz.</a:t>
            </a:r>
            <a:endParaRPr sz="2400" dirty="0">
              <a:latin typeface="Arial"/>
              <a:cs typeface="Arial"/>
            </a:endParaRPr>
          </a:p>
        </p:txBody>
      </p:sp>
      <p:sp>
        <p:nvSpPr>
          <p:cNvPr id="14" name="Altbilgi Yer Tutucusu 13"/>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5" name="Slayt Numarası Yer Tutucusu 14"/>
          <p:cNvSpPr>
            <a:spLocks noGrp="1"/>
          </p:cNvSpPr>
          <p:nvPr>
            <p:ph type="sldNum" sz="quarter" idx="12"/>
          </p:nvPr>
        </p:nvSpPr>
        <p:spPr/>
        <p:txBody>
          <a:bodyPr/>
          <a:lstStyle/>
          <a:p>
            <a:fld id="{B6F15528-21DE-4FAA-801E-634DDDAF4B2B}" type="slidenum">
              <a:rPr lang="tr-TR" smtClean="0"/>
              <a:t>25</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İnce Koaksiyel Kablo</a:t>
            </a:r>
            <a:r>
              <a:rPr spc="-85" dirty="0"/>
              <a:t> </a:t>
            </a:r>
            <a:r>
              <a:rPr spc="-5" dirty="0"/>
              <a:t>(</a:t>
            </a:r>
            <a:r>
              <a:rPr dirty="0" err="1"/>
              <a:t>Thinnet</a:t>
            </a:r>
            <a:r>
              <a:rPr dirty="0"/>
              <a:t>-</a:t>
            </a:r>
            <a:r>
              <a:rPr lang="tr-TR" dirty="0"/>
              <a:t>10Base2)</a:t>
            </a:r>
            <a:endParaRPr spc="-5" dirty="0"/>
          </a:p>
        </p:txBody>
      </p:sp>
      <p:sp>
        <p:nvSpPr>
          <p:cNvPr id="10" name="object 10"/>
          <p:cNvSpPr txBox="1"/>
          <p:nvPr/>
        </p:nvSpPr>
        <p:spPr>
          <a:xfrm>
            <a:off x="567610" y="1273880"/>
            <a:ext cx="8011159" cy="4411464"/>
          </a:xfrm>
          <a:prstGeom prst="rect">
            <a:avLst/>
          </a:prstGeom>
        </p:spPr>
        <p:txBody>
          <a:bodyPr vert="horz" wrap="square" lIns="0" tIns="12700" rIns="0" bIns="0" rtlCol="0">
            <a:spAutoFit/>
          </a:bodyPr>
          <a:lstStyle/>
          <a:p>
            <a:pPr marL="355600" indent="-342900">
              <a:lnSpc>
                <a:spcPct val="100000"/>
              </a:lnSpc>
              <a:spcBef>
                <a:spcPts val="3135"/>
              </a:spcBef>
              <a:buFont typeface="Wingdings"/>
              <a:buChar char=""/>
              <a:tabLst>
                <a:tab pos="356235" algn="l"/>
              </a:tabLst>
            </a:pPr>
            <a:r>
              <a:rPr sz="2800" spc="-5" dirty="0" smtClean="0">
                <a:solidFill>
                  <a:srgbClr val="1A1A6F"/>
                </a:solidFill>
                <a:latin typeface="Arial"/>
                <a:cs typeface="Arial"/>
              </a:rPr>
              <a:t>IEEE </a:t>
            </a:r>
            <a:r>
              <a:rPr sz="2800" spc="-5" dirty="0">
                <a:solidFill>
                  <a:srgbClr val="1A1A6F"/>
                </a:solidFill>
                <a:latin typeface="Arial"/>
                <a:cs typeface="Arial"/>
              </a:rPr>
              <a:t>bu </a:t>
            </a:r>
            <a:r>
              <a:rPr sz="2800" dirty="0">
                <a:solidFill>
                  <a:srgbClr val="1A1A6F"/>
                </a:solidFill>
                <a:latin typeface="Arial"/>
                <a:cs typeface="Arial"/>
              </a:rPr>
              <a:t>kabloyu </a:t>
            </a:r>
            <a:r>
              <a:rPr sz="2800" spc="-5" dirty="0">
                <a:solidFill>
                  <a:srgbClr val="1A1A6F"/>
                </a:solidFill>
                <a:latin typeface="Arial"/>
                <a:cs typeface="Arial"/>
              </a:rPr>
              <a:t>10Base2 </a:t>
            </a:r>
            <a:r>
              <a:rPr sz="2800" dirty="0">
                <a:solidFill>
                  <a:srgbClr val="1A1A6F"/>
                </a:solidFill>
                <a:latin typeface="Arial"/>
                <a:cs typeface="Arial"/>
              </a:rPr>
              <a:t>ethernet</a:t>
            </a:r>
            <a:r>
              <a:rPr sz="2800" spc="55" dirty="0">
                <a:solidFill>
                  <a:srgbClr val="1A1A6F"/>
                </a:solidFill>
                <a:latin typeface="Arial"/>
                <a:cs typeface="Arial"/>
              </a:rPr>
              <a:t> </a:t>
            </a:r>
            <a:r>
              <a:rPr sz="2800" spc="-5" dirty="0">
                <a:solidFill>
                  <a:srgbClr val="1A1A6F"/>
                </a:solidFill>
                <a:latin typeface="Arial"/>
                <a:cs typeface="Arial"/>
              </a:rPr>
              <a:t>olarak</a:t>
            </a:r>
            <a:endParaRPr sz="2800" dirty="0">
              <a:latin typeface="Arial"/>
              <a:cs typeface="Arial"/>
            </a:endParaRPr>
          </a:p>
          <a:p>
            <a:pPr marL="355600" marR="5080">
              <a:lnSpc>
                <a:spcPct val="100000"/>
              </a:lnSpc>
            </a:pPr>
            <a:r>
              <a:rPr sz="2800" spc="-5" dirty="0">
                <a:solidFill>
                  <a:srgbClr val="1A1A6F"/>
                </a:solidFill>
                <a:latin typeface="Arial"/>
                <a:cs typeface="Arial"/>
              </a:rPr>
              <a:t>nitelendirmiştir. Burada </a:t>
            </a:r>
            <a:r>
              <a:rPr sz="2800" dirty="0">
                <a:solidFill>
                  <a:srgbClr val="1A1A6F"/>
                </a:solidFill>
                <a:latin typeface="Arial"/>
                <a:cs typeface="Arial"/>
              </a:rPr>
              <a:t>farklı </a:t>
            </a:r>
            <a:r>
              <a:rPr sz="2800" spc="-10" dirty="0">
                <a:solidFill>
                  <a:srgbClr val="1A1A6F"/>
                </a:solidFill>
                <a:latin typeface="Arial"/>
                <a:cs typeface="Arial"/>
              </a:rPr>
              <a:t>olan </a:t>
            </a:r>
            <a:r>
              <a:rPr sz="2800" spc="-5" dirty="0">
                <a:solidFill>
                  <a:srgbClr val="1A1A6F"/>
                </a:solidFill>
                <a:latin typeface="Arial"/>
                <a:cs typeface="Arial"/>
              </a:rPr>
              <a:t>sondaki “2”dir.  Bu </a:t>
            </a:r>
            <a:r>
              <a:rPr sz="2800" dirty="0">
                <a:solidFill>
                  <a:srgbClr val="1A1A6F"/>
                </a:solidFill>
                <a:latin typeface="Arial"/>
                <a:cs typeface="Arial"/>
              </a:rPr>
              <a:t>rakam </a:t>
            </a:r>
            <a:r>
              <a:rPr sz="2800" spc="-5" dirty="0">
                <a:solidFill>
                  <a:srgbClr val="1A1A6F"/>
                </a:solidFill>
                <a:latin typeface="Arial"/>
                <a:cs typeface="Arial"/>
              </a:rPr>
              <a:t>bu kabloların 185 m (kabaca 200 m)  </a:t>
            </a:r>
            <a:r>
              <a:rPr sz="2800" dirty="0">
                <a:solidFill>
                  <a:srgbClr val="1A1A6F"/>
                </a:solidFill>
                <a:latin typeface="Arial"/>
                <a:cs typeface="Arial"/>
              </a:rPr>
              <a:t>menzillerinin </a:t>
            </a:r>
            <a:r>
              <a:rPr sz="2800" spc="-5" dirty="0">
                <a:solidFill>
                  <a:srgbClr val="1A1A6F"/>
                </a:solidFill>
                <a:latin typeface="Arial"/>
                <a:cs typeface="Arial"/>
              </a:rPr>
              <a:t>olduğunu </a:t>
            </a:r>
            <a:r>
              <a:rPr sz="2800" dirty="0">
                <a:solidFill>
                  <a:srgbClr val="1A1A6F"/>
                </a:solidFill>
                <a:latin typeface="Arial"/>
                <a:cs typeface="Arial"/>
              </a:rPr>
              <a:t>anlatır. </a:t>
            </a:r>
            <a:r>
              <a:rPr sz="2800" spc="-10" dirty="0">
                <a:solidFill>
                  <a:srgbClr val="1A1A6F"/>
                </a:solidFill>
                <a:latin typeface="Arial"/>
                <a:cs typeface="Arial"/>
              </a:rPr>
              <a:t>Bu </a:t>
            </a:r>
            <a:r>
              <a:rPr sz="2800" dirty="0">
                <a:solidFill>
                  <a:srgbClr val="1A1A6F"/>
                </a:solidFill>
                <a:latin typeface="Arial"/>
                <a:cs typeface="Arial"/>
              </a:rPr>
              <a:t>kablolar  </a:t>
            </a:r>
            <a:r>
              <a:rPr sz="2800" spc="-5" dirty="0">
                <a:solidFill>
                  <a:srgbClr val="1A1A6F"/>
                </a:solidFill>
                <a:latin typeface="Arial"/>
                <a:cs typeface="Arial"/>
              </a:rPr>
              <a:t>genellikle </a:t>
            </a:r>
            <a:r>
              <a:rPr sz="2800" dirty="0">
                <a:solidFill>
                  <a:srgbClr val="1A1A6F"/>
                </a:solidFill>
                <a:latin typeface="Arial"/>
                <a:cs typeface="Arial"/>
              </a:rPr>
              <a:t>siyah </a:t>
            </a:r>
            <a:r>
              <a:rPr sz="2800" spc="-5" dirty="0">
                <a:solidFill>
                  <a:srgbClr val="1A1A6F"/>
                </a:solidFill>
                <a:latin typeface="Arial"/>
                <a:cs typeface="Arial"/>
              </a:rPr>
              <a:t>kılıflıdır. Bundan dolayı bir diğer  isimleri de </a:t>
            </a:r>
            <a:r>
              <a:rPr sz="2800" dirty="0">
                <a:solidFill>
                  <a:srgbClr val="1A1A6F"/>
                </a:solidFill>
                <a:latin typeface="Arial"/>
                <a:cs typeface="Arial"/>
              </a:rPr>
              <a:t>“Black- Ethernet”(Siyah</a:t>
            </a:r>
            <a:r>
              <a:rPr sz="2800" spc="10" dirty="0">
                <a:solidFill>
                  <a:srgbClr val="1A1A6F"/>
                </a:solidFill>
                <a:latin typeface="Arial"/>
                <a:cs typeface="Arial"/>
              </a:rPr>
              <a:t> </a:t>
            </a:r>
            <a:r>
              <a:rPr sz="2800" dirty="0">
                <a:solidFill>
                  <a:srgbClr val="1A1A6F"/>
                </a:solidFill>
                <a:latin typeface="Arial"/>
                <a:cs typeface="Arial"/>
              </a:rPr>
              <a:t>Ethernet)’dir.</a:t>
            </a:r>
            <a:endParaRPr sz="2800" dirty="0">
              <a:latin typeface="Arial"/>
              <a:cs typeface="Arial"/>
            </a:endParaRPr>
          </a:p>
          <a:p>
            <a:pPr marL="355600" marR="106045" indent="-342900">
              <a:lnSpc>
                <a:spcPct val="100000"/>
              </a:lnSpc>
              <a:spcBef>
                <a:spcPts val="675"/>
              </a:spcBef>
              <a:buFont typeface="Wingdings"/>
              <a:buChar char=""/>
              <a:tabLst>
                <a:tab pos="356235" algn="l"/>
              </a:tabLst>
            </a:pPr>
            <a:r>
              <a:rPr sz="2800" dirty="0">
                <a:solidFill>
                  <a:srgbClr val="1A1A6F"/>
                </a:solidFill>
                <a:latin typeface="Arial"/>
                <a:cs typeface="Arial"/>
              </a:rPr>
              <a:t>İnce koaksiyel </a:t>
            </a:r>
            <a:r>
              <a:rPr sz="2800" spc="-5" dirty="0">
                <a:solidFill>
                  <a:srgbClr val="1A1A6F"/>
                </a:solidFill>
                <a:latin typeface="Arial"/>
                <a:cs typeface="Arial"/>
              </a:rPr>
              <a:t>kablonun çapı yaklaşık 0.64  cm’dir. Bu çap kabloyu kalın </a:t>
            </a:r>
            <a:r>
              <a:rPr sz="2800" dirty="0">
                <a:solidFill>
                  <a:srgbClr val="1A1A6F"/>
                </a:solidFill>
                <a:latin typeface="Arial"/>
                <a:cs typeface="Arial"/>
              </a:rPr>
              <a:t>koaksiyel </a:t>
            </a:r>
            <a:r>
              <a:rPr sz="2800" spc="-5" dirty="0">
                <a:solidFill>
                  <a:srgbClr val="1A1A6F"/>
                </a:solidFill>
                <a:latin typeface="Arial"/>
                <a:cs typeface="Arial"/>
              </a:rPr>
              <a:t>kablodan  daha </a:t>
            </a:r>
            <a:r>
              <a:rPr sz="2800" dirty="0">
                <a:solidFill>
                  <a:srgbClr val="1A1A6F"/>
                </a:solidFill>
                <a:latin typeface="Arial"/>
                <a:cs typeface="Arial"/>
              </a:rPr>
              <a:t>esnek </a:t>
            </a:r>
            <a:r>
              <a:rPr sz="2800" spc="-5" dirty="0">
                <a:solidFill>
                  <a:srgbClr val="1A1A6F"/>
                </a:solidFill>
                <a:latin typeface="Arial"/>
                <a:cs typeface="Arial"/>
              </a:rPr>
              <a:t>ve daha kolay </a:t>
            </a:r>
            <a:r>
              <a:rPr sz="2800" dirty="0">
                <a:solidFill>
                  <a:srgbClr val="1A1A6F"/>
                </a:solidFill>
                <a:latin typeface="Arial"/>
                <a:cs typeface="Arial"/>
              </a:rPr>
              <a:t>kurulabilir </a:t>
            </a:r>
            <a:r>
              <a:rPr sz="2800" spc="-5" dirty="0">
                <a:solidFill>
                  <a:srgbClr val="1A1A6F"/>
                </a:solidFill>
                <a:latin typeface="Arial"/>
                <a:cs typeface="Arial"/>
              </a:rPr>
              <a:t>hale  getirmiştir.</a:t>
            </a:r>
            <a:endParaRPr sz="28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26</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err="1" smtClean="0"/>
              <a:t>İnce</a:t>
            </a:r>
            <a:r>
              <a:rPr dirty="0" smtClean="0"/>
              <a:t> </a:t>
            </a:r>
            <a:r>
              <a:rPr dirty="0" err="1" smtClean="0"/>
              <a:t>Koaksiyel</a:t>
            </a:r>
            <a:r>
              <a:rPr dirty="0" smtClean="0"/>
              <a:t> </a:t>
            </a:r>
            <a:r>
              <a:rPr dirty="0" err="1" smtClean="0"/>
              <a:t>Kablo</a:t>
            </a:r>
            <a:r>
              <a:rPr spc="-85" dirty="0" smtClean="0"/>
              <a:t> </a:t>
            </a:r>
            <a:r>
              <a:rPr spc="-5" dirty="0" smtClean="0"/>
              <a:t>(</a:t>
            </a:r>
            <a:r>
              <a:rPr spc="-5" dirty="0" err="1" smtClean="0"/>
              <a:t>Thinnet</a:t>
            </a:r>
            <a:r>
              <a:rPr spc="-5" dirty="0" smtClean="0"/>
              <a:t>-</a:t>
            </a:r>
            <a:r>
              <a:rPr lang="tr-TR" spc="-5" dirty="0"/>
              <a:t> 10Base2</a:t>
            </a:r>
            <a:r>
              <a:rPr lang="tr-TR" spc="-5" dirty="0" smtClean="0"/>
              <a:t>)</a:t>
            </a:r>
            <a:endParaRPr spc="-5" dirty="0"/>
          </a:p>
        </p:txBody>
      </p:sp>
      <p:sp>
        <p:nvSpPr>
          <p:cNvPr id="10" name="object 10"/>
          <p:cNvSpPr txBox="1"/>
          <p:nvPr/>
        </p:nvSpPr>
        <p:spPr>
          <a:xfrm>
            <a:off x="381000" y="1066800"/>
            <a:ext cx="7970520" cy="5111656"/>
          </a:xfrm>
          <a:prstGeom prst="rect">
            <a:avLst/>
          </a:prstGeom>
        </p:spPr>
        <p:txBody>
          <a:bodyPr vert="horz" wrap="square" lIns="0" tIns="12700" rIns="0" bIns="0" rtlCol="0">
            <a:spAutoFit/>
          </a:bodyPr>
          <a:lstStyle/>
          <a:p>
            <a:pPr marL="355600" indent="-342900">
              <a:lnSpc>
                <a:spcPct val="100000"/>
              </a:lnSpc>
              <a:spcBef>
                <a:spcPts val="3135"/>
              </a:spcBef>
              <a:buFont typeface="Wingdings"/>
              <a:buChar char=""/>
              <a:tabLst>
                <a:tab pos="356235" algn="l"/>
              </a:tabLst>
            </a:pPr>
            <a:r>
              <a:rPr sz="2800" dirty="0" err="1" smtClean="0">
                <a:solidFill>
                  <a:srgbClr val="1A1A6F"/>
                </a:solidFill>
                <a:latin typeface="Arial"/>
                <a:cs typeface="Arial"/>
              </a:rPr>
              <a:t>İnce</a:t>
            </a:r>
            <a:r>
              <a:rPr sz="2800" dirty="0" smtClean="0">
                <a:solidFill>
                  <a:srgbClr val="1A1A6F"/>
                </a:solidFill>
                <a:latin typeface="Arial"/>
                <a:cs typeface="Arial"/>
              </a:rPr>
              <a:t> </a:t>
            </a:r>
            <a:r>
              <a:rPr sz="2800" dirty="0">
                <a:solidFill>
                  <a:srgbClr val="1A1A6F"/>
                </a:solidFill>
                <a:latin typeface="Arial"/>
                <a:cs typeface="Arial"/>
              </a:rPr>
              <a:t>koaksiyel </a:t>
            </a:r>
            <a:r>
              <a:rPr sz="2800" spc="-5" dirty="0">
                <a:solidFill>
                  <a:srgbClr val="1A1A6F"/>
                </a:solidFill>
                <a:latin typeface="Arial"/>
                <a:cs typeface="Arial"/>
              </a:rPr>
              <a:t>kablonun özellikleri</a:t>
            </a:r>
            <a:r>
              <a:rPr sz="2800" spc="50" dirty="0">
                <a:solidFill>
                  <a:srgbClr val="1A1A6F"/>
                </a:solidFill>
                <a:latin typeface="Arial"/>
                <a:cs typeface="Arial"/>
              </a:rPr>
              <a:t> </a:t>
            </a:r>
            <a:r>
              <a:rPr sz="2800" dirty="0">
                <a:solidFill>
                  <a:srgbClr val="1A1A6F"/>
                </a:solidFill>
                <a:latin typeface="Arial"/>
                <a:cs typeface="Arial"/>
              </a:rPr>
              <a:t>:</a:t>
            </a:r>
            <a:endParaRPr sz="2800" dirty="0">
              <a:latin typeface="Arial"/>
              <a:cs typeface="Arial"/>
            </a:endParaRPr>
          </a:p>
          <a:p>
            <a:pPr marL="756285" marR="5080" indent="-28702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IEEE 802.3 standartlarına göre maksimum </a:t>
            </a:r>
            <a:r>
              <a:rPr sz="2800" spc="-10" dirty="0">
                <a:solidFill>
                  <a:srgbClr val="1A1A6F"/>
                </a:solidFill>
                <a:latin typeface="Arial"/>
                <a:cs typeface="Arial"/>
              </a:rPr>
              <a:t>10  </a:t>
            </a:r>
            <a:r>
              <a:rPr sz="2800" spc="-5" dirty="0">
                <a:solidFill>
                  <a:srgbClr val="1A1A6F"/>
                </a:solidFill>
                <a:latin typeface="Arial"/>
                <a:cs typeface="Arial"/>
              </a:rPr>
              <a:t>Mbps hızında </a:t>
            </a:r>
            <a:r>
              <a:rPr sz="2800" dirty="0">
                <a:solidFill>
                  <a:srgbClr val="1A1A6F"/>
                </a:solidFill>
                <a:latin typeface="Arial"/>
                <a:cs typeface="Arial"/>
              </a:rPr>
              <a:t>veri transferi</a:t>
            </a:r>
            <a:r>
              <a:rPr sz="2800" spc="10" dirty="0">
                <a:solidFill>
                  <a:srgbClr val="1A1A6F"/>
                </a:solidFill>
                <a:latin typeface="Arial"/>
                <a:cs typeface="Arial"/>
              </a:rPr>
              <a:t> </a:t>
            </a:r>
            <a:r>
              <a:rPr sz="2800" dirty="0">
                <a:solidFill>
                  <a:srgbClr val="1A1A6F"/>
                </a:solidFill>
                <a:latin typeface="Arial"/>
                <a:cs typeface="Arial"/>
              </a:rPr>
              <a:t>yapabilir.</a:t>
            </a:r>
            <a:endParaRPr sz="2800" dirty="0">
              <a:latin typeface="Arial"/>
              <a:cs typeface="Arial"/>
            </a:endParaRPr>
          </a:p>
          <a:p>
            <a:pPr marL="469900">
              <a:lnSpc>
                <a:spcPct val="100000"/>
              </a:lnSpc>
              <a:spcBef>
                <a:spcPts val="670"/>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Temel bant </a:t>
            </a:r>
            <a:r>
              <a:rPr sz="2800" dirty="0">
                <a:solidFill>
                  <a:srgbClr val="1A1A6F"/>
                </a:solidFill>
                <a:latin typeface="Arial"/>
                <a:cs typeface="Arial"/>
              </a:rPr>
              <a:t>veri transferinde</a:t>
            </a:r>
            <a:r>
              <a:rPr sz="2800" spc="30" dirty="0">
                <a:solidFill>
                  <a:srgbClr val="1A1A6F"/>
                </a:solidFill>
                <a:latin typeface="Arial"/>
                <a:cs typeface="Arial"/>
              </a:rPr>
              <a:t> </a:t>
            </a:r>
            <a:r>
              <a:rPr sz="2800" spc="-5" dirty="0">
                <a:solidFill>
                  <a:srgbClr val="1A1A6F"/>
                </a:solidFill>
                <a:latin typeface="Arial"/>
                <a:cs typeface="Arial"/>
              </a:rPr>
              <a:t>kullanılır.</a:t>
            </a:r>
            <a:endParaRPr sz="2800" dirty="0">
              <a:latin typeface="Arial"/>
              <a:cs typeface="Arial"/>
            </a:endParaRPr>
          </a:p>
          <a:p>
            <a:pPr marL="756285" marR="1106170" indent="-28702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Fiber optik kablodan ve kalın </a:t>
            </a:r>
            <a:r>
              <a:rPr sz="2800" dirty="0">
                <a:solidFill>
                  <a:srgbClr val="1A1A6F"/>
                </a:solidFill>
                <a:latin typeface="Arial"/>
                <a:cs typeface="Arial"/>
              </a:rPr>
              <a:t>koaksiyel  </a:t>
            </a:r>
            <a:r>
              <a:rPr sz="2800" spc="-5" dirty="0">
                <a:solidFill>
                  <a:srgbClr val="1A1A6F"/>
                </a:solidFill>
                <a:latin typeface="Arial"/>
                <a:cs typeface="Arial"/>
              </a:rPr>
              <a:t>kablodan daha </a:t>
            </a:r>
            <a:r>
              <a:rPr sz="2800" dirty="0">
                <a:solidFill>
                  <a:srgbClr val="1A1A6F"/>
                </a:solidFill>
                <a:latin typeface="Arial"/>
                <a:cs typeface="Arial"/>
              </a:rPr>
              <a:t>ucuz, </a:t>
            </a:r>
            <a:r>
              <a:rPr sz="2800" spc="-5" dirty="0">
                <a:solidFill>
                  <a:srgbClr val="1A1A6F"/>
                </a:solidFill>
                <a:latin typeface="Arial"/>
                <a:cs typeface="Arial"/>
              </a:rPr>
              <a:t>ama </a:t>
            </a:r>
            <a:r>
              <a:rPr sz="2800" dirty="0">
                <a:solidFill>
                  <a:srgbClr val="1A1A6F"/>
                </a:solidFill>
                <a:latin typeface="Arial"/>
                <a:cs typeface="Arial"/>
              </a:rPr>
              <a:t>çift </a:t>
            </a:r>
            <a:r>
              <a:rPr sz="2800" spc="-5" dirty="0">
                <a:solidFill>
                  <a:srgbClr val="1A1A6F"/>
                </a:solidFill>
                <a:latin typeface="Arial"/>
                <a:cs typeface="Arial"/>
              </a:rPr>
              <a:t>bükümlü  kablodan daha pahalıdır. Bu özelliği  sayesinde zaman zaman </a:t>
            </a:r>
            <a:r>
              <a:rPr sz="2800" spc="5" dirty="0">
                <a:solidFill>
                  <a:srgbClr val="1A1A6F"/>
                </a:solidFill>
                <a:latin typeface="Arial"/>
                <a:cs typeface="Arial"/>
              </a:rPr>
              <a:t>“cheapnet”  </a:t>
            </a:r>
            <a:r>
              <a:rPr sz="2800" spc="-5" dirty="0">
                <a:solidFill>
                  <a:srgbClr val="1A1A6F"/>
                </a:solidFill>
                <a:latin typeface="Arial"/>
                <a:cs typeface="Arial"/>
              </a:rPr>
              <a:t>(ucuznet) </a:t>
            </a:r>
            <a:r>
              <a:rPr sz="2800" dirty="0">
                <a:solidFill>
                  <a:srgbClr val="1A1A6F"/>
                </a:solidFill>
                <a:latin typeface="Arial"/>
                <a:cs typeface="Arial"/>
              </a:rPr>
              <a:t>olarak </a:t>
            </a:r>
            <a:r>
              <a:rPr sz="2800" spc="-5" dirty="0">
                <a:solidFill>
                  <a:srgbClr val="1A1A6F"/>
                </a:solidFill>
                <a:latin typeface="Arial"/>
                <a:cs typeface="Arial"/>
              </a:rPr>
              <a:t>da</a:t>
            </a:r>
            <a:r>
              <a:rPr sz="2800" spc="40" dirty="0">
                <a:solidFill>
                  <a:srgbClr val="1A1A6F"/>
                </a:solidFill>
                <a:latin typeface="Arial"/>
                <a:cs typeface="Arial"/>
              </a:rPr>
              <a:t> </a:t>
            </a:r>
            <a:r>
              <a:rPr sz="2800" spc="-5" dirty="0">
                <a:solidFill>
                  <a:srgbClr val="1A1A6F"/>
                </a:solidFill>
                <a:latin typeface="Arial"/>
                <a:cs typeface="Arial"/>
              </a:rPr>
              <a:t>isimlendirilmiştir.</a:t>
            </a:r>
            <a:endParaRPr sz="2800" dirty="0">
              <a:latin typeface="Arial"/>
              <a:cs typeface="Arial"/>
            </a:endParaRPr>
          </a:p>
          <a:p>
            <a:pPr marL="46990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Bu kablolarda BNC konnektörler</a:t>
            </a:r>
            <a:r>
              <a:rPr sz="2800" spc="90" dirty="0">
                <a:solidFill>
                  <a:srgbClr val="1A1A6F"/>
                </a:solidFill>
                <a:latin typeface="Arial"/>
                <a:cs typeface="Arial"/>
              </a:rPr>
              <a:t> </a:t>
            </a:r>
            <a:r>
              <a:rPr sz="2800" spc="-5" dirty="0">
                <a:solidFill>
                  <a:srgbClr val="1A1A6F"/>
                </a:solidFill>
                <a:latin typeface="Arial"/>
                <a:cs typeface="Arial"/>
              </a:rPr>
              <a:t>kullanılır.</a:t>
            </a:r>
            <a:endParaRPr sz="2800" dirty="0">
              <a:latin typeface="Arial"/>
              <a:cs typeface="Arial"/>
            </a:endParaRPr>
          </a:p>
          <a:p>
            <a:pPr marL="756285">
              <a:lnSpc>
                <a:spcPct val="100000"/>
              </a:lnSpc>
            </a:pPr>
            <a:r>
              <a:rPr sz="2800" spc="-5" dirty="0">
                <a:solidFill>
                  <a:srgbClr val="1A1A6F"/>
                </a:solidFill>
                <a:latin typeface="Arial"/>
                <a:cs typeface="Arial"/>
              </a:rPr>
              <a:t>BNC konnektörlerin </a:t>
            </a:r>
            <a:r>
              <a:rPr sz="2800" dirty="0">
                <a:solidFill>
                  <a:srgbClr val="1A1A6F"/>
                </a:solidFill>
                <a:latin typeface="Arial"/>
                <a:cs typeface="Arial"/>
              </a:rPr>
              <a:t>çeşitli </a:t>
            </a:r>
            <a:r>
              <a:rPr sz="2800" spc="-5" dirty="0">
                <a:solidFill>
                  <a:srgbClr val="1A1A6F"/>
                </a:solidFill>
                <a:latin typeface="Arial"/>
                <a:cs typeface="Arial"/>
              </a:rPr>
              <a:t>tipleri</a:t>
            </a:r>
            <a:r>
              <a:rPr sz="2800" spc="55" dirty="0">
                <a:solidFill>
                  <a:srgbClr val="1A1A6F"/>
                </a:solidFill>
                <a:latin typeface="Arial"/>
                <a:cs typeface="Arial"/>
              </a:rPr>
              <a:t> </a:t>
            </a:r>
            <a:r>
              <a:rPr sz="2800" dirty="0">
                <a:solidFill>
                  <a:srgbClr val="1A1A6F"/>
                </a:solidFill>
                <a:latin typeface="Arial"/>
                <a:cs typeface="Arial"/>
              </a:rPr>
              <a:t>vardır.</a:t>
            </a:r>
            <a:endParaRPr sz="28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27</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İnce Koaksiyel Kablo</a:t>
            </a:r>
            <a:r>
              <a:rPr spc="-85" dirty="0"/>
              <a:t> </a:t>
            </a:r>
            <a:r>
              <a:rPr spc="-5" dirty="0"/>
              <a:t>(</a:t>
            </a:r>
            <a:r>
              <a:rPr spc="-5" dirty="0" err="1" smtClean="0"/>
              <a:t>Thinnet</a:t>
            </a:r>
            <a:r>
              <a:rPr spc="-5" dirty="0" smtClean="0"/>
              <a:t>-</a:t>
            </a:r>
            <a:r>
              <a:rPr lang="tr-TR" spc="-5" dirty="0"/>
              <a:t>10Base2</a:t>
            </a:r>
            <a:r>
              <a:rPr lang="tr-TR" spc="-5" dirty="0" smtClean="0"/>
              <a:t>)</a:t>
            </a:r>
            <a:endParaRPr spc="-5" dirty="0"/>
          </a:p>
        </p:txBody>
      </p:sp>
      <p:sp>
        <p:nvSpPr>
          <p:cNvPr id="10" name="object 10"/>
          <p:cNvSpPr txBox="1"/>
          <p:nvPr/>
        </p:nvSpPr>
        <p:spPr>
          <a:xfrm>
            <a:off x="402718" y="1143000"/>
            <a:ext cx="7814309" cy="4470455"/>
          </a:xfrm>
          <a:prstGeom prst="rect">
            <a:avLst/>
          </a:prstGeom>
        </p:spPr>
        <p:txBody>
          <a:bodyPr vert="horz" wrap="square" lIns="0" tIns="12700" rIns="0" bIns="0" rtlCol="0">
            <a:spAutoFit/>
          </a:bodyPr>
          <a:lstStyle/>
          <a:p>
            <a:pPr marL="355600" indent="-342900">
              <a:lnSpc>
                <a:spcPct val="100000"/>
              </a:lnSpc>
              <a:spcBef>
                <a:spcPts val="3135"/>
              </a:spcBef>
              <a:buFont typeface="Wingdings"/>
              <a:buChar char=""/>
              <a:tabLst>
                <a:tab pos="356235" algn="l"/>
              </a:tabLst>
            </a:pPr>
            <a:r>
              <a:rPr sz="2800" dirty="0" err="1" smtClean="0">
                <a:solidFill>
                  <a:srgbClr val="1A1A6F"/>
                </a:solidFill>
                <a:latin typeface="Arial"/>
                <a:cs typeface="Arial"/>
              </a:rPr>
              <a:t>İnce</a:t>
            </a:r>
            <a:r>
              <a:rPr sz="2800" dirty="0" smtClean="0">
                <a:solidFill>
                  <a:srgbClr val="1A1A6F"/>
                </a:solidFill>
                <a:latin typeface="Arial"/>
                <a:cs typeface="Arial"/>
              </a:rPr>
              <a:t> </a:t>
            </a:r>
            <a:r>
              <a:rPr sz="2800" dirty="0">
                <a:solidFill>
                  <a:srgbClr val="1A1A6F"/>
                </a:solidFill>
                <a:latin typeface="Arial"/>
                <a:cs typeface="Arial"/>
              </a:rPr>
              <a:t>koaksiyel </a:t>
            </a:r>
            <a:r>
              <a:rPr sz="2800" spc="-5" dirty="0">
                <a:solidFill>
                  <a:srgbClr val="1A1A6F"/>
                </a:solidFill>
                <a:latin typeface="Arial"/>
                <a:cs typeface="Arial"/>
              </a:rPr>
              <a:t>kablonun özellikleri</a:t>
            </a:r>
            <a:r>
              <a:rPr sz="2800" spc="50" dirty="0">
                <a:solidFill>
                  <a:srgbClr val="1A1A6F"/>
                </a:solidFill>
                <a:latin typeface="Arial"/>
                <a:cs typeface="Arial"/>
              </a:rPr>
              <a:t> </a:t>
            </a:r>
            <a:r>
              <a:rPr sz="2800" dirty="0">
                <a:solidFill>
                  <a:srgbClr val="1A1A6F"/>
                </a:solidFill>
                <a:latin typeface="Arial"/>
                <a:cs typeface="Arial"/>
              </a:rPr>
              <a:t>:</a:t>
            </a:r>
            <a:endParaRPr sz="2800" dirty="0">
              <a:latin typeface="Arial"/>
              <a:cs typeface="Arial"/>
            </a:endParaRPr>
          </a:p>
          <a:p>
            <a:pPr marL="756285" marR="5080" indent="-28702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Bu kablolar </a:t>
            </a:r>
            <a:r>
              <a:rPr sz="2800" dirty="0">
                <a:solidFill>
                  <a:srgbClr val="1A1A6F"/>
                </a:solidFill>
                <a:latin typeface="Arial"/>
                <a:cs typeface="Arial"/>
              </a:rPr>
              <a:t>bir </a:t>
            </a:r>
            <a:r>
              <a:rPr sz="2800" spc="-5" dirty="0">
                <a:solidFill>
                  <a:srgbClr val="1A1A6F"/>
                </a:solidFill>
                <a:latin typeface="Arial"/>
                <a:cs typeface="Arial"/>
              </a:rPr>
              <a:t>ağ bölümünde 185 m menzile  </a:t>
            </a:r>
            <a:r>
              <a:rPr sz="2800" dirty="0">
                <a:solidFill>
                  <a:srgbClr val="1A1A6F"/>
                </a:solidFill>
                <a:latin typeface="Arial"/>
                <a:cs typeface="Arial"/>
              </a:rPr>
              <a:t>sahiptir.</a:t>
            </a:r>
            <a:endParaRPr sz="2800" dirty="0">
              <a:latin typeface="Arial"/>
              <a:cs typeface="Arial"/>
            </a:endParaRPr>
          </a:p>
          <a:p>
            <a:pPr marL="756285" marR="275590" indent="-287020">
              <a:lnSpc>
                <a:spcPct val="100000"/>
              </a:lnSpc>
              <a:spcBef>
                <a:spcPts val="670"/>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Çevresel gürültülere </a:t>
            </a:r>
            <a:r>
              <a:rPr sz="2800" dirty="0">
                <a:solidFill>
                  <a:srgbClr val="1A1A6F"/>
                </a:solidFill>
                <a:latin typeface="Arial"/>
                <a:cs typeface="Arial"/>
              </a:rPr>
              <a:t>karşı </a:t>
            </a:r>
            <a:r>
              <a:rPr sz="2800" spc="-5" dirty="0">
                <a:solidFill>
                  <a:srgbClr val="1A1A6F"/>
                </a:solidFill>
                <a:latin typeface="Arial"/>
                <a:cs typeface="Arial"/>
              </a:rPr>
              <a:t>çift bükümlü  </a:t>
            </a:r>
            <a:r>
              <a:rPr sz="2800" dirty="0">
                <a:solidFill>
                  <a:srgbClr val="1A1A6F"/>
                </a:solidFill>
                <a:latin typeface="Arial"/>
                <a:cs typeface="Arial"/>
              </a:rPr>
              <a:t>kablolardan </a:t>
            </a:r>
            <a:r>
              <a:rPr sz="2800" spc="-5" dirty="0">
                <a:solidFill>
                  <a:srgbClr val="1A1A6F"/>
                </a:solidFill>
                <a:latin typeface="Arial"/>
                <a:cs typeface="Arial"/>
              </a:rPr>
              <a:t>daha az </a:t>
            </a:r>
            <a:r>
              <a:rPr sz="2800" dirty="0">
                <a:solidFill>
                  <a:srgbClr val="1A1A6F"/>
                </a:solidFill>
                <a:latin typeface="Arial"/>
                <a:cs typeface="Arial"/>
              </a:rPr>
              <a:t>etkilenir, </a:t>
            </a:r>
            <a:r>
              <a:rPr sz="2800" spc="-5" dirty="0">
                <a:solidFill>
                  <a:srgbClr val="1A1A6F"/>
                </a:solidFill>
                <a:latin typeface="Arial"/>
                <a:cs typeface="Arial"/>
              </a:rPr>
              <a:t>ama kalın  </a:t>
            </a:r>
            <a:r>
              <a:rPr sz="2800" dirty="0">
                <a:solidFill>
                  <a:srgbClr val="1A1A6F"/>
                </a:solidFill>
                <a:latin typeface="Arial"/>
                <a:cs typeface="Arial"/>
              </a:rPr>
              <a:t>koaksiyel </a:t>
            </a:r>
            <a:r>
              <a:rPr sz="2800" spc="-5" dirty="0">
                <a:solidFill>
                  <a:srgbClr val="1A1A6F"/>
                </a:solidFill>
                <a:latin typeface="Arial"/>
                <a:cs typeface="Arial"/>
              </a:rPr>
              <a:t>kablolardan daha çok</a:t>
            </a:r>
            <a:r>
              <a:rPr sz="2800" spc="35" dirty="0">
                <a:solidFill>
                  <a:srgbClr val="1A1A6F"/>
                </a:solidFill>
                <a:latin typeface="Arial"/>
                <a:cs typeface="Arial"/>
              </a:rPr>
              <a:t> </a:t>
            </a:r>
            <a:r>
              <a:rPr sz="2800" dirty="0">
                <a:solidFill>
                  <a:srgbClr val="1A1A6F"/>
                </a:solidFill>
                <a:latin typeface="Arial"/>
                <a:cs typeface="Arial"/>
              </a:rPr>
              <a:t>etkilenirler.</a:t>
            </a:r>
            <a:endParaRPr sz="2800" dirty="0">
              <a:latin typeface="Arial"/>
              <a:cs typeface="Arial"/>
            </a:endParaRPr>
          </a:p>
          <a:p>
            <a:pPr>
              <a:lnSpc>
                <a:spcPct val="100000"/>
              </a:lnSpc>
            </a:pPr>
            <a:endParaRPr sz="3100" dirty="0">
              <a:latin typeface="Times New Roman"/>
              <a:cs typeface="Times New Roman"/>
            </a:endParaRPr>
          </a:p>
          <a:p>
            <a:pPr marL="70485" marR="471170" indent="856615">
              <a:lnSpc>
                <a:spcPct val="100000"/>
              </a:lnSpc>
              <a:spcBef>
                <a:spcPts val="1800"/>
              </a:spcBef>
            </a:pPr>
            <a:r>
              <a:rPr sz="3200" dirty="0">
                <a:solidFill>
                  <a:srgbClr val="1A1A6F"/>
                </a:solidFill>
                <a:latin typeface="Arial"/>
                <a:cs typeface="Arial"/>
              </a:rPr>
              <a:t>Hem kalın </a:t>
            </a:r>
            <a:r>
              <a:rPr sz="3200" spc="-5" dirty="0">
                <a:solidFill>
                  <a:srgbClr val="1A1A6F"/>
                </a:solidFill>
                <a:latin typeface="Arial"/>
                <a:cs typeface="Arial"/>
              </a:rPr>
              <a:t>hem </a:t>
            </a:r>
            <a:r>
              <a:rPr sz="3200" spc="-10" dirty="0">
                <a:solidFill>
                  <a:srgbClr val="1A1A6F"/>
                </a:solidFill>
                <a:latin typeface="Arial"/>
                <a:cs typeface="Arial"/>
              </a:rPr>
              <a:t>de </a:t>
            </a:r>
            <a:r>
              <a:rPr sz="3200" spc="-5" dirty="0">
                <a:solidFill>
                  <a:srgbClr val="1A1A6F"/>
                </a:solidFill>
                <a:latin typeface="Arial"/>
                <a:cs typeface="Arial"/>
              </a:rPr>
              <a:t>ince </a:t>
            </a:r>
            <a:r>
              <a:rPr sz="3200" dirty="0">
                <a:solidFill>
                  <a:srgbClr val="1A1A6F"/>
                </a:solidFill>
                <a:latin typeface="Arial"/>
                <a:cs typeface="Arial"/>
              </a:rPr>
              <a:t>koaksiyel  kablolar Bus </a:t>
            </a:r>
            <a:r>
              <a:rPr sz="3200" spc="-5" dirty="0">
                <a:solidFill>
                  <a:srgbClr val="1A1A6F"/>
                </a:solidFill>
                <a:latin typeface="Arial"/>
                <a:cs typeface="Arial"/>
              </a:rPr>
              <a:t>Topolojisi ağlarda</a:t>
            </a:r>
            <a:r>
              <a:rPr sz="3200" spc="-90" dirty="0">
                <a:solidFill>
                  <a:srgbClr val="1A1A6F"/>
                </a:solidFill>
                <a:latin typeface="Arial"/>
                <a:cs typeface="Arial"/>
              </a:rPr>
              <a:t> </a:t>
            </a:r>
            <a:r>
              <a:rPr sz="3200" spc="-5" dirty="0">
                <a:solidFill>
                  <a:srgbClr val="1A1A6F"/>
                </a:solidFill>
                <a:latin typeface="Arial"/>
                <a:cs typeface="Arial"/>
              </a:rPr>
              <a:t>kullanılır.</a:t>
            </a:r>
            <a:endParaRPr sz="3200" dirty="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28</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Konnektörler</a:t>
            </a:r>
          </a:p>
        </p:txBody>
      </p:sp>
      <p:sp>
        <p:nvSpPr>
          <p:cNvPr id="10" name="object 10"/>
          <p:cNvSpPr txBox="1"/>
          <p:nvPr/>
        </p:nvSpPr>
        <p:spPr>
          <a:xfrm>
            <a:off x="575183" y="1078611"/>
            <a:ext cx="4213225" cy="5132070"/>
          </a:xfrm>
          <a:prstGeom prst="rect">
            <a:avLst/>
          </a:prstGeom>
        </p:spPr>
        <p:txBody>
          <a:bodyPr vert="horz" wrap="square" lIns="0" tIns="12065" rIns="0" bIns="0" rtlCol="0">
            <a:spAutoFit/>
          </a:bodyPr>
          <a:lstStyle/>
          <a:p>
            <a:pPr marL="355600" marR="324485" indent="-342900">
              <a:lnSpc>
                <a:spcPct val="100000"/>
              </a:lnSpc>
              <a:spcBef>
                <a:spcPts val="95"/>
              </a:spcBef>
              <a:buFont typeface="Wingdings"/>
              <a:buChar char=""/>
              <a:tabLst>
                <a:tab pos="356235" algn="l"/>
              </a:tabLst>
            </a:pPr>
            <a:r>
              <a:rPr sz="2500" spc="-5" dirty="0">
                <a:solidFill>
                  <a:srgbClr val="1A1A6F"/>
                </a:solidFill>
                <a:latin typeface="Arial"/>
                <a:cs typeface="Arial"/>
              </a:rPr>
              <a:t>Konnektörler koaksiyel  kabloyu ağ </a:t>
            </a:r>
            <a:r>
              <a:rPr sz="2500" spc="-10" dirty="0">
                <a:solidFill>
                  <a:srgbClr val="1A1A6F"/>
                </a:solidFill>
                <a:latin typeface="Arial"/>
                <a:cs typeface="Arial"/>
              </a:rPr>
              <a:t>cihazına </a:t>
            </a:r>
            <a:r>
              <a:rPr sz="2500" spc="-5" dirty="0">
                <a:solidFill>
                  <a:srgbClr val="1A1A6F"/>
                </a:solidFill>
                <a:latin typeface="Arial"/>
                <a:cs typeface="Arial"/>
              </a:rPr>
              <a:t>ve  bilgisayarlara</a:t>
            </a:r>
            <a:r>
              <a:rPr sz="2500" spc="-95" dirty="0">
                <a:solidFill>
                  <a:srgbClr val="1A1A6F"/>
                </a:solidFill>
                <a:latin typeface="Arial"/>
                <a:cs typeface="Arial"/>
              </a:rPr>
              <a:t> </a:t>
            </a:r>
            <a:r>
              <a:rPr sz="2500" spc="-5" dirty="0">
                <a:solidFill>
                  <a:srgbClr val="1A1A6F"/>
                </a:solidFill>
                <a:latin typeface="Arial"/>
                <a:cs typeface="Arial"/>
              </a:rPr>
              <a:t>bağlamada  </a:t>
            </a:r>
            <a:r>
              <a:rPr sz="2500" spc="-10" dirty="0">
                <a:solidFill>
                  <a:srgbClr val="1A1A6F"/>
                </a:solidFill>
                <a:latin typeface="Arial"/>
                <a:cs typeface="Arial"/>
              </a:rPr>
              <a:t>kullanılırlar.</a:t>
            </a:r>
            <a:endParaRPr sz="2500" dirty="0">
              <a:latin typeface="Arial"/>
              <a:cs typeface="Arial"/>
            </a:endParaRPr>
          </a:p>
          <a:p>
            <a:pPr marL="355600" marR="145415" indent="-342900">
              <a:lnSpc>
                <a:spcPct val="100000"/>
              </a:lnSpc>
              <a:spcBef>
                <a:spcPts val="605"/>
              </a:spcBef>
              <a:buFont typeface="Wingdings"/>
              <a:buChar char=""/>
              <a:tabLst>
                <a:tab pos="356235" algn="l"/>
              </a:tabLst>
            </a:pPr>
            <a:r>
              <a:rPr sz="2500" spc="-5" dirty="0">
                <a:solidFill>
                  <a:srgbClr val="1A1A6F"/>
                </a:solidFill>
                <a:latin typeface="Arial"/>
                <a:cs typeface="Arial"/>
              </a:rPr>
              <a:t>Konnektör tipleri genellikle  </a:t>
            </a:r>
            <a:r>
              <a:rPr sz="2500" spc="-10" dirty="0">
                <a:solidFill>
                  <a:srgbClr val="1A1A6F"/>
                </a:solidFill>
                <a:latin typeface="Arial"/>
                <a:cs typeface="Arial"/>
              </a:rPr>
              <a:t>ince </a:t>
            </a:r>
            <a:r>
              <a:rPr sz="2500" spc="-5" dirty="0">
                <a:solidFill>
                  <a:srgbClr val="1A1A6F"/>
                </a:solidFill>
                <a:latin typeface="Arial"/>
                <a:cs typeface="Arial"/>
              </a:rPr>
              <a:t>ve </a:t>
            </a:r>
            <a:r>
              <a:rPr sz="2500" spc="-10" dirty="0">
                <a:solidFill>
                  <a:srgbClr val="1A1A6F"/>
                </a:solidFill>
                <a:latin typeface="Arial"/>
                <a:cs typeface="Arial"/>
              </a:rPr>
              <a:t>kalın </a:t>
            </a:r>
            <a:r>
              <a:rPr sz="2500" spc="-5" dirty="0">
                <a:solidFill>
                  <a:srgbClr val="1A1A6F"/>
                </a:solidFill>
                <a:latin typeface="Arial"/>
                <a:cs typeface="Arial"/>
              </a:rPr>
              <a:t>koaksiyel  kablolara </a:t>
            </a:r>
            <a:r>
              <a:rPr sz="2500" spc="-10" dirty="0">
                <a:solidFill>
                  <a:srgbClr val="1A1A6F"/>
                </a:solidFill>
                <a:latin typeface="Arial"/>
                <a:cs typeface="Arial"/>
              </a:rPr>
              <a:t>göre  değişmektedir.</a:t>
            </a:r>
            <a:endParaRPr sz="2500" dirty="0">
              <a:latin typeface="Arial"/>
              <a:cs typeface="Arial"/>
            </a:endParaRPr>
          </a:p>
          <a:p>
            <a:pPr marL="355600" marR="5080" indent="-342900">
              <a:lnSpc>
                <a:spcPct val="100000"/>
              </a:lnSpc>
              <a:spcBef>
                <a:spcPts val="605"/>
              </a:spcBef>
              <a:buFont typeface="Wingdings"/>
              <a:buChar char=""/>
              <a:tabLst>
                <a:tab pos="356235" algn="l"/>
              </a:tabLst>
            </a:pPr>
            <a:r>
              <a:rPr sz="2500" spc="-5" dirty="0">
                <a:solidFill>
                  <a:srgbClr val="1A1A6F"/>
                </a:solidFill>
                <a:latin typeface="Arial"/>
                <a:cs typeface="Arial"/>
              </a:rPr>
              <a:t>Bilgisayar </a:t>
            </a:r>
            <a:r>
              <a:rPr sz="2500" spc="-10" dirty="0">
                <a:solidFill>
                  <a:srgbClr val="1A1A6F"/>
                </a:solidFill>
                <a:latin typeface="Arial"/>
                <a:cs typeface="Arial"/>
              </a:rPr>
              <a:t>ağlarında  kullanılmayan </a:t>
            </a:r>
            <a:r>
              <a:rPr sz="2500" spc="-5" dirty="0">
                <a:solidFill>
                  <a:srgbClr val="1A1A6F"/>
                </a:solidFill>
                <a:latin typeface="Arial"/>
                <a:cs typeface="Arial"/>
              </a:rPr>
              <a:t>diğer  koaksiyel kablo çeşitlerinde  ise farklı tiplerde  konnektörler</a:t>
            </a:r>
            <a:r>
              <a:rPr sz="2500" spc="5" dirty="0">
                <a:solidFill>
                  <a:srgbClr val="1A1A6F"/>
                </a:solidFill>
                <a:latin typeface="Arial"/>
                <a:cs typeface="Arial"/>
              </a:rPr>
              <a:t> </a:t>
            </a:r>
            <a:r>
              <a:rPr sz="2500" spc="-10" dirty="0">
                <a:solidFill>
                  <a:srgbClr val="1A1A6F"/>
                </a:solidFill>
                <a:latin typeface="Arial"/>
                <a:cs typeface="Arial"/>
              </a:rPr>
              <a:t>vardır.</a:t>
            </a:r>
            <a:endParaRPr sz="2500" dirty="0">
              <a:latin typeface="Arial"/>
              <a:cs typeface="Arial"/>
            </a:endParaRPr>
          </a:p>
        </p:txBody>
      </p:sp>
      <p:sp>
        <p:nvSpPr>
          <p:cNvPr id="11" name="object 11"/>
          <p:cNvSpPr/>
          <p:nvPr/>
        </p:nvSpPr>
        <p:spPr>
          <a:xfrm>
            <a:off x="4788408" y="2060448"/>
            <a:ext cx="3686555" cy="3168396"/>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29</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0" dirty="0">
                <a:latin typeface="Arial"/>
                <a:cs typeface="Arial"/>
              </a:rPr>
              <a:t>Kablo</a:t>
            </a:r>
            <a:r>
              <a:rPr b="0" spc="-75" dirty="0">
                <a:latin typeface="Arial"/>
                <a:cs typeface="Arial"/>
              </a:rPr>
              <a:t> </a:t>
            </a:r>
            <a:r>
              <a:rPr b="0" spc="-5" dirty="0">
                <a:latin typeface="Arial"/>
                <a:cs typeface="Arial"/>
              </a:rPr>
              <a:t>Çeşitleri</a:t>
            </a:r>
          </a:p>
        </p:txBody>
      </p:sp>
      <p:sp>
        <p:nvSpPr>
          <p:cNvPr id="15" name="object 15"/>
          <p:cNvSpPr txBox="1">
            <a:spLocks noGrp="1"/>
          </p:cNvSpPr>
          <p:nvPr>
            <p:ph type="ftr" sz="quarter" idx="11"/>
          </p:nvPr>
        </p:nvSpPr>
        <p:spPr>
          <a:prstGeom prst="rect">
            <a:avLst/>
          </a:prstGeom>
        </p:spPr>
        <p:txBody>
          <a:bodyPr vert="horz" wrap="square" lIns="0" tIns="0" rIns="0" bIns="0" rtlCol="0">
            <a:spAutoFit/>
          </a:bodyPr>
          <a:lstStyle/>
          <a:p>
            <a:pPr marL="12700">
              <a:lnSpc>
                <a:spcPts val="1425"/>
              </a:lnSpc>
            </a:pPr>
            <a:r>
              <a:rPr lang="tr-TR" smtClean="0"/>
              <a:t>A.Ü. NMYO</a:t>
            </a:r>
            <a:endParaRPr spc="-10" dirty="0"/>
          </a:p>
        </p:txBody>
      </p:sp>
      <p:sp>
        <p:nvSpPr>
          <p:cNvPr id="13" name="object 13"/>
          <p:cNvSpPr txBox="1"/>
          <p:nvPr/>
        </p:nvSpPr>
        <p:spPr>
          <a:xfrm>
            <a:off x="535940" y="1395424"/>
            <a:ext cx="8054340" cy="3430270"/>
          </a:xfrm>
          <a:prstGeom prst="rect">
            <a:avLst/>
          </a:prstGeom>
        </p:spPr>
        <p:txBody>
          <a:bodyPr vert="horz" wrap="square" lIns="0" tIns="12065" rIns="0" bIns="0" rtlCol="0">
            <a:spAutoFit/>
          </a:bodyPr>
          <a:lstStyle/>
          <a:p>
            <a:pPr marL="355600" marR="188595" indent="-342900" algn="just">
              <a:lnSpc>
                <a:spcPct val="100000"/>
              </a:lnSpc>
              <a:spcBef>
                <a:spcPts val="95"/>
              </a:spcBef>
              <a:buFont typeface="Wingdings"/>
              <a:buChar char=""/>
              <a:tabLst>
                <a:tab pos="356235" algn="l"/>
              </a:tabLst>
            </a:pPr>
            <a:r>
              <a:rPr sz="2800" spc="-5" dirty="0">
                <a:solidFill>
                  <a:srgbClr val="1A1A6F"/>
                </a:solidFill>
                <a:latin typeface="Arial"/>
                <a:cs typeface="Arial"/>
              </a:rPr>
              <a:t>Bir NOC (network </a:t>
            </a:r>
            <a:r>
              <a:rPr sz="2800" dirty="0">
                <a:solidFill>
                  <a:srgbClr val="1A1A6F"/>
                </a:solidFill>
                <a:latin typeface="Arial"/>
                <a:cs typeface="Arial"/>
              </a:rPr>
              <a:t>operations center) veya yerel  </a:t>
            </a:r>
            <a:r>
              <a:rPr sz="2800" spc="-5" dirty="0">
                <a:solidFill>
                  <a:srgbClr val="1A1A6F"/>
                </a:solidFill>
                <a:latin typeface="Arial"/>
                <a:cs typeface="Arial"/>
              </a:rPr>
              <a:t>ağda </a:t>
            </a:r>
            <a:r>
              <a:rPr sz="2800" dirty="0">
                <a:solidFill>
                  <a:srgbClr val="1A1A6F"/>
                </a:solidFill>
                <a:latin typeface="Arial"/>
                <a:cs typeface="Arial"/>
              </a:rPr>
              <a:t>çeşitli </a:t>
            </a:r>
            <a:r>
              <a:rPr sz="2800" spc="-5" dirty="0">
                <a:solidFill>
                  <a:srgbClr val="1A1A6F"/>
                </a:solidFill>
                <a:latin typeface="Arial"/>
                <a:cs typeface="Arial"/>
              </a:rPr>
              <a:t>cihazları birbirine bağlamak için çok  sayıda </a:t>
            </a:r>
            <a:r>
              <a:rPr sz="2800" dirty="0">
                <a:solidFill>
                  <a:srgbClr val="1A1A6F"/>
                </a:solidFill>
                <a:latin typeface="Arial"/>
                <a:cs typeface="Arial"/>
              </a:rPr>
              <a:t>farklı </a:t>
            </a:r>
            <a:r>
              <a:rPr sz="2800" spc="-5" dirty="0">
                <a:solidFill>
                  <a:srgbClr val="1A1A6F"/>
                </a:solidFill>
                <a:latin typeface="Arial"/>
                <a:cs typeface="Arial"/>
              </a:rPr>
              <a:t>türde kablo vardır.</a:t>
            </a:r>
            <a:endParaRPr sz="2800">
              <a:latin typeface="Arial"/>
              <a:cs typeface="Arial"/>
            </a:endParaRPr>
          </a:p>
          <a:p>
            <a:pPr marL="355600" indent="-342900">
              <a:lnSpc>
                <a:spcPct val="100000"/>
              </a:lnSpc>
              <a:spcBef>
                <a:spcPts val="675"/>
              </a:spcBef>
              <a:buFont typeface="Wingdings"/>
              <a:buChar char=""/>
              <a:tabLst>
                <a:tab pos="356235" algn="l"/>
              </a:tabLst>
            </a:pPr>
            <a:r>
              <a:rPr sz="2800" spc="-5" dirty="0">
                <a:solidFill>
                  <a:srgbClr val="1A1A6F"/>
                </a:solidFill>
                <a:latin typeface="Arial"/>
                <a:cs typeface="Arial"/>
              </a:rPr>
              <a:t>İki tür fiziksel kablo</a:t>
            </a:r>
            <a:r>
              <a:rPr sz="2800" dirty="0">
                <a:solidFill>
                  <a:srgbClr val="1A1A6F"/>
                </a:solidFill>
                <a:latin typeface="Arial"/>
                <a:cs typeface="Arial"/>
              </a:rPr>
              <a:t> </a:t>
            </a:r>
            <a:r>
              <a:rPr sz="2800" spc="-5" dirty="0">
                <a:solidFill>
                  <a:srgbClr val="1A1A6F"/>
                </a:solidFill>
                <a:latin typeface="Arial"/>
                <a:cs typeface="Arial"/>
              </a:rPr>
              <a:t>bulunur.</a:t>
            </a:r>
            <a:endParaRPr sz="2800">
              <a:latin typeface="Arial"/>
              <a:cs typeface="Arial"/>
            </a:endParaRPr>
          </a:p>
          <a:p>
            <a:pPr marL="756285" marR="217170" indent="-287020">
              <a:lnSpc>
                <a:spcPct val="100000"/>
              </a:lnSpc>
              <a:spcBef>
                <a:spcPts val="595"/>
              </a:spcBef>
              <a:tabLst>
                <a:tab pos="7562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spc="-5" dirty="0">
                <a:solidFill>
                  <a:srgbClr val="1A1A6F"/>
                </a:solidFill>
                <a:latin typeface="Arial"/>
                <a:cs typeface="Arial"/>
              </a:rPr>
              <a:t>Metal kablolar genellikle </a:t>
            </a:r>
            <a:r>
              <a:rPr sz="2400" spc="-10" dirty="0">
                <a:solidFill>
                  <a:srgbClr val="1A1A6F"/>
                </a:solidFill>
                <a:latin typeface="Arial"/>
                <a:cs typeface="Arial"/>
              </a:rPr>
              <a:t>bakır </a:t>
            </a:r>
            <a:r>
              <a:rPr sz="2400" spc="-5" dirty="0">
                <a:solidFill>
                  <a:srgbClr val="1A1A6F"/>
                </a:solidFill>
                <a:latin typeface="Arial"/>
                <a:cs typeface="Arial"/>
              </a:rPr>
              <a:t>olur </a:t>
            </a:r>
            <a:r>
              <a:rPr sz="2400" dirty="0">
                <a:solidFill>
                  <a:srgbClr val="1A1A6F"/>
                </a:solidFill>
                <a:latin typeface="Arial"/>
                <a:cs typeface="Arial"/>
              </a:rPr>
              <a:t>ve </a:t>
            </a:r>
            <a:r>
              <a:rPr sz="2400" spc="-10" dirty="0">
                <a:solidFill>
                  <a:srgbClr val="1A1A6F"/>
                </a:solidFill>
                <a:latin typeface="Arial"/>
                <a:cs typeface="Arial"/>
              </a:rPr>
              <a:t>bilgi </a:t>
            </a:r>
            <a:r>
              <a:rPr sz="2400" spc="-5" dirty="0">
                <a:solidFill>
                  <a:srgbClr val="1A1A6F"/>
                </a:solidFill>
                <a:latin typeface="Arial"/>
                <a:cs typeface="Arial"/>
              </a:rPr>
              <a:t>taşımaları  için bu kablolara elektrik darbeleri</a:t>
            </a:r>
            <a:r>
              <a:rPr sz="2400" spc="65" dirty="0">
                <a:solidFill>
                  <a:srgbClr val="1A1A6F"/>
                </a:solidFill>
                <a:latin typeface="Arial"/>
                <a:cs typeface="Arial"/>
              </a:rPr>
              <a:t> </a:t>
            </a:r>
            <a:r>
              <a:rPr sz="2400" spc="-5" dirty="0">
                <a:solidFill>
                  <a:srgbClr val="1A1A6F"/>
                </a:solidFill>
                <a:latin typeface="Arial"/>
                <a:cs typeface="Arial"/>
              </a:rPr>
              <a:t>uygulanır.</a:t>
            </a:r>
            <a:endParaRPr sz="2400">
              <a:latin typeface="Arial"/>
              <a:cs typeface="Arial"/>
            </a:endParaRPr>
          </a:p>
          <a:p>
            <a:pPr marL="469900">
              <a:lnSpc>
                <a:spcPct val="100000"/>
              </a:lnSpc>
              <a:spcBef>
                <a:spcPts val="575"/>
              </a:spcBef>
              <a:tabLst>
                <a:tab pos="7562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spc="-5" dirty="0">
                <a:solidFill>
                  <a:srgbClr val="1A1A6F"/>
                </a:solidFill>
                <a:latin typeface="Arial"/>
                <a:cs typeface="Arial"/>
              </a:rPr>
              <a:t>Fiber optik kablolar </a:t>
            </a:r>
            <a:r>
              <a:rPr sz="2400" dirty="0">
                <a:solidFill>
                  <a:srgbClr val="1A1A6F"/>
                </a:solidFill>
                <a:latin typeface="Arial"/>
                <a:cs typeface="Arial"/>
              </a:rPr>
              <a:t>cam veya </a:t>
            </a:r>
            <a:r>
              <a:rPr sz="2400" spc="-5" dirty="0">
                <a:solidFill>
                  <a:srgbClr val="1A1A6F"/>
                </a:solidFill>
                <a:latin typeface="Arial"/>
                <a:cs typeface="Arial"/>
              </a:rPr>
              <a:t>plastikten </a:t>
            </a:r>
            <a:r>
              <a:rPr sz="2400" spc="-10" dirty="0">
                <a:solidFill>
                  <a:srgbClr val="1A1A6F"/>
                </a:solidFill>
                <a:latin typeface="Arial"/>
                <a:cs typeface="Arial"/>
              </a:rPr>
              <a:t>yapılır </a:t>
            </a:r>
            <a:r>
              <a:rPr sz="2400" dirty="0">
                <a:solidFill>
                  <a:srgbClr val="1A1A6F"/>
                </a:solidFill>
                <a:latin typeface="Arial"/>
                <a:cs typeface="Arial"/>
              </a:rPr>
              <a:t>ve</a:t>
            </a:r>
            <a:r>
              <a:rPr sz="2400" spc="120" dirty="0">
                <a:solidFill>
                  <a:srgbClr val="1A1A6F"/>
                </a:solidFill>
                <a:latin typeface="Arial"/>
                <a:cs typeface="Arial"/>
              </a:rPr>
              <a:t> </a:t>
            </a:r>
            <a:r>
              <a:rPr sz="2400" spc="-10" dirty="0">
                <a:solidFill>
                  <a:srgbClr val="1A1A6F"/>
                </a:solidFill>
                <a:latin typeface="Arial"/>
                <a:cs typeface="Arial"/>
              </a:rPr>
              <a:t>bilgi</a:t>
            </a:r>
            <a:endParaRPr sz="2400">
              <a:latin typeface="Arial"/>
              <a:cs typeface="Arial"/>
            </a:endParaRPr>
          </a:p>
          <a:p>
            <a:pPr marL="756285">
              <a:lnSpc>
                <a:spcPct val="100000"/>
              </a:lnSpc>
              <a:spcBef>
                <a:spcPts val="5"/>
              </a:spcBef>
            </a:pPr>
            <a:r>
              <a:rPr sz="2400" spc="-5" dirty="0">
                <a:solidFill>
                  <a:srgbClr val="1A1A6F"/>
                </a:solidFill>
                <a:latin typeface="Arial"/>
                <a:cs typeface="Arial"/>
              </a:rPr>
              <a:t>taşımak için </a:t>
            </a:r>
            <a:r>
              <a:rPr sz="2400" spc="-10" dirty="0">
                <a:solidFill>
                  <a:srgbClr val="1A1A6F"/>
                </a:solidFill>
                <a:latin typeface="Arial"/>
                <a:cs typeface="Arial"/>
              </a:rPr>
              <a:t>ışık parıltılarını</a:t>
            </a:r>
            <a:r>
              <a:rPr sz="2400" spc="90" dirty="0">
                <a:solidFill>
                  <a:srgbClr val="1A1A6F"/>
                </a:solidFill>
                <a:latin typeface="Arial"/>
                <a:cs typeface="Arial"/>
              </a:rPr>
              <a:t> </a:t>
            </a:r>
            <a:r>
              <a:rPr sz="2400" spc="-10" dirty="0">
                <a:solidFill>
                  <a:srgbClr val="1A1A6F"/>
                </a:solidFill>
                <a:latin typeface="Arial"/>
                <a:cs typeface="Arial"/>
              </a:rPr>
              <a:t>kullanır.</a:t>
            </a:r>
            <a:endParaRPr sz="2400">
              <a:latin typeface="Arial"/>
              <a:cs typeface="Arial"/>
            </a:endParaRPr>
          </a:p>
        </p:txBody>
      </p:sp>
      <p:sp>
        <p:nvSpPr>
          <p:cNvPr id="14" name="object 14"/>
          <p:cNvSpPr/>
          <p:nvPr/>
        </p:nvSpPr>
        <p:spPr>
          <a:xfrm>
            <a:off x="6155435" y="4576571"/>
            <a:ext cx="2449067" cy="1821180"/>
          </a:xfrm>
          <a:prstGeom prst="rect">
            <a:avLst/>
          </a:prstGeom>
          <a:blipFill>
            <a:blip r:embed="rId2" cstate="print"/>
            <a:stretch>
              <a:fillRect/>
            </a:stretch>
          </a:blipFill>
        </p:spPr>
        <p:txBody>
          <a:bodyPr wrap="square" lIns="0" tIns="0" rIns="0" bIns="0" rtlCol="0"/>
          <a:lstStyle/>
          <a:p>
            <a:endParaRPr/>
          </a:p>
        </p:txBody>
      </p:sp>
      <p:sp>
        <p:nvSpPr>
          <p:cNvPr id="16" name="Slayt Numarası Yer Tutucusu 15"/>
          <p:cNvSpPr>
            <a:spLocks noGrp="1"/>
          </p:cNvSpPr>
          <p:nvPr>
            <p:ph type="sldNum" sz="quarter" idx="12"/>
          </p:nvPr>
        </p:nvSpPr>
        <p:spPr/>
        <p:txBody>
          <a:bodyPr/>
          <a:lstStyle/>
          <a:p>
            <a:fld id="{B6F15528-21DE-4FAA-801E-634DDDAF4B2B}" type="slidenum">
              <a:rPr lang="tr-TR" smtClean="0"/>
              <a:t>3</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Konnektörler</a:t>
            </a:r>
          </a:p>
        </p:txBody>
      </p:sp>
      <p:sp>
        <p:nvSpPr>
          <p:cNvPr id="10" name="object 10"/>
          <p:cNvSpPr txBox="1"/>
          <p:nvPr/>
        </p:nvSpPr>
        <p:spPr>
          <a:xfrm>
            <a:off x="535940" y="1392377"/>
            <a:ext cx="7793355" cy="1002665"/>
          </a:xfrm>
          <a:prstGeom prst="rect">
            <a:avLst/>
          </a:prstGeom>
        </p:spPr>
        <p:txBody>
          <a:bodyPr vert="horz" wrap="square" lIns="0" tIns="13335" rIns="0" bIns="0" rtlCol="0">
            <a:spAutoFit/>
          </a:bodyPr>
          <a:lstStyle/>
          <a:p>
            <a:pPr marL="355600" marR="5080" indent="-342900">
              <a:lnSpc>
                <a:spcPct val="100000"/>
              </a:lnSpc>
              <a:spcBef>
                <a:spcPts val="105"/>
              </a:spcBef>
              <a:buSzPct val="96875"/>
              <a:buFont typeface="Wingdings"/>
              <a:buChar char=""/>
              <a:tabLst>
                <a:tab pos="376555" algn="l"/>
              </a:tabLst>
            </a:pPr>
            <a:r>
              <a:rPr sz="3200" spc="-5" dirty="0">
                <a:solidFill>
                  <a:srgbClr val="1A1A6F"/>
                </a:solidFill>
                <a:latin typeface="Arial"/>
                <a:cs typeface="Arial"/>
              </a:rPr>
              <a:t>Kalın </a:t>
            </a:r>
            <a:r>
              <a:rPr sz="3200" dirty="0">
                <a:solidFill>
                  <a:srgbClr val="1A1A6F"/>
                </a:solidFill>
                <a:latin typeface="Arial"/>
                <a:cs typeface="Arial"/>
              </a:rPr>
              <a:t>koaksiyel </a:t>
            </a:r>
            <a:r>
              <a:rPr sz="3200" spc="-5" dirty="0">
                <a:solidFill>
                  <a:srgbClr val="1A1A6F"/>
                </a:solidFill>
                <a:latin typeface="Arial"/>
                <a:cs typeface="Arial"/>
              </a:rPr>
              <a:t>kablolarda </a:t>
            </a:r>
            <a:r>
              <a:rPr sz="3200" dirty="0">
                <a:solidFill>
                  <a:srgbClr val="1A1A6F"/>
                </a:solidFill>
                <a:latin typeface="Arial"/>
                <a:cs typeface="Arial"/>
              </a:rPr>
              <a:t>AUI (DIX</a:t>
            </a:r>
            <a:r>
              <a:rPr sz="3200" spc="-80" dirty="0">
                <a:solidFill>
                  <a:srgbClr val="1A1A6F"/>
                </a:solidFill>
                <a:latin typeface="Arial"/>
                <a:cs typeface="Arial"/>
              </a:rPr>
              <a:t> </a:t>
            </a:r>
            <a:r>
              <a:rPr sz="3200" dirty="0">
                <a:solidFill>
                  <a:srgbClr val="1A1A6F"/>
                </a:solidFill>
                <a:latin typeface="Arial"/>
                <a:cs typeface="Arial"/>
              </a:rPr>
              <a:t>yada  DB15) ve N serisi </a:t>
            </a:r>
            <a:r>
              <a:rPr sz="3200" spc="-5" dirty="0">
                <a:solidFill>
                  <a:srgbClr val="1A1A6F"/>
                </a:solidFill>
                <a:latin typeface="Arial"/>
                <a:cs typeface="Arial"/>
              </a:rPr>
              <a:t>konnektörler</a:t>
            </a:r>
            <a:r>
              <a:rPr sz="3200" spc="-105" dirty="0">
                <a:solidFill>
                  <a:srgbClr val="1A1A6F"/>
                </a:solidFill>
                <a:latin typeface="Arial"/>
                <a:cs typeface="Arial"/>
              </a:rPr>
              <a:t> </a:t>
            </a:r>
            <a:r>
              <a:rPr sz="3200" spc="-5" dirty="0">
                <a:solidFill>
                  <a:srgbClr val="1A1A6F"/>
                </a:solidFill>
                <a:latin typeface="Arial"/>
                <a:cs typeface="Arial"/>
              </a:rPr>
              <a:t>kullanılır.</a:t>
            </a:r>
            <a:endParaRPr sz="3200">
              <a:latin typeface="Arial"/>
              <a:cs typeface="Arial"/>
            </a:endParaRPr>
          </a:p>
        </p:txBody>
      </p:sp>
      <p:sp>
        <p:nvSpPr>
          <p:cNvPr id="11" name="object 11"/>
          <p:cNvSpPr/>
          <p:nvPr/>
        </p:nvSpPr>
        <p:spPr>
          <a:xfrm>
            <a:off x="1260347" y="3043431"/>
            <a:ext cx="2358561" cy="137616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076444" y="2901695"/>
            <a:ext cx="1905000" cy="146608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110483" y="4443984"/>
            <a:ext cx="3047999" cy="1886712"/>
          </a:xfrm>
          <a:prstGeom prst="rect">
            <a:avLst/>
          </a:prstGeom>
          <a:blipFill>
            <a:blip r:embed="rId4" cstate="print"/>
            <a:stretch>
              <a:fillRect/>
            </a:stretch>
          </a:blipFill>
        </p:spPr>
        <p:txBody>
          <a:bodyPr wrap="square" lIns="0" tIns="0" rIns="0" bIns="0" rtlCol="0"/>
          <a:lstStyle/>
          <a:p>
            <a:endParaRPr/>
          </a:p>
        </p:txBody>
      </p:sp>
      <p:sp>
        <p:nvSpPr>
          <p:cNvPr id="15" name="Altbilgi Yer Tutucusu 14"/>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6" name="Slayt Numarası Yer Tutucusu 15"/>
          <p:cNvSpPr>
            <a:spLocks noGrp="1"/>
          </p:cNvSpPr>
          <p:nvPr>
            <p:ph type="sldNum" sz="quarter" idx="12"/>
          </p:nvPr>
        </p:nvSpPr>
        <p:spPr/>
        <p:txBody>
          <a:bodyPr/>
          <a:lstStyle/>
          <a:p>
            <a:fld id="{B6F15528-21DE-4FAA-801E-634DDDAF4B2B}" type="slidenum">
              <a:rPr lang="tr-TR" smtClean="0"/>
              <a:t>30</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Konnektörler</a:t>
            </a:r>
          </a:p>
        </p:txBody>
      </p:sp>
      <p:sp>
        <p:nvSpPr>
          <p:cNvPr id="10" name="object 10"/>
          <p:cNvSpPr txBox="1"/>
          <p:nvPr/>
        </p:nvSpPr>
        <p:spPr>
          <a:xfrm>
            <a:off x="535940" y="1395424"/>
            <a:ext cx="7652384" cy="2819400"/>
          </a:xfrm>
          <a:prstGeom prst="rect">
            <a:avLst/>
          </a:prstGeom>
        </p:spPr>
        <p:txBody>
          <a:bodyPr vert="horz" wrap="square" lIns="0" tIns="12065" rIns="0" bIns="0" rtlCol="0">
            <a:spAutoFit/>
          </a:bodyPr>
          <a:lstStyle/>
          <a:p>
            <a:pPr marL="355600" marR="1213485" indent="-342900">
              <a:lnSpc>
                <a:spcPct val="100000"/>
              </a:lnSpc>
              <a:spcBef>
                <a:spcPts val="95"/>
              </a:spcBef>
              <a:buFont typeface="Wingdings"/>
              <a:buChar char=""/>
              <a:tabLst>
                <a:tab pos="356235" algn="l"/>
              </a:tabLst>
            </a:pPr>
            <a:r>
              <a:rPr sz="2800" dirty="0">
                <a:solidFill>
                  <a:srgbClr val="1A1A6F"/>
                </a:solidFill>
                <a:latin typeface="Arial"/>
                <a:cs typeface="Arial"/>
              </a:rPr>
              <a:t>İnce koaksiyel kablolarda </a:t>
            </a:r>
            <a:r>
              <a:rPr sz="2800" spc="-10" dirty="0">
                <a:solidFill>
                  <a:srgbClr val="1A1A6F"/>
                </a:solidFill>
                <a:latin typeface="Arial"/>
                <a:cs typeface="Arial"/>
              </a:rPr>
              <a:t>BNC</a:t>
            </a:r>
            <a:r>
              <a:rPr sz="2800" spc="-55" dirty="0">
                <a:solidFill>
                  <a:srgbClr val="1A1A6F"/>
                </a:solidFill>
                <a:latin typeface="Arial"/>
                <a:cs typeface="Arial"/>
              </a:rPr>
              <a:t> </a:t>
            </a:r>
            <a:r>
              <a:rPr sz="2800" dirty="0">
                <a:solidFill>
                  <a:srgbClr val="1A1A6F"/>
                </a:solidFill>
                <a:latin typeface="Arial"/>
                <a:cs typeface="Arial"/>
              </a:rPr>
              <a:t>denilen  </a:t>
            </a:r>
            <a:r>
              <a:rPr sz="2800" spc="-5" dirty="0">
                <a:solidFill>
                  <a:srgbClr val="1A1A6F"/>
                </a:solidFill>
                <a:latin typeface="Arial"/>
                <a:cs typeface="Arial"/>
              </a:rPr>
              <a:t>konnektörler</a:t>
            </a:r>
            <a:r>
              <a:rPr sz="2800" spc="20" dirty="0">
                <a:solidFill>
                  <a:srgbClr val="1A1A6F"/>
                </a:solidFill>
                <a:latin typeface="Arial"/>
                <a:cs typeface="Arial"/>
              </a:rPr>
              <a:t> </a:t>
            </a:r>
            <a:r>
              <a:rPr sz="2800" spc="-5" dirty="0">
                <a:solidFill>
                  <a:srgbClr val="1A1A6F"/>
                </a:solidFill>
                <a:latin typeface="Arial"/>
                <a:cs typeface="Arial"/>
              </a:rPr>
              <a:t>kullanılır.</a:t>
            </a:r>
            <a:endParaRPr sz="2800">
              <a:latin typeface="Arial"/>
              <a:cs typeface="Arial"/>
            </a:endParaRPr>
          </a:p>
          <a:p>
            <a:pPr marL="355600" indent="-342900">
              <a:lnSpc>
                <a:spcPct val="100000"/>
              </a:lnSpc>
              <a:spcBef>
                <a:spcPts val="675"/>
              </a:spcBef>
              <a:buFont typeface="Wingdings"/>
              <a:buChar char=""/>
              <a:tabLst>
                <a:tab pos="356235" algn="l"/>
              </a:tabLst>
            </a:pPr>
            <a:r>
              <a:rPr sz="2800" spc="-5" dirty="0">
                <a:solidFill>
                  <a:srgbClr val="1A1A6F"/>
                </a:solidFill>
                <a:latin typeface="Arial"/>
                <a:cs typeface="Arial"/>
              </a:rPr>
              <a:t>BNC konnektörlerin birkaç </a:t>
            </a:r>
            <a:r>
              <a:rPr sz="2800" dirty="0">
                <a:solidFill>
                  <a:srgbClr val="1A1A6F"/>
                </a:solidFill>
                <a:latin typeface="Arial"/>
                <a:cs typeface="Arial"/>
              </a:rPr>
              <a:t>türü </a:t>
            </a:r>
            <a:r>
              <a:rPr sz="2800" spc="-5" dirty="0">
                <a:solidFill>
                  <a:srgbClr val="1A1A6F"/>
                </a:solidFill>
                <a:latin typeface="Arial"/>
                <a:cs typeface="Arial"/>
              </a:rPr>
              <a:t>vardır. Bunlar</a:t>
            </a:r>
            <a:r>
              <a:rPr sz="2800" spc="90" dirty="0">
                <a:solidFill>
                  <a:srgbClr val="1A1A6F"/>
                </a:solidFill>
                <a:latin typeface="Arial"/>
                <a:cs typeface="Arial"/>
              </a:rPr>
              <a:t> </a:t>
            </a:r>
            <a:r>
              <a:rPr sz="2800" spc="-5" dirty="0">
                <a:solidFill>
                  <a:srgbClr val="1A1A6F"/>
                </a:solidFill>
                <a:latin typeface="Arial"/>
                <a:cs typeface="Arial"/>
              </a:rPr>
              <a:t>:</a:t>
            </a:r>
            <a:endParaRPr sz="2800">
              <a:latin typeface="Arial"/>
              <a:cs typeface="Arial"/>
            </a:endParaRPr>
          </a:p>
          <a:p>
            <a:pPr marL="469900">
              <a:lnSpc>
                <a:spcPct val="100000"/>
              </a:lnSpc>
              <a:spcBef>
                <a:spcPts val="635"/>
              </a:spcBef>
              <a:tabLst>
                <a:tab pos="756285" algn="l"/>
              </a:tabLst>
            </a:pPr>
            <a:r>
              <a:rPr sz="1300" spc="-5" dirty="0">
                <a:solidFill>
                  <a:srgbClr val="3067D2"/>
                </a:solidFill>
                <a:latin typeface="Wingdings 2"/>
                <a:cs typeface="Wingdings 2"/>
              </a:rPr>
              <a:t></a:t>
            </a:r>
            <a:r>
              <a:rPr sz="1300" spc="-5" dirty="0">
                <a:solidFill>
                  <a:srgbClr val="3067D2"/>
                </a:solidFill>
                <a:latin typeface="Times New Roman"/>
                <a:cs typeface="Times New Roman"/>
              </a:rPr>
              <a:t>	</a:t>
            </a:r>
            <a:r>
              <a:rPr sz="2600" dirty="0">
                <a:solidFill>
                  <a:srgbClr val="1A1A6F"/>
                </a:solidFill>
                <a:latin typeface="Arial"/>
                <a:cs typeface="Arial"/>
              </a:rPr>
              <a:t>BNC Kablo</a:t>
            </a:r>
            <a:r>
              <a:rPr sz="2600" spc="-25" dirty="0">
                <a:solidFill>
                  <a:srgbClr val="1A1A6F"/>
                </a:solidFill>
                <a:latin typeface="Arial"/>
                <a:cs typeface="Arial"/>
              </a:rPr>
              <a:t> </a:t>
            </a:r>
            <a:r>
              <a:rPr sz="2600" dirty="0">
                <a:solidFill>
                  <a:srgbClr val="1A1A6F"/>
                </a:solidFill>
                <a:latin typeface="Arial"/>
                <a:cs typeface="Arial"/>
              </a:rPr>
              <a:t>Konnektörü</a:t>
            </a:r>
            <a:endParaRPr sz="2600">
              <a:latin typeface="Arial"/>
              <a:cs typeface="Arial"/>
            </a:endParaRPr>
          </a:p>
          <a:p>
            <a:pPr marL="469900">
              <a:lnSpc>
                <a:spcPct val="100000"/>
              </a:lnSpc>
              <a:spcBef>
                <a:spcPts val="625"/>
              </a:spcBef>
              <a:tabLst>
                <a:tab pos="756285" algn="l"/>
              </a:tabLst>
            </a:pPr>
            <a:r>
              <a:rPr sz="1300" spc="-5" dirty="0">
                <a:solidFill>
                  <a:srgbClr val="3067D2"/>
                </a:solidFill>
                <a:latin typeface="Wingdings 2"/>
                <a:cs typeface="Wingdings 2"/>
              </a:rPr>
              <a:t></a:t>
            </a:r>
            <a:r>
              <a:rPr sz="1300" spc="-5" dirty="0">
                <a:solidFill>
                  <a:srgbClr val="3067D2"/>
                </a:solidFill>
                <a:latin typeface="Times New Roman"/>
                <a:cs typeface="Times New Roman"/>
              </a:rPr>
              <a:t>	</a:t>
            </a:r>
            <a:r>
              <a:rPr sz="2600" dirty="0">
                <a:solidFill>
                  <a:srgbClr val="1A1A6F"/>
                </a:solidFill>
                <a:latin typeface="Arial"/>
                <a:cs typeface="Arial"/>
              </a:rPr>
              <a:t>BNC T</a:t>
            </a:r>
            <a:r>
              <a:rPr sz="2600" spc="-25" dirty="0">
                <a:solidFill>
                  <a:srgbClr val="1A1A6F"/>
                </a:solidFill>
                <a:latin typeface="Arial"/>
                <a:cs typeface="Arial"/>
              </a:rPr>
              <a:t> </a:t>
            </a:r>
            <a:r>
              <a:rPr sz="2600" dirty="0">
                <a:solidFill>
                  <a:srgbClr val="1A1A6F"/>
                </a:solidFill>
                <a:latin typeface="Arial"/>
                <a:cs typeface="Arial"/>
              </a:rPr>
              <a:t>Konnektör</a:t>
            </a:r>
            <a:endParaRPr sz="2600">
              <a:latin typeface="Arial"/>
              <a:cs typeface="Arial"/>
            </a:endParaRPr>
          </a:p>
          <a:p>
            <a:pPr marL="469900">
              <a:lnSpc>
                <a:spcPct val="100000"/>
              </a:lnSpc>
              <a:spcBef>
                <a:spcPts val="625"/>
              </a:spcBef>
              <a:tabLst>
                <a:tab pos="756285" algn="l"/>
              </a:tabLst>
            </a:pPr>
            <a:r>
              <a:rPr sz="1300" spc="-5" dirty="0">
                <a:solidFill>
                  <a:srgbClr val="3067D2"/>
                </a:solidFill>
                <a:latin typeface="Wingdings 2"/>
                <a:cs typeface="Wingdings 2"/>
              </a:rPr>
              <a:t></a:t>
            </a:r>
            <a:r>
              <a:rPr sz="1300" spc="-5" dirty="0">
                <a:solidFill>
                  <a:srgbClr val="3067D2"/>
                </a:solidFill>
                <a:latin typeface="Times New Roman"/>
                <a:cs typeface="Times New Roman"/>
              </a:rPr>
              <a:t>	</a:t>
            </a:r>
            <a:r>
              <a:rPr sz="2600" dirty="0">
                <a:solidFill>
                  <a:srgbClr val="1A1A6F"/>
                </a:solidFill>
                <a:latin typeface="Arial"/>
                <a:cs typeface="Arial"/>
              </a:rPr>
              <a:t>BNC Barrel</a:t>
            </a:r>
            <a:r>
              <a:rPr sz="2600" spc="-35" dirty="0">
                <a:solidFill>
                  <a:srgbClr val="1A1A6F"/>
                </a:solidFill>
                <a:latin typeface="Arial"/>
                <a:cs typeface="Arial"/>
              </a:rPr>
              <a:t> </a:t>
            </a:r>
            <a:r>
              <a:rPr sz="2600" dirty="0">
                <a:solidFill>
                  <a:srgbClr val="1A1A6F"/>
                </a:solidFill>
                <a:latin typeface="Arial"/>
                <a:cs typeface="Arial"/>
              </a:rPr>
              <a:t>Konnektör</a:t>
            </a:r>
            <a:endParaRPr sz="2600">
              <a:latin typeface="Arial"/>
              <a:cs typeface="Arial"/>
            </a:endParaRPr>
          </a:p>
        </p:txBody>
      </p:sp>
      <p:sp>
        <p:nvSpPr>
          <p:cNvPr id="11" name="object 11"/>
          <p:cNvSpPr/>
          <p:nvPr/>
        </p:nvSpPr>
        <p:spPr>
          <a:xfrm>
            <a:off x="577595" y="4436364"/>
            <a:ext cx="3584448" cy="163677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4572000" y="4288535"/>
            <a:ext cx="3753611" cy="1933956"/>
          </a:xfrm>
          <a:prstGeom prst="rect">
            <a:avLst/>
          </a:prstGeom>
          <a:blipFill>
            <a:blip r:embed="rId3" cstate="print"/>
            <a:stretch>
              <a:fillRect/>
            </a:stretch>
          </a:blipFill>
        </p:spPr>
        <p:txBody>
          <a:bodyPr wrap="square" lIns="0" tIns="0" rIns="0" bIns="0" rtlCol="0"/>
          <a:lstStyle/>
          <a:p>
            <a:endParaRPr/>
          </a:p>
        </p:txBody>
      </p:sp>
      <p:sp>
        <p:nvSpPr>
          <p:cNvPr id="14" name="Altbilgi Yer Tutucusu 13"/>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5" name="Slayt Numarası Yer Tutucusu 14"/>
          <p:cNvSpPr>
            <a:spLocks noGrp="1"/>
          </p:cNvSpPr>
          <p:nvPr>
            <p:ph type="sldNum" sz="quarter" idx="12"/>
          </p:nvPr>
        </p:nvSpPr>
        <p:spPr/>
        <p:txBody>
          <a:bodyPr/>
          <a:lstStyle/>
          <a:p>
            <a:fld id="{B6F15528-21DE-4FAA-801E-634DDDAF4B2B}" type="slidenum">
              <a:rPr lang="tr-TR" smtClean="0"/>
              <a:t>31</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Konnektörler</a:t>
            </a:r>
          </a:p>
        </p:txBody>
      </p:sp>
      <p:sp>
        <p:nvSpPr>
          <p:cNvPr id="10" name="object 10"/>
          <p:cNvSpPr txBox="1"/>
          <p:nvPr/>
        </p:nvSpPr>
        <p:spPr>
          <a:xfrm>
            <a:off x="533400" y="3487406"/>
            <a:ext cx="8030845" cy="2244725"/>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6235" algn="l"/>
              </a:tabLst>
            </a:pPr>
            <a:r>
              <a:rPr sz="2800" spc="-10" dirty="0">
                <a:solidFill>
                  <a:srgbClr val="1A1A6F"/>
                </a:solidFill>
                <a:latin typeface="Arial"/>
                <a:cs typeface="Arial"/>
              </a:rPr>
              <a:t>BNC </a:t>
            </a:r>
            <a:r>
              <a:rPr sz="2800" spc="-5" dirty="0">
                <a:solidFill>
                  <a:srgbClr val="1A1A6F"/>
                </a:solidFill>
                <a:latin typeface="Arial"/>
                <a:cs typeface="Arial"/>
              </a:rPr>
              <a:t>kablo konnektörü kablonun ucunda yer</a:t>
            </a:r>
            <a:r>
              <a:rPr sz="2800" spc="140" dirty="0">
                <a:solidFill>
                  <a:srgbClr val="1A1A6F"/>
                </a:solidFill>
                <a:latin typeface="Arial"/>
                <a:cs typeface="Arial"/>
              </a:rPr>
              <a:t> </a:t>
            </a:r>
            <a:r>
              <a:rPr sz="2800" spc="-5" dirty="0">
                <a:solidFill>
                  <a:srgbClr val="1A1A6F"/>
                </a:solidFill>
                <a:latin typeface="Arial"/>
                <a:cs typeface="Arial"/>
              </a:rPr>
              <a:t>alır.</a:t>
            </a:r>
            <a:endParaRPr sz="2800" dirty="0">
              <a:latin typeface="Arial"/>
              <a:cs typeface="Arial"/>
            </a:endParaRPr>
          </a:p>
          <a:p>
            <a:pPr marL="355600" marR="779780">
              <a:lnSpc>
                <a:spcPct val="100000"/>
              </a:lnSpc>
              <a:spcBef>
                <a:spcPts val="5"/>
              </a:spcBef>
            </a:pPr>
            <a:r>
              <a:rPr sz="2800" spc="-5" dirty="0">
                <a:solidFill>
                  <a:srgbClr val="1A1A6F"/>
                </a:solidFill>
                <a:latin typeface="Arial"/>
                <a:cs typeface="Arial"/>
              </a:rPr>
              <a:t>T konnektör ise </a:t>
            </a:r>
            <a:r>
              <a:rPr sz="2800" dirty="0">
                <a:solidFill>
                  <a:srgbClr val="1A1A6F"/>
                </a:solidFill>
                <a:latin typeface="Arial"/>
                <a:cs typeface="Arial"/>
              </a:rPr>
              <a:t>koaksiyel </a:t>
            </a:r>
            <a:r>
              <a:rPr sz="2800" spc="-5" dirty="0">
                <a:solidFill>
                  <a:srgbClr val="1A1A6F"/>
                </a:solidFill>
                <a:latin typeface="Arial"/>
                <a:cs typeface="Arial"/>
              </a:rPr>
              <a:t>kabloyu network  adaptörüne (PC’ye) bağlamak için</a:t>
            </a:r>
            <a:r>
              <a:rPr sz="2800" spc="90" dirty="0">
                <a:solidFill>
                  <a:srgbClr val="1A1A6F"/>
                </a:solidFill>
                <a:latin typeface="Arial"/>
                <a:cs typeface="Arial"/>
              </a:rPr>
              <a:t> </a:t>
            </a:r>
            <a:r>
              <a:rPr sz="2800" spc="-5" dirty="0">
                <a:solidFill>
                  <a:srgbClr val="1A1A6F"/>
                </a:solidFill>
                <a:latin typeface="Arial"/>
                <a:cs typeface="Arial"/>
              </a:rPr>
              <a:t>kullanılır.</a:t>
            </a:r>
            <a:endParaRPr sz="2800" dirty="0">
              <a:latin typeface="Arial"/>
              <a:cs typeface="Arial"/>
            </a:endParaRPr>
          </a:p>
          <a:p>
            <a:pPr marL="355600" marR="956310" indent="-342900">
              <a:lnSpc>
                <a:spcPct val="100000"/>
              </a:lnSpc>
              <a:spcBef>
                <a:spcPts val="670"/>
              </a:spcBef>
              <a:buFont typeface="Wingdings"/>
              <a:buChar char=""/>
              <a:tabLst>
                <a:tab pos="356235" algn="l"/>
              </a:tabLst>
            </a:pPr>
            <a:r>
              <a:rPr sz="2800" spc="-5" dirty="0">
                <a:solidFill>
                  <a:srgbClr val="1A1A6F"/>
                </a:solidFill>
                <a:latin typeface="Arial"/>
                <a:cs typeface="Arial"/>
              </a:rPr>
              <a:t>Barrel konnektör ise </a:t>
            </a:r>
            <a:r>
              <a:rPr sz="2800" dirty="0">
                <a:solidFill>
                  <a:srgbClr val="1A1A6F"/>
                </a:solidFill>
                <a:latin typeface="Arial"/>
                <a:cs typeface="Arial"/>
              </a:rPr>
              <a:t>iki koaksiyel kablonun  </a:t>
            </a:r>
            <a:r>
              <a:rPr sz="2800" spc="-5" dirty="0">
                <a:solidFill>
                  <a:srgbClr val="1A1A6F"/>
                </a:solidFill>
                <a:latin typeface="Arial"/>
                <a:cs typeface="Arial"/>
              </a:rPr>
              <a:t>birbirine bağlanmasını</a:t>
            </a:r>
            <a:r>
              <a:rPr sz="2800" spc="30" dirty="0">
                <a:solidFill>
                  <a:srgbClr val="1A1A6F"/>
                </a:solidFill>
                <a:latin typeface="Arial"/>
                <a:cs typeface="Arial"/>
              </a:rPr>
              <a:t> </a:t>
            </a:r>
            <a:r>
              <a:rPr sz="2800" spc="-5" dirty="0">
                <a:solidFill>
                  <a:srgbClr val="1A1A6F"/>
                </a:solidFill>
                <a:latin typeface="Arial"/>
                <a:cs typeface="Arial"/>
              </a:rPr>
              <a:t>sağlar.</a:t>
            </a:r>
            <a:endParaRPr sz="2800" dirty="0">
              <a:latin typeface="Arial"/>
              <a:cs typeface="Arial"/>
            </a:endParaRPr>
          </a:p>
        </p:txBody>
      </p:sp>
      <p:sp>
        <p:nvSpPr>
          <p:cNvPr id="11" name="object 11"/>
          <p:cNvSpPr/>
          <p:nvPr/>
        </p:nvSpPr>
        <p:spPr>
          <a:xfrm>
            <a:off x="3124200" y="1001763"/>
            <a:ext cx="3076955" cy="2485643"/>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32</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Son</a:t>
            </a:r>
            <a:r>
              <a:rPr spc="-15" dirty="0"/>
              <a:t>l</a:t>
            </a:r>
            <a:r>
              <a:rPr spc="-5" dirty="0"/>
              <a:t>andırıcı</a:t>
            </a:r>
          </a:p>
        </p:txBody>
      </p:sp>
      <p:sp>
        <p:nvSpPr>
          <p:cNvPr id="10" name="object 10"/>
          <p:cNvSpPr txBox="1"/>
          <p:nvPr/>
        </p:nvSpPr>
        <p:spPr>
          <a:xfrm>
            <a:off x="535940" y="1392377"/>
            <a:ext cx="7856220" cy="1978025"/>
          </a:xfrm>
          <a:prstGeom prst="rect">
            <a:avLst/>
          </a:prstGeom>
        </p:spPr>
        <p:txBody>
          <a:bodyPr vert="horz" wrap="square" lIns="0" tIns="13335" rIns="0" bIns="0" rtlCol="0">
            <a:spAutoFit/>
          </a:bodyPr>
          <a:lstStyle/>
          <a:p>
            <a:pPr marL="355600" marR="5080" indent="-342900" algn="just">
              <a:lnSpc>
                <a:spcPct val="100000"/>
              </a:lnSpc>
              <a:spcBef>
                <a:spcPts val="105"/>
              </a:spcBef>
              <a:buSzPct val="96875"/>
              <a:buFont typeface="Wingdings"/>
              <a:buChar char=""/>
              <a:tabLst>
                <a:tab pos="376555" algn="l"/>
              </a:tabLst>
            </a:pPr>
            <a:r>
              <a:rPr sz="3200" spc="-5" dirty="0">
                <a:solidFill>
                  <a:srgbClr val="1A1A6F"/>
                </a:solidFill>
                <a:latin typeface="Arial"/>
                <a:cs typeface="Arial"/>
              </a:rPr>
              <a:t>Sonlandırıcılar kablonun sonuna </a:t>
            </a:r>
            <a:r>
              <a:rPr sz="3200" dirty="0">
                <a:solidFill>
                  <a:srgbClr val="1A1A6F"/>
                </a:solidFill>
                <a:latin typeface="Arial"/>
                <a:cs typeface="Arial"/>
              </a:rPr>
              <a:t>takılır</a:t>
            </a:r>
            <a:r>
              <a:rPr sz="3200" spc="-85" dirty="0">
                <a:solidFill>
                  <a:srgbClr val="1A1A6F"/>
                </a:solidFill>
                <a:latin typeface="Arial"/>
                <a:cs typeface="Arial"/>
              </a:rPr>
              <a:t> </a:t>
            </a:r>
            <a:r>
              <a:rPr sz="3200" dirty="0">
                <a:solidFill>
                  <a:srgbClr val="1A1A6F"/>
                </a:solidFill>
                <a:latin typeface="Arial"/>
                <a:cs typeface="Arial"/>
              </a:rPr>
              <a:t>ve  </a:t>
            </a:r>
            <a:r>
              <a:rPr sz="3200" spc="-5" dirty="0">
                <a:solidFill>
                  <a:srgbClr val="1A1A6F"/>
                </a:solidFill>
                <a:latin typeface="Arial"/>
                <a:cs typeface="Arial"/>
              </a:rPr>
              <a:t>içinde </a:t>
            </a:r>
            <a:r>
              <a:rPr sz="3200" spc="-10" dirty="0">
                <a:solidFill>
                  <a:srgbClr val="1A1A6F"/>
                </a:solidFill>
                <a:latin typeface="Arial"/>
                <a:cs typeface="Arial"/>
              </a:rPr>
              <a:t>50 </a:t>
            </a:r>
            <a:r>
              <a:rPr sz="3200" spc="-5" dirty="0">
                <a:solidFill>
                  <a:srgbClr val="1A1A6F"/>
                </a:solidFill>
                <a:latin typeface="Arial"/>
                <a:cs typeface="Arial"/>
              </a:rPr>
              <a:t>ohm’luk direnç </a:t>
            </a:r>
            <a:r>
              <a:rPr sz="3200" spc="-10" dirty="0">
                <a:solidFill>
                  <a:srgbClr val="1A1A6F"/>
                </a:solidFill>
                <a:latin typeface="Arial"/>
                <a:cs typeface="Arial"/>
              </a:rPr>
              <a:t>bulunan </a:t>
            </a:r>
            <a:r>
              <a:rPr sz="3200" dirty="0">
                <a:solidFill>
                  <a:srgbClr val="1A1A6F"/>
                </a:solidFill>
                <a:latin typeface="Arial"/>
                <a:cs typeface="Arial"/>
              </a:rPr>
              <a:t>BNC tip  </a:t>
            </a:r>
            <a:r>
              <a:rPr sz="3200" spc="-5" dirty="0">
                <a:solidFill>
                  <a:srgbClr val="1A1A6F"/>
                </a:solidFill>
                <a:latin typeface="Arial"/>
                <a:cs typeface="Arial"/>
              </a:rPr>
              <a:t>konnektörlerdir. </a:t>
            </a:r>
            <a:r>
              <a:rPr sz="3200" dirty="0">
                <a:solidFill>
                  <a:srgbClr val="1A1A6F"/>
                </a:solidFill>
                <a:latin typeface="Arial"/>
                <a:cs typeface="Arial"/>
              </a:rPr>
              <a:t>Bu </a:t>
            </a:r>
            <a:r>
              <a:rPr sz="3200" spc="-5" dirty="0">
                <a:solidFill>
                  <a:srgbClr val="1A1A6F"/>
                </a:solidFill>
                <a:latin typeface="Arial"/>
                <a:cs typeface="Arial"/>
              </a:rPr>
              <a:t>konnektörler olmazsa  ağ</a:t>
            </a:r>
            <a:r>
              <a:rPr sz="3200" spc="-15" dirty="0">
                <a:solidFill>
                  <a:srgbClr val="1A1A6F"/>
                </a:solidFill>
                <a:latin typeface="Arial"/>
                <a:cs typeface="Arial"/>
              </a:rPr>
              <a:t> </a:t>
            </a:r>
            <a:r>
              <a:rPr sz="3200" dirty="0">
                <a:solidFill>
                  <a:srgbClr val="1A1A6F"/>
                </a:solidFill>
                <a:latin typeface="Arial"/>
                <a:cs typeface="Arial"/>
              </a:rPr>
              <a:t>çalışmaz.</a:t>
            </a:r>
            <a:endParaRPr sz="3200">
              <a:latin typeface="Arial"/>
              <a:cs typeface="Arial"/>
            </a:endParaRPr>
          </a:p>
        </p:txBody>
      </p:sp>
      <p:sp>
        <p:nvSpPr>
          <p:cNvPr id="11" name="object 11"/>
          <p:cNvSpPr/>
          <p:nvPr/>
        </p:nvSpPr>
        <p:spPr>
          <a:xfrm>
            <a:off x="2267711" y="3576828"/>
            <a:ext cx="4320540" cy="2456688"/>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33</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Ağ</a:t>
            </a:r>
            <a:r>
              <a:rPr spc="-90" dirty="0"/>
              <a:t> </a:t>
            </a:r>
            <a:r>
              <a:rPr spc="-5" dirty="0"/>
              <a:t>Uygulaması</a:t>
            </a:r>
          </a:p>
        </p:txBody>
      </p:sp>
      <p:sp>
        <p:nvSpPr>
          <p:cNvPr id="10" name="object 10"/>
          <p:cNvSpPr txBox="1"/>
          <p:nvPr/>
        </p:nvSpPr>
        <p:spPr>
          <a:xfrm>
            <a:off x="535940" y="1392377"/>
            <a:ext cx="7631430" cy="1490345"/>
          </a:xfrm>
          <a:prstGeom prst="rect">
            <a:avLst/>
          </a:prstGeom>
        </p:spPr>
        <p:txBody>
          <a:bodyPr vert="horz" wrap="square" lIns="0" tIns="13335" rIns="0" bIns="0" rtlCol="0">
            <a:spAutoFit/>
          </a:bodyPr>
          <a:lstStyle/>
          <a:p>
            <a:pPr marL="355600" marR="5080" indent="-342900">
              <a:lnSpc>
                <a:spcPct val="100000"/>
              </a:lnSpc>
              <a:spcBef>
                <a:spcPts val="105"/>
              </a:spcBef>
              <a:buSzPct val="96875"/>
              <a:buFont typeface="Wingdings"/>
              <a:buChar char=""/>
              <a:tabLst>
                <a:tab pos="376555" algn="l"/>
              </a:tabLst>
            </a:pPr>
            <a:r>
              <a:rPr sz="3200" dirty="0">
                <a:solidFill>
                  <a:srgbClr val="1A1A6F"/>
                </a:solidFill>
                <a:latin typeface="Arial"/>
                <a:cs typeface="Arial"/>
              </a:rPr>
              <a:t>BNC </a:t>
            </a:r>
            <a:r>
              <a:rPr sz="3200" spc="-5" dirty="0">
                <a:solidFill>
                  <a:srgbClr val="1A1A6F"/>
                </a:solidFill>
                <a:latin typeface="Arial"/>
                <a:cs typeface="Arial"/>
              </a:rPr>
              <a:t>tipi konnektörler kullanılarak </a:t>
            </a:r>
            <a:r>
              <a:rPr sz="3200" dirty="0">
                <a:solidFill>
                  <a:srgbClr val="1A1A6F"/>
                </a:solidFill>
                <a:latin typeface="Arial"/>
                <a:cs typeface="Arial"/>
              </a:rPr>
              <a:t>3 </a:t>
            </a:r>
            <a:r>
              <a:rPr sz="3200" spc="-5" dirty="0">
                <a:solidFill>
                  <a:srgbClr val="1A1A6F"/>
                </a:solidFill>
                <a:latin typeface="Arial"/>
                <a:cs typeface="Arial"/>
              </a:rPr>
              <a:t>adet  bilgisayardan oluşan bir ağın  kablolamasının</a:t>
            </a:r>
            <a:r>
              <a:rPr sz="3200" spc="-30" dirty="0">
                <a:solidFill>
                  <a:srgbClr val="1A1A6F"/>
                </a:solidFill>
                <a:latin typeface="Arial"/>
                <a:cs typeface="Arial"/>
              </a:rPr>
              <a:t> </a:t>
            </a:r>
            <a:r>
              <a:rPr sz="3200" spc="-5" dirty="0">
                <a:solidFill>
                  <a:srgbClr val="1A1A6F"/>
                </a:solidFill>
                <a:latin typeface="Arial"/>
                <a:cs typeface="Arial"/>
              </a:rPr>
              <a:t>yapılması.</a:t>
            </a:r>
            <a:endParaRPr sz="3200">
              <a:latin typeface="Arial"/>
              <a:cs typeface="Arial"/>
            </a:endParaRPr>
          </a:p>
        </p:txBody>
      </p:sp>
      <p:sp>
        <p:nvSpPr>
          <p:cNvPr id="11" name="object 11"/>
          <p:cNvSpPr txBox="1"/>
          <p:nvPr/>
        </p:nvSpPr>
        <p:spPr>
          <a:xfrm>
            <a:off x="535940" y="4124705"/>
            <a:ext cx="6978015" cy="1489710"/>
          </a:xfrm>
          <a:prstGeom prst="rect">
            <a:avLst/>
          </a:prstGeom>
        </p:spPr>
        <p:txBody>
          <a:bodyPr vert="horz" wrap="square" lIns="0" tIns="12700" rIns="0" bIns="0" rtlCol="0">
            <a:spAutoFit/>
          </a:bodyPr>
          <a:lstStyle/>
          <a:p>
            <a:pPr marL="12700" marR="5080">
              <a:lnSpc>
                <a:spcPct val="100000"/>
              </a:lnSpc>
              <a:spcBef>
                <a:spcPts val="100"/>
              </a:spcBef>
            </a:pPr>
            <a:r>
              <a:rPr sz="3200" spc="-5" dirty="0">
                <a:solidFill>
                  <a:srgbClr val="1A1A6F"/>
                </a:solidFill>
                <a:latin typeface="Arial"/>
                <a:cs typeface="Arial"/>
              </a:rPr>
              <a:t>Not: </a:t>
            </a:r>
            <a:r>
              <a:rPr sz="3200" dirty="0">
                <a:solidFill>
                  <a:srgbClr val="1A1A6F"/>
                </a:solidFill>
                <a:latin typeface="Arial"/>
                <a:cs typeface="Arial"/>
              </a:rPr>
              <a:t>İnce koaksiyel </a:t>
            </a:r>
            <a:r>
              <a:rPr sz="3200" spc="-5" dirty="0">
                <a:solidFill>
                  <a:srgbClr val="1A1A6F"/>
                </a:solidFill>
                <a:latin typeface="Arial"/>
                <a:cs typeface="Arial"/>
              </a:rPr>
              <a:t>kabloların  hazırlanmasında </a:t>
            </a:r>
            <a:r>
              <a:rPr sz="3200" dirty="0">
                <a:solidFill>
                  <a:srgbClr val="1A1A6F"/>
                </a:solidFill>
                <a:latin typeface="Arial"/>
                <a:cs typeface="Arial"/>
              </a:rPr>
              <a:t>BNC </a:t>
            </a:r>
            <a:r>
              <a:rPr sz="3200" spc="-5" dirty="0">
                <a:solidFill>
                  <a:srgbClr val="1A1A6F"/>
                </a:solidFill>
                <a:latin typeface="Arial"/>
                <a:cs typeface="Arial"/>
              </a:rPr>
              <a:t>tipi konnektörler  kullanılmaktadır.</a:t>
            </a:r>
            <a:endParaRPr sz="3200">
              <a:latin typeface="Arial"/>
              <a:cs typeface="Arial"/>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34</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Ağ</a:t>
            </a:r>
            <a:r>
              <a:rPr spc="-90" dirty="0"/>
              <a:t> </a:t>
            </a:r>
            <a:r>
              <a:rPr spc="-5" dirty="0"/>
              <a:t>Uygulaması</a:t>
            </a:r>
          </a:p>
        </p:txBody>
      </p:sp>
      <p:sp>
        <p:nvSpPr>
          <p:cNvPr id="10" name="object 10"/>
          <p:cNvSpPr txBox="1"/>
          <p:nvPr/>
        </p:nvSpPr>
        <p:spPr>
          <a:xfrm>
            <a:off x="535940" y="1291343"/>
            <a:ext cx="7269480" cy="2666365"/>
          </a:xfrm>
          <a:prstGeom prst="rect">
            <a:avLst/>
          </a:prstGeom>
        </p:spPr>
        <p:txBody>
          <a:bodyPr vert="horz" wrap="square" lIns="0" tIns="114300" rIns="0" bIns="0" rtlCol="0">
            <a:spAutoFit/>
          </a:bodyPr>
          <a:lstStyle/>
          <a:p>
            <a:pPr marL="375920" indent="-363220">
              <a:lnSpc>
                <a:spcPct val="100000"/>
              </a:lnSpc>
              <a:spcBef>
                <a:spcPts val="900"/>
              </a:spcBef>
              <a:buSzPct val="96875"/>
              <a:buFont typeface="Wingdings"/>
              <a:buChar char=""/>
              <a:tabLst>
                <a:tab pos="376555" algn="l"/>
              </a:tabLst>
            </a:pPr>
            <a:r>
              <a:rPr sz="3200" dirty="0">
                <a:solidFill>
                  <a:srgbClr val="1A1A6F"/>
                </a:solidFill>
                <a:latin typeface="Arial"/>
                <a:cs typeface="Arial"/>
              </a:rPr>
              <a:t>Gerekli olan </a:t>
            </a:r>
            <a:r>
              <a:rPr sz="3200" spc="-5" dirty="0">
                <a:solidFill>
                  <a:srgbClr val="1A1A6F"/>
                </a:solidFill>
                <a:latin typeface="Arial"/>
                <a:cs typeface="Arial"/>
              </a:rPr>
              <a:t>malzemeleri hazırlayınız</a:t>
            </a:r>
            <a:r>
              <a:rPr sz="3200" spc="-105" dirty="0">
                <a:solidFill>
                  <a:srgbClr val="1A1A6F"/>
                </a:solidFill>
                <a:latin typeface="Arial"/>
                <a:cs typeface="Arial"/>
              </a:rPr>
              <a:t> </a:t>
            </a:r>
            <a:r>
              <a:rPr sz="3200" dirty="0">
                <a:solidFill>
                  <a:srgbClr val="1A1A6F"/>
                </a:solidFill>
                <a:latin typeface="Arial"/>
                <a:cs typeface="Arial"/>
              </a:rPr>
              <a:t>:</a:t>
            </a:r>
            <a:endParaRPr sz="3200">
              <a:latin typeface="Arial"/>
              <a:cs typeface="Arial"/>
            </a:endParaRPr>
          </a:p>
          <a:p>
            <a:pPr marL="469900">
              <a:lnSpc>
                <a:spcPct val="100000"/>
              </a:lnSpc>
              <a:spcBef>
                <a:spcPts val="690"/>
              </a:spcBef>
              <a:tabLst>
                <a:tab pos="855344"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4 tane BNC kablo</a:t>
            </a:r>
            <a:r>
              <a:rPr sz="2800" spc="30" dirty="0">
                <a:solidFill>
                  <a:srgbClr val="1A1A6F"/>
                </a:solidFill>
                <a:latin typeface="Arial"/>
                <a:cs typeface="Arial"/>
              </a:rPr>
              <a:t> </a:t>
            </a:r>
            <a:r>
              <a:rPr sz="2800" spc="-5" dirty="0">
                <a:solidFill>
                  <a:srgbClr val="1A1A6F"/>
                </a:solidFill>
                <a:latin typeface="Arial"/>
                <a:cs typeface="Arial"/>
              </a:rPr>
              <a:t>konnektörü</a:t>
            </a:r>
            <a:endParaRPr sz="2800">
              <a:latin typeface="Arial"/>
              <a:cs typeface="Arial"/>
            </a:endParaRPr>
          </a:p>
          <a:p>
            <a:pPr marL="469900">
              <a:lnSpc>
                <a:spcPct val="100000"/>
              </a:lnSpc>
              <a:spcBef>
                <a:spcPts val="675"/>
              </a:spcBef>
              <a:tabLst>
                <a:tab pos="855344"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3 tane T</a:t>
            </a:r>
            <a:r>
              <a:rPr sz="2800" spc="10" dirty="0">
                <a:solidFill>
                  <a:srgbClr val="1A1A6F"/>
                </a:solidFill>
                <a:latin typeface="Arial"/>
                <a:cs typeface="Arial"/>
              </a:rPr>
              <a:t> </a:t>
            </a:r>
            <a:r>
              <a:rPr sz="2800" spc="-5" dirty="0">
                <a:solidFill>
                  <a:srgbClr val="1A1A6F"/>
                </a:solidFill>
                <a:latin typeface="Arial"/>
                <a:cs typeface="Arial"/>
              </a:rPr>
              <a:t>konnektör</a:t>
            </a:r>
            <a:endParaRPr sz="2800">
              <a:latin typeface="Arial"/>
              <a:cs typeface="Arial"/>
            </a:endParaRPr>
          </a:p>
          <a:p>
            <a:pPr marL="469900">
              <a:lnSpc>
                <a:spcPct val="100000"/>
              </a:lnSpc>
              <a:spcBef>
                <a:spcPts val="670"/>
              </a:spcBef>
              <a:tabLst>
                <a:tab pos="855344"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2 tane</a:t>
            </a:r>
            <a:r>
              <a:rPr sz="2800" spc="-10" dirty="0">
                <a:solidFill>
                  <a:srgbClr val="1A1A6F"/>
                </a:solidFill>
                <a:latin typeface="Arial"/>
                <a:cs typeface="Arial"/>
              </a:rPr>
              <a:t> </a:t>
            </a:r>
            <a:r>
              <a:rPr sz="2800" spc="-5" dirty="0">
                <a:solidFill>
                  <a:srgbClr val="1A1A6F"/>
                </a:solidFill>
                <a:latin typeface="Arial"/>
                <a:cs typeface="Arial"/>
              </a:rPr>
              <a:t>sonlandırıcı</a:t>
            </a:r>
            <a:endParaRPr sz="2800">
              <a:latin typeface="Arial"/>
              <a:cs typeface="Arial"/>
            </a:endParaRPr>
          </a:p>
          <a:p>
            <a:pPr marL="469900">
              <a:lnSpc>
                <a:spcPct val="100000"/>
              </a:lnSpc>
              <a:spcBef>
                <a:spcPts val="675"/>
              </a:spcBef>
              <a:tabLst>
                <a:tab pos="855344"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Yeterli </a:t>
            </a:r>
            <a:r>
              <a:rPr sz="2800" dirty="0">
                <a:solidFill>
                  <a:srgbClr val="1A1A6F"/>
                </a:solidFill>
                <a:latin typeface="Arial"/>
                <a:cs typeface="Arial"/>
              </a:rPr>
              <a:t>uzunlukta </a:t>
            </a:r>
            <a:r>
              <a:rPr sz="2800" spc="-5" dirty="0">
                <a:solidFill>
                  <a:srgbClr val="1A1A6F"/>
                </a:solidFill>
                <a:latin typeface="Arial"/>
                <a:cs typeface="Arial"/>
              </a:rPr>
              <a:t>ince </a:t>
            </a:r>
            <a:r>
              <a:rPr sz="2800" dirty="0">
                <a:solidFill>
                  <a:srgbClr val="1A1A6F"/>
                </a:solidFill>
                <a:latin typeface="Arial"/>
                <a:cs typeface="Arial"/>
              </a:rPr>
              <a:t>koaksiyel</a:t>
            </a:r>
            <a:r>
              <a:rPr sz="2800" spc="30" dirty="0">
                <a:solidFill>
                  <a:srgbClr val="1A1A6F"/>
                </a:solidFill>
                <a:latin typeface="Arial"/>
                <a:cs typeface="Arial"/>
              </a:rPr>
              <a:t> </a:t>
            </a:r>
            <a:r>
              <a:rPr sz="2800" spc="-5" dirty="0">
                <a:solidFill>
                  <a:srgbClr val="1A1A6F"/>
                </a:solidFill>
                <a:latin typeface="Arial"/>
                <a:cs typeface="Arial"/>
              </a:rPr>
              <a:t>kablo</a:t>
            </a:r>
            <a:endParaRPr sz="2800">
              <a:latin typeface="Arial"/>
              <a:cs typeface="Arial"/>
            </a:endParaRPr>
          </a:p>
        </p:txBody>
      </p:sp>
      <p:sp>
        <p:nvSpPr>
          <p:cNvPr id="11" name="object 11"/>
          <p:cNvSpPr/>
          <p:nvPr/>
        </p:nvSpPr>
        <p:spPr>
          <a:xfrm>
            <a:off x="1752600" y="3957708"/>
            <a:ext cx="5905500" cy="1923288"/>
          </a:xfrm>
          <a:prstGeom prst="rect">
            <a:avLst/>
          </a:prstGeom>
          <a:blipFill>
            <a:blip r:embed="rId3"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35</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Ağ</a:t>
            </a:r>
            <a:r>
              <a:rPr spc="-90" dirty="0"/>
              <a:t> </a:t>
            </a:r>
            <a:r>
              <a:rPr spc="-5" dirty="0"/>
              <a:t>Uygulaması</a:t>
            </a:r>
          </a:p>
        </p:txBody>
      </p:sp>
      <p:sp>
        <p:nvSpPr>
          <p:cNvPr id="10" name="object 10"/>
          <p:cNvSpPr txBox="1"/>
          <p:nvPr/>
        </p:nvSpPr>
        <p:spPr>
          <a:xfrm>
            <a:off x="535940" y="1392377"/>
            <a:ext cx="8060690" cy="1978025"/>
          </a:xfrm>
          <a:prstGeom prst="rect">
            <a:avLst/>
          </a:prstGeom>
        </p:spPr>
        <p:txBody>
          <a:bodyPr vert="horz" wrap="square" lIns="0" tIns="13335" rIns="0" bIns="0" rtlCol="0">
            <a:spAutoFit/>
          </a:bodyPr>
          <a:lstStyle/>
          <a:p>
            <a:pPr marL="355600" marR="5080" indent="-342900">
              <a:lnSpc>
                <a:spcPct val="100000"/>
              </a:lnSpc>
              <a:spcBef>
                <a:spcPts val="105"/>
              </a:spcBef>
              <a:buSzPct val="96875"/>
              <a:buFont typeface="Wingdings"/>
              <a:buChar char=""/>
              <a:tabLst>
                <a:tab pos="376555" algn="l"/>
              </a:tabLst>
            </a:pPr>
            <a:r>
              <a:rPr sz="3200" spc="-5" dirty="0">
                <a:solidFill>
                  <a:srgbClr val="1A1A6F"/>
                </a:solidFill>
                <a:latin typeface="Arial"/>
                <a:cs typeface="Arial"/>
              </a:rPr>
              <a:t>Bilgisayarların arasına </a:t>
            </a:r>
            <a:r>
              <a:rPr sz="3200" dirty="0">
                <a:solidFill>
                  <a:srgbClr val="1A1A6F"/>
                </a:solidFill>
                <a:latin typeface="Arial"/>
                <a:cs typeface="Arial"/>
              </a:rPr>
              <a:t>çekilecek </a:t>
            </a:r>
            <a:r>
              <a:rPr sz="3200" spc="-5" dirty="0">
                <a:solidFill>
                  <a:srgbClr val="1A1A6F"/>
                </a:solidFill>
                <a:latin typeface="Arial"/>
                <a:cs typeface="Arial"/>
              </a:rPr>
              <a:t>kabloların  uçlarına birer </a:t>
            </a:r>
            <a:r>
              <a:rPr sz="3200" dirty="0">
                <a:solidFill>
                  <a:srgbClr val="1A1A6F"/>
                </a:solidFill>
                <a:latin typeface="Arial"/>
                <a:cs typeface="Arial"/>
              </a:rPr>
              <a:t>BNC kablo </a:t>
            </a:r>
            <a:r>
              <a:rPr sz="3200" spc="-5" dirty="0">
                <a:solidFill>
                  <a:srgbClr val="1A1A6F"/>
                </a:solidFill>
                <a:latin typeface="Arial"/>
                <a:cs typeface="Arial"/>
              </a:rPr>
              <a:t>konnektörü,  sonra, bilgisayarların ethernet kartlarına </a:t>
            </a:r>
            <a:r>
              <a:rPr sz="3200" dirty="0">
                <a:solidFill>
                  <a:srgbClr val="1A1A6F"/>
                </a:solidFill>
                <a:latin typeface="Arial"/>
                <a:cs typeface="Arial"/>
              </a:rPr>
              <a:t>T  </a:t>
            </a:r>
            <a:r>
              <a:rPr sz="3200" spc="-5" dirty="0">
                <a:solidFill>
                  <a:srgbClr val="1A1A6F"/>
                </a:solidFill>
                <a:latin typeface="Arial"/>
                <a:cs typeface="Arial"/>
              </a:rPr>
              <a:t>konnektörleri</a:t>
            </a:r>
            <a:r>
              <a:rPr sz="3200" spc="-40" dirty="0">
                <a:solidFill>
                  <a:srgbClr val="1A1A6F"/>
                </a:solidFill>
                <a:latin typeface="Arial"/>
                <a:cs typeface="Arial"/>
              </a:rPr>
              <a:t> </a:t>
            </a:r>
            <a:r>
              <a:rPr sz="3200" dirty="0">
                <a:solidFill>
                  <a:srgbClr val="1A1A6F"/>
                </a:solidFill>
                <a:latin typeface="Arial"/>
                <a:cs typeface="Arial"/>
              </a:rPr>
              <a:t>takılır.</a:t>
            </a:r>
            <a:endParaRPr sz="3200">
              <a:latin typeface="Arial"/>
              <a:cs typeface="Arial"/>
            </a:endParaRPr>
          </a:p>
        </p:txBody>
      </p:sp>
      <p:sp>
        <p:nvSpPr>
          <p:cNvPr id="11" name="object 11"/>
          <p:cNvSpPr/>
          <p:nvPr/>
        </p:nvSpPr>
        <p:spPr>
          <a:xfrm>
            <a:off x="2124455" y="3788664"/>
            <a:ext cx="5631180" cy="2520696"/>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36</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Ağ</a:t>
            </a:r>
            <a:r>
              <a:rPr spc="-90" dirty="0"/>
              <a:t> </a:t>
            </a:r>
            <a:r>
              <a:rPr spc="-5" dirty="0"/>
              <a:t>Uygulaması</a:t>
            </a:r>
          </a:p>
        </p:txBody>
      </p:sp>
      <p:sp>
        <p:nvSpPr>
          <p:cNvPr id="10" name="object 10"/>
          <p:cNvSpPr txBox="1"/>
          <p:nvPr/>
        </p:nvSpPr>
        <p:spPr>
          <a:xfrm>
            <a:off x="535940" y="1392377"/>
            <a:ext cx="7272655" cy="1490345"/>
          </a:xfrm>
          <a:prstGeom prst="rect">
            <a:avLst/>
          </a:prstGeom>
        </p:spPr>
        <p:txBody>
          <a:bodyPr vert="horz" wrap="square" lIns="0" tIns="13335" rIns="0" bIns="0" rtlCol="0">
            <a:spAutoFit/>
          </a:bodyPr>
          <a:lstStyle/>
          <a:p>
            <a:pPr marL="355600" marR="5080" indent="-342900">
              <a:lnSpc>
                <a:spcPct val="100000"/>
              </a:lnSpc>
              <a:spcBef>
                <a:spcPts val="105"/>
              </a:spcBef>
              <a:buSzPct val="96875"/>
              <a:buFont typeface="Wingdings"/>
              <a:buChar char=""/>
              <a:tabLst>
                <a:tab pos="376555" algn="l"/>
              </a:tabLst>
            </a:pPr>
            <a:r>
              <a:rPr sz="3200" dirty="0">
                <a:solidFill>
                  <a:srgbClr val="1A1A6F"/>
                </a:solidFill>
                <a:latin typeface="Arial"/>
                <a:cs typeface="Arial"/>
              </a:rPr>
              <a:t>İlk ve son </a:t>
            </a:r>
            <a:r>
              <a:rPr sz="3200" spc="-5" dirty="0">
                <a:solidFill>
                  <a:srgbClr val="1A1A6F"/>
                </a:solidFill>
                <a:latin typeface="Arial"/>
                <a:cs typeface="Arial"/>
              </a:rPr>
              <a:t>bilgisayara </a:t>
            </a:r>
            <a:r>
              <a:rPr sz="3200" dirty="0">
                <a:solidFill>
                  <a:srgbClr val="1A1A6F"/>
                </a:solidFill>
                <a:latin typeface="Arial"/>
                <a:cs typeface="Arial"/>
              </a:rPr>
              <a:t>takılı </a:t>
            </a:r>
            <a:r>
              <a:rPr sz="3200" spc="-5" dirty="0">
                <a:solidFill>
                  <a:srgbClr val="1A1A6F"/>
                </a:solidFill>
                <a:latin typeface="Arial"/>
                <a:cs typeface="Arial"/>
              </a:rPr>
              <a:t>olan </a:t>
            </a:r>
            <a:r>
              <a:rPr sz="3200" dirty="0">
                <a:solidFill>
                  <a:srgbClr val="1A1A6F"/>
                </a:solidFill>
                <a:latin typeface="Arial"/>
                <a:cs typeface="Arial"/>
              </a:rPr>
              <a:t>T  </a:t>
            </a:r>
            <a:r>
              <a:rPr sz="3200" spc="-5" dirty="0">
                <a:solidFill>
                  <a:srgbClr val="1A1A6F"/>
                </a:solidFill>
                <a:latin typeface="Arial"/>
                <a:cs typeface="Arial"/>
              </a:rPr>
              <a:t>konnektörlerin birer ucuna sonlandırıcı  bağlanır.</a:t>
            </a:r>
            <a:endParaRPr sz="3200">
              <a:latin typeface="Arial"/>
              <a:cs typeface="Arial"/>
            </a:endParaRPr>
          </a:p>
        </p:txBody>
      </p:sp>
      <p:sp>
        <p:nvSpPr>
          <p:cNvPr id="11" name="object 11"/>
          <p:cNvSpPr txBox="1"/>
          <p:nvPr/>
        </p:nvSpPr>
        <p:spPr>
          <a:xfrm>
            <a:off x="568735" y="5181600"/>
            <a:ext cx="8012430" cy="1001394"/>
          </a:xfrm>
          <a:prstGeom prst="rect">
            <a:avLst/>
          </a:prstGeom>
        </p:spPr>
        <p:txBody>
          <a:bodyPr vert="horz" wrap="square" lIns="0" tIns="12700" rIns="0" bIns="0" rtlCol="0">
            <a:spAutoFit/>
          </a:bodyPr>
          <a:lstStyle/>
          <a:p>
            <a:pPr marL="12700" marR="5080">
              <a:lnSpc>
                <a:spcPct val="100000"/>
              </a:lnSpc>
              <a:spcBef>
                <a:spcPts val="100"/>
              </a:spcBef>
            </a:pPr>
            <a:r>
              <a:rPr sz="3200" b="1" spc="-5" dirty="0">
                <a:solidFill>
                  <a:srgbClr val="1A1A6F"/>
                </a:solidFill>
                <a:latin typeface="Arial"/>
                <a:cs typeface="Arial"/>
              </a:rPr>
              <a:t>Not: Sonlandırıcılar </a:t>
            </a:r>
            <a:r>
              <a:rPr sz="3200" b="1" dirty="0">
                <a:solidFill>
                  <a:srgbClr val="1A1A6F"/>
                </a:solidFill>
                <a:latin typeface="Arial"/>
                <a:cs typeface="Arial"/>
              </a:rPr>
              <a:t>olmazsa </a:t>
            </a:r>
            <a:r>
              <a:rPr sz="3200" b="1" spc="-5" dirty="0">
                <a:solidFill>
                  <a:srgbClr val="1A1A6F"/>
                </a:solidFill>
                <a:latin typeface="Arial"/>
                <a:cs typeface="Arial"/>
              </a:rPr>
              <a:t>ağ kesinlikle  çalışmaz.</a:t>
            </a:r>
            <a:endParaRPr sz="3200" dirty="0">
              <a:latin typeface="Arial"/>
              <a:cs typeface="Arial"/>
            </a:endParaRPr>
          </a:p>
        </p:txBody>
      </p:sp>
      <p:sp>
        <p:nvSpPr>
          <p:cNvPr id="12" name="object 12"/>
          <p:cNvSpPr/>
          <p:nvPr/>
        </p:nvSpPr>
        <p:spPr>
          <a:xfrm>
            <a:off x="3528814" y="2434116"/>
            <a:ext cx="2852928" cy="2609088"/>
          </a:xfrm>
          <a:prstGeom prst="rect">
            <a:avLst/>
          </a:prstGeom>
          <a:blipFill>
            <a:blip r:embed="rId2" cstate="print"/>
            <a:stretch>
              <a:fillRect/>
            </a:stretch>
          </a:blipFill>
        </p:spPr>
        <p:txBody>
          <a:bodyPr wrap="square" lIns="0" tIns="0" rIns="0" bIns="0" rtlCol="0"/>
          <a:lstStyle/>
          <a:p>
            <a:endParaRPr/>
          </a:p>
        </p:txBody>
      </p:sp>
      <p:sp>
        <p:nvSpPr>
          <p:cNvPr id="14" name="Altbilgi Yer Tutucusu 13"/>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5" name="Slayt Numarası Yer Tutucusu 14"/>
          <p:cNvSpPr>
            <a:spLocks noGrp="1"/>
          </p:cNvSpPr>
          <p:nvPr>
            <p:ph type="sldNum" sz="quarter" idx="12"/>
          </p:nvPr>
        </p:nvSpPr>
        <p:spPr/>
        <p:txBody>
          <a:bodyPr/>
          <a:lstStyle/>
          <a:p>
            <a:fld id="{B6F15528-21DE-4FAA-801E-634DDDAF4B2B}" type="slidenum">
              <a:rPr lang="tr-TR" smtClean="0"/>
              <a:t>37</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Ağ</a:t>
            </a:r>
            <a:r>
              <a:rPr spc="-90" dirty="0"/>
              <a:t> </a:t>
            </a:r>
            <a:r>
              <a:rPr spc="-5" dirty="0"/>
              <a:t>Uygulaması</a:t>
            </a:r>
          </a:p>
        </p:txBody>
      </p:sp>
      <p:sp>
        <p:nvSpPr>
          <p:cNvPr id="10" name="object 10"/>
          <p:cNvSpPr txBox="1"/>
          <p:nvPr/>
        </p:nvSpPr>
        <p:spPr>
          <a:xfrm>
            <a:off x="535940" y="1392377"/>
            <a:ext cx="7475855" cy="1490345"/>
          </a:xfrm>
          <a:prstGeom prst="rect">
            <a:avLst/>
          </a:prstGeom>
        </p:spPr>
        <p:txBody>
          <a:bodyPr vert="horz" wrap="square" lIns="0" tIns="13335" rIns="0" bIns="0" rtlCol="0">
            <a:spAutoFit/>
          </a:bodyPr>
          <a:lstStyle/>
          <a:p>
            <a:pPr marL="355600" marR="5080" indent="-342900">
              <a:lnSpc>
                <a:spcPct val="100000"/>
              </a:lnSpc>
              <a:spcBef>
                <a:spcPts val="105"/>
              </a:spcBef>
              <a:buSzPct val="96875"/>
              <a:buFont typeface="Wingdings"/>
              <a:buChar char=""/>
              <a:tabLst>
                <a:tab pos="376555" algn="l"/>
              </a:tabLst>
            </a:pPr>
            <a:r>
              <a:rPr sz="3200" dirty="0">
                <a:solidFill>
                  <a:srgbClr val="1A1A6F"/>
                </a:solidFill>
                <a:latin typeface="Arial"/>
                <a:cs typeface="Arial"/>
              </a:rPr>
              <a:t>Önce 1. ve 2. </a:t>
            </a:r>
            <a:r>
              <a:rPr sz="3200" spc="-5" dirty="0">
                <a:solidFill>
                  <a:srgbClr val="1A1A6F"/>
                </a:solidFill>
                <a:latin typeface="Arial"/>
                <a:cs typeface="Arial"/>
              </a:rPr>
              <a:t>bilgisayarların arasına,  </a:t>
            </a:r>
            <a:r>
              <a:rPr sz="3200" dirty="0">
                <a:solidFill>
                  <a:srgbClr val="1A1A6F"/>
                </a:solidFill>
                <a:latin typeface="Arial"/>
                <a:cs typeface="Arial"/>
              </a:rPr>
              <a:t>sonra da 2. ve </a:t>
            </a:r>
            <a:r>
              <a:rPr sz="3200" spc="-5" dirty="0">
                <a:solidFill>
                  <a:srgbClr val="1A1A6F"/>
                </a:solidFill>
                <a:latin typeface="Arial"/>
                <a:cs typeface="Arial"/>
              </a:rPr>
              <a:t>3. bilgisayarların</a:t>
            </a:r>
            <a:r>
              <a:rPr sz="3200" spc="-135" dirty="0">
                <a:solidFill>
                  <a:srgbClr val="1A1A6F"/>
                </a:solidFill>
                <a:latin typeface="Arial"/>
                <a:cs typeface="Arial"/>
              </a:rPr>
              <a:t> </a:t>
            </a:r>
            <a:r>
              <a:rPr sz="3200" spc="-5" dirty="0">
                <a:solidFill>
                  <a:srgbClr val="1A1A6F"/>
                </a:solidFill>
                <a:latin typeface="Arial"/>
                <a:cs typeface="Arial"/>
              </a:rPr>
              <a:t>arasına  </a:t>
            </a:r>
            <a:r>
              <a:rPr sz="3200" dirty="0">
                <a:solidFill>
                  <a:srgbClr val="1A1A6F"/>
                </a:solidFill>
                <a:latin typeface="Arial"/>
                <a:cs typeface="Arial"/>
              </a:rPr>
              <a:t>koaksiyel </a:t>
            </a:r>
            <a:r>
              <a:rPr sz="3200" spc="-5" dirty="0">
                <a:solidFill>
                  <a:srgbClr val="1A1A6F"/>
                </a:solidFill>
                <a:latin typeface="Arial"/>
                <a:cs typeface="Arial"/>
              </a:rPr>
              <a:t>kablolar</a:t>
            </a:r>
            <a:r>
              <a:rPr sz="3200" spc="-60" dirty="0">
                <a:solidFill>
                  <a:srgbClr val="1A1A6F"/>
                </a:solidFill>
                <a:latin typeface="Arial"/>
                <a:cs typeface="Arial"/>
              </a:rPr>
              <a:t> </a:t>
            </a:r>
            <a:r>
              <a:rPr sz="3200" spc="-5" dirty="0">
                <a:solidFill>
                  <a:srgbClr val="1A1A6F"/>
                </a:solidFill>
                <a:latin typeface="Arial"/>
                <a:cs typeface="Arial"/>
              </a:rPr>
              <a:t>takılır.</a:t>
            </a:r>
            <a:endParaRPr sz="3200">
              <a:latin typeface="Arial"/>
              <a:cs typeface="Arial"/>
            </a:endParaRPr>
          </a:p>
        </p:txBody>
      </p:sp>
      <p:sp>
        <p:nvSpPr>
          <p:cNvPr id="11" name="object 11"/>
          <p:cNvSpPr/>
          <p:nvPr/>
        </p:nvSpPr>
        <p:spPr>
          <a:xfrm>
            <a:off x="684276" y="3140964"/>
            <a:ext cx="7796783" cy="2880360"/>
          </a:xfrm>
          <a:prstGeom prst="rect">
            <a:avLst/>
          </a:prstGeom>
          <a:blipFill>
            <a:blip r:embed="rId2" cstate="print"/>
            <a:stretch>
              <a:fillRect/>
            </a:stretch>
          </a:blipFill>
        </p:spPr>
        <p:txBody>
          <a:bodyPr wrap="square" lIns="0" tIns="0" rIns="0" bIns="0" rtlCol="0"/>
          <a:lstStyle/>
          <a:p>
            <a:endParaRPr/>
          </a:p>
        </p:txBody>
      </p:sp>
      <p:sp>
        <p:nvSpPr>
          <p:cNvPr id="13" name="Altbilgi Yer Tutucusu 12"/>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4" name="Slayt Numarası Yer Tutucusu 13"/>
          <p:cNvSpPr>
            <a:spLocks noGrp="1"/>
          </p:cNvSpPr>
          <p:nvPr>
            <p:ph type="sldNum" sz="quarter" idx="12"/>
          </p:nvPr>
        </p:nvSpPr>
        <p:spPr/>
        <p:txBody>
          <a:bodyPr/>
          <a:lstStyle/>
          <a:p>
            <a:fld id="{B6F15528-21DE-4FAA-801E-634DDDAF4B2B}" type="slidenum">
              <a:rPr lang="tr-TR" smtClean="0"/>
              <a:t>38</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Ağ</a:t>
            </a:r>
            <a:r>
              <a:rPr spc="-90" dirty="0"/>
              <a:t> </a:t>
            </a:r>
            <a:r>
              <a:rPr spc="-5" dirty="0"/>
              <a:t>Uygulaması</a:t>
            </a:r>
          </a:p>
        </p:txBody>
      </p:sp>
      <p:sp>
        <p:nvSpPr>
          <p:cNvPr id="10" name="object 10"/>
          <p:cNvSpPr txBox="1"/>
          <p:nvPr/>
        </p:nvSpPr>
        <p:spPr>
          <a:xfrm>
            <a:off x="535940" y="1392377"/>
            <a:ext cx="7835900" cy="1490345"/>
          </a:xfrm>
          <a:prstGeom prst="rect">
            <a:avLst/>
          </a:prstGeom>
        </p:spPr>
        <p:txBody>
          <a:bodyPr vert="horz" wrap="square" lIns="0" tIns="13335" rIns="0" bIns="0" rtlCol="0">
            <a:spAutoFit/>
          </a:bodyPr>
          <a:lstStyle/>
          <a:p>
            <a:pPr marL="355600" marR="5080" indent="-342900" algn="just">
              <a:lnSpc>
                <a:spcPct val="100000"/>
              </a:lnSpc>
              <a:spcBef>
                <a:spcPts val="105"/>
              </a:spcBef>
              <a:buSzPct val="96875"/>
              <a:buFont typeface="Wingdings"/>
              <a:buChar char=""/>
              <a:tabLst>
                <a:tab pos="376555" algn="l"/>
              </a:tabLst>
            </a:pPr>
            <a:r>
              <a:rPr sz="3200" spc="-5" dirty="0">
                <a:solidFill>
                  <a:srgbClr val="1A1A6F"/>
                </a:solidFill>
                <a:latin typeface="Arial"/>
                <a:cs typeface="Arial"/>
              </a:rPr>
              <a:t>Kablolar da </a:t>
            </a:r>
            <a:r>
              <a:rPr sz="3200" dirty="0">
                <a:solidFill>
                  <a:srgbClr val="1A1A6F"/>
                </a:solidFill>
                <a:latin typeface="Arial"/>
                <a:cs typeface="Arial"/>
              </a:rPr>
              <a:t>takıldıktan sonra </a:t>
            </a:r>
            <a:r>
              <a:rPr sz="3200" spc="-5" dirty="0">
                <a:solidFill>
                  <a:srgbClr val="1A1A6F"/>
                </a:solidFill>
                <a:latin typeface="Arial"/>
                <a:cs typeface="Arial"/>
              </a:rPr>
              <a:t>ağımız artık  kullanıma hazırdır. Bilgisayarların ayarları  yapıldıktan </a:t>
            </a:r>
            <a:r>
              <a:rPr sz="3200" dirty="0">
                <a:solidFill>
                  <a:srgbClr val="1A1A6F"/>
                </a:solidFill>
                <a:latin typeface="Arial"/>
                <a:cs typeface="Arial"/>
              </a:rPr>
              <a:t>sonra ağ</a:t>
            </a:r>
            <a:r>
              <a:rPr sz="3200" spc="-90" dirty="0">
                <a:solidFill>
                  <a:srgbClr val="1A1A6F"/>
                </a:solidFill>
                <a:latin typeface="Arial"/>
                <a:cs typeface="Arial"/>
              </a:rPr>
              <a:t> </a:t>
            </a:r>
            <a:r>
              <a:rPr sz="3200" spc="-5" dirty="0">
                <a:solidFill>
                  <a:srgbClr val="1A1A6F"/>
                </a:solidFill>
                <a:latin typeface="Arial"/>
                <a:cs typeface="Arial"/>
              </a:rPr>
              <a:t>kullanılabilir.</a:t>
            </a:r>
            <a:endParaRPr sz="320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39</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Kablo</a:t>
            </a:r>
            <a:r>
              <a:rPr spc="-55" dirty="0"/>
              <a:t> </a:t>
            </a:r>
            <a:r>
              <a:rPr spc="-5" dirty="0"/>
              <a:t>Çeşitleri</a:t>
            </a:r>
          </a:p>
        </p:txBody>
      </p:sp>
      <p:sp>
        <p:nvSpPr>
          <p:cNvPr id="14" name="object 14"/>
          <p:cNvSpPr txBox="1">
            <a:spLocks noGrp="1"/>
          </p:cNvSpPr>
          <p:nvPr>
            <p:ph type="ftr" sz="quarter" idx="11"/>
          </p:nvPr>
        </p:nvSpPr>
        <p:spPr>
          <a:xfrm>
            <a:off x="2764639" y="6564891"/>
            <a:ext cx="3617103" cy="154914"/>
          </a:xfrm>
          <a:prstGeom prst="rect">
            <a:avLst/>
          </a:prstGeom>
        </p:spPr>
        <p:txBody>
          <a:bodyPr vert="horz" wrap="square" lIns="0" tIns="0" rIns="0" bIns="0" rtlCol="0">
            <a:spAutoFit/>
          </a:bodyPr>
          <a:lstStyle/>
          <a:p>
            <a:pPr marL="12700">
              <a:lnSpc>
                <a:spcPts val="1425"/>
              </a:lnSpc>
            </a:pPr>
            <a:r>
              <a:rPr lang="tr-TR" smtClean="0">
                <a:solidFill>
                  <a:schemeClr val="accent1">
                    <a:lumMod val="75000"/>
                  </a:schemeClr>
                </a:solidFill>
              </a:rPr>
              <a:t>A.Ü. NMYO</a:t>
            </a:r>
            <a:endParaRPr spc="-10" dirty="0">
              <a:solidFill>
                <a:schemeClr val="accent1">
                  <a:lumMod val="75000"/>
                </a:schemeClr>
              </a:solidFill>
            </a:endParaRPr>
          </a:p>
        </p:txBody>
      </p:sp>
      <p:sp>
        <p:nvSpPr>
          <p:cNvPr id="15" name="Slayt Numarası Yer Tutucusu 14"/>
          <p:cNvSpPr>
            <a:spLocks noGrp="1"/>
          </p:cNvSpPr>
          <p:nvPr>
            <p:ph type="sldNum" sz="quarter" idx="12"/>
          </p:nvPr>
        </p:nvSpPr>
        <p:spPr/>
        <p:txBody>
          <a:bodyPr/>
          <a:lstStyle/>
          <a:p>
            <a:fld id="{B6F15528-21DE-4FAA-801E-634DDDAF4B2B}" type="slidenum">
              <a:rPr lang="tr-TR" smtClean="0">
                <a:solidFill>
                  <a:schemeClr val="accent1">
                    <a:lumMod val="75000"/>
                  </a:schemeClr>
                </a:solidFill>
              </a:rPr>
              <a:t>4</a:t>
            </a:fld>
            <a:endParaRPr lang="tr-TR">
              <a:solidFill>
                <a:schemeClr val="accent1">
                  <a:lumMod val="75000"/>
                </a:schemeClr>
              </a:solidFill>
            </a:endParaRPr>
          </a:p>
        </p:txBody>
      </p:sp>
      <p:sp>
        <p:nvSpPr>
          <p:cNvPr id="13" name="object 13"/>
          <p:cNvSpPr txBox="1"/>
          <p:nvPr/>
        </p:nvSpPr>
        <p:spPr>
          <a:xfrm>
            <a:off x="370263" y="1201006"/>
            <a:ext cx="8039100" cy="3053080"/>
          </a:xfrm>
          <a:prstGeom prst="rect">
            <a:avLst/>
          </a:prstGeom>
        </p:spPr>
        <p:txBody>
          <a:bodyPr vert="horz" wrap="square" lIns="0" tIns="13335" rIns="0" bIns="0" rtlCol="0">
            <a:spAutoFit/>
          </a:bodyPr>
          <a:lstStyle/>
          <a:p>
            <a:pPr marL="355600" marR="5080" indent="-342900">
              <a:lnSpc>
                <a:spcPct val="100000"/>
              </a:lnSpc>
              <a:spcBef>
                <a:spcPts val="105"/>
              </a:spcBef>
              <a:buSzPct val="96875"/>
              <a:buFont typeface="Wingdings"/>
              <a:buChar char=""/>
              <a:tabLst>
                <a:tab pos="376555" algn="l"/>
              </a:tabLst>
            </a:pPr>
            <a:r>
              <a:rPr sz="3200" spc="-5" dirty="0">
                <a:solidFill>
                  <a:srgbClr val="1A1A6F"/>
                </a:solidFill>
                <a:latin typeface="Arial"/>
                <a:cs typeface="Arial"/>
              </a:rPr>
              <a:t>Ağlarda kullanılan </a:t>
            </a:r>
            <a:r>
              <a:rPr sz="3200" dirty="0">
                <a:solidFill>
                  <a:srgbClr val="1A1A6F"/>
                </a:solidFill>
                <a:latin typeface="Arial"/>
                <a:cs typeface="Arial"/>
              </a:rPr>
              <a:t>kablo </a:t>
            </a:r>
            <a:r>
              <a:rPr sz="3200" spc="-5" dirty="0">
                <a:solidFill>
                  <a:srgbClr val="1A1A6F"/>
                </a:solidFill>
                <a:latin typeface="Arial"/>
                <a:cs typeface="Arial"/>
              </a:rPr>
              <a:t>çeşitleri aşağıdaki  gibidir:</a:t>
            </a:r>
            <a:endParaRPr sz="3200">
              <a:latin typeface="Arial"/>
              <a:cs typeface="Arial"/>
            </a:endParaRPr>
          </a:p>
          <a:p>
            <a:pPr marL="413384">
              <a:lnSpc>
                <a:spcPct val="100000"/>
              </a:lnSpc>
              <a:spcBef>
                <a:spcPts val="690"/>
              </a:spcBef>
              <a:tabLst>
                <a:tab pos="927100" algn="l"/>
              </a:tabLst>
            </a:pPr>
            <a:r>
              <a:rPr sz="1400" spc="-5" dirty="0">
                <a:solidFill>
                  <a:srgbClr val="3067D2"/>
                </a:solidFill>
                <a:latin typeface="Arial"/>
                <a:cs typeface="Arial"/>
              </a:rPr>
              <a:t>1.	</a:t>
            </a:r>
            <a:r>
              <a:rPr sz="2800" spc="-5" dirty="0">
                <a:solidFill>
                  <a:srgbClr val="1A1A6F"/>
                </a:solidFill>
                <a:latin typeface="Arial"/>
                <a:cs typeface="Arial"/>
              </a:rPr>
              <a:t>Koaksiyel</a:t>
            </a:r>
            <a:r>
              <a:rPr sz="2800" spc="10" dirty="0">
                <a:solidFill>
                  <a:srgbClr val="1A1A6F"/>
                </a:solidFill>
                <a:latin typeface="Arial"/>
                <a:cs typeface="Arial"/>
              </a:rPr>
              <a:t> </a:t>
            </a:r>
            <a:r>
              <a:rPr sz="2800" spc="-5" dirty="0">
                <a:solidFill>
                  <a:srgbClr val="1A1A6F"/>
                </a:solidFill>
                <a:latin typeface="Arial"/>
                <a:cs typeface="Arial"/>
              </a:rPr>
              <a:t>Kablo</a:t>
            </a:r>
            <a:endParaRPr sz="2800">
              <a:latin typeface="Arial"/>
              <a:cs typeface="Arial"/>
            </a:endParaRPr>
          </a:p>
          <a:p>
            <a:pPr marL="413384">
              <a:lnSpc>
                <a:spcPct val="100000"/>
              </a:lnSpc>
              <a:spcBef>
                <a:spcPts val="675"/>
              </a:spcBef>
              <a:tabLst>
                <a:tab pos="927100" algn="l"/>
              </a:tabLst>
            </a:pPr>
            <a:r>
              <a:rPr sz="1400" spc="-5" dirty="0">
                <a:solidFill>
                  <a:srgbClr val="3067D2"/>
                </a:solidFill>
                <a:latin typeface="Arial"/>
                <a:cs typeface="Arial"/>
              </a:rPr>
              <a:t>2.	</a:t>
            </a:r>
            <a:r>
              <a:rPr sz="2800" spc="-5" dirty="0">
                <a:solidFill>
                  <a:srgbClr val="1A1A6F"/>
                </a:solidFill>
                <a:latin typeface="Arial"/>
                <a:cs typeface="Arial"/>
              </a:rPr>
              <a:t>UTP</a:t>
            </a:r>
            <a:r>
              <a:rPr sz="2800" spc="-80" dirty="0">
                <a:solidFill>
                  <a:srgbClr val="1A1A6F"/>
                </a:solidFill>
                <a:latin typeface="Arial"/>
                <a:cs typeface="Arial"/>
              </a:rPr>
              <a:t> </a:t>
            </a:r>
            <a:r>
              <a:rPr sz="2800" spc="-5" dirty="0">
                <a:solidFill>
                  <a:srgbClr val="1A1A6F"/>
                </a:solidFill>
                <a:latin typeface="Arial"/>
                <a:cs typeface="Arial"/>
              </a:rPr>
              <a:t>Kablo</a:t>
            </a:r>
            <a:endParaRPr sz="2800">
              <a:latin typeface="Arial"/>
              <a:cs typeface="Arial"/>
            </a:endParaRPr>
          </a:p>
          <a:p>
            <a:pPr marL="413384">
              <a:lnSpc>
                <a:spcPct val="100000"/>
              </a:lnSpc>
              <a:spcBef>
                <a:spcPts val="670"/>
              </a:spcBef>
              <a:tabLst>
                <a:tab pos="927100" algn="l"/>
              </a:tabLst>
            </a:pPr>
            <a:r>
              <a:rPr sz="1400" spc="-5" dirty="0">
                <a:solidFill>
                  <a:srgbClr val="3067D2"/>
                </a:solidFill>
                <a:latin typeface="Arial"/>
                <a:cs typeface="Arial"/>
              </a:rPr>
              <a:t>3.	</a:t>
            </a:r>
            <a:r>
              <a:rPr sz="2800" spc="-10" dirty="0">
                <a:solidFill>
                  <a:srgbClr val="1A1A6F"/>
                </a:solidFill>
                <a:latin typeface="Arial"/>
                <a:cs typeface="Arial"/>
              </a:rPr>
              <a:t>STP</a:t>
            </a:r>
            <a:r>
              <a:rPr sz="2800" spc="-70" dirty="0">
                <a:solidFill>
                  <a:srgbClr val="1A1A6F"/>
                </a:solidFill>
                <a:latin typeface="Arial"/>
                <a:cs typeface="Arial"/>
              </a:rPr>
              <a:t> </a:t>
            </a:r>
            <a:r>
              <a:rPr sz="2800" spc="-5" dirty="0">
                <a:solidFill>
                  <a:srgbClr val="1A1A6F"/>
                </a:solidFill>
                <a:latin typeface="Arial"/>
                <a:cs typeface="Arial"/>
              </a:rPr>
              <a:t>Kablo</a:t>
            </a:r>
            <a:endParaRPr sz="2800">
              <a:latin typeface="Arial"/>
              <a:cs typeface="Arial"/>
            </a:endParaRPr>
          </a:p>
          <a:p>
            <a:pPr marL="413384">
              <a:lnSpc>
                <a:spcPct val="100000"/>
              </a:lnSpc>
              <a:spcBef>
                <a:spcPts val="675"/>
              </a:spcBef>
              <a:tabLst>
                <a:tab pos="927100" algn="l"/>
              </a:tabLst>
            </a:pPr>
            <a:r>
              <a:rPr sz="1400" dirty="0">
                <a:solidFill>
                  <a:srgbClr val="3067D2"/>
                </a:solidFill>
                <a:latin typeface="Arial"/>
                <a:cs typeface="Arial"/>
              </a:rPr>
              <a:t>4.	</a:t>
            </a:r>
            <a:r>
              <a:rPr sz="2800" spc="-5" dirty="0">
                <a:solidFill>
                  <a:srgbClr val="1A1A6F"/>
                </a:solidFill>
                <a:latin typeface="Arial"/>
                <a:cs typeface="Arial"/>
              </a:rPr>
              <a:t>Fiber Optik</a:t>
            </a:r>
            <a:r>
              <a:rPr sz="2800" spc="5" dirty="0">
                <a:solidFill>
                  <a:srgbClr val="1A1A6F"/>
                </a:solidFill>
                <a:latin typeface="Arial"/>
                <a:cs typeface="Arial"/>
              </a:rPr>
              <a:t> </a:t>
            </a:r>
            <a:r>
              <a:rPr sz="2800" spc="-5" dirty="0">
                <a:solidFill>
                  <a:srgbClr val="1A1A6F"/>
                </a:solidFill>
                <a:latin typeface="Arial"/>
                <a:cs typeface="Arial"/>
              </a:rPr>
              <a:t>Kablo</a:t>
            </a:r>
            <a:endParaRPr sz="280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tr-TR" dirty="0" smtClean="0"/>
              <a:t>1- Ağ Temelleri Ders Modülleri– MEGEP MEB (2011)</a:t>
            </a:r>
            <a:endParaRPr lang="tr-TR"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40</a:t>
            </a:fld>
            <a:endParaRPr lang="tr-TR"/>
          </a:p>
        </p:txBody>
      </p:sp>
    </p:spTree>
    <p:extLst>
      <p:ext uri="{BB962C8B-B14F-4D97-AF65-F5344CB8AC3E}">
        <p14:creationId xmlns:p14="http://schemas.microsoft.com/office/powerpoint/2010/main" val="137112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t>
            </a:r>
            <a:r>
              <a:rPr dirty="0"/>
              <a:t>a</a:t>
            </a:r>
            <a:r>
              <a:rPr spc="-5" dirty="0"/>
              <a:t>ksi</a:t>
            </a:r>
            <a:r>
              <a:rPr dirty="0"/>
              <a:t>y</a:t>
            </a:r>
            <a:r>
              <a:rPr spc="-5" dirty="0"/>
              <a:t>el</a:t>
            </a: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p>
            <a:pPr marL="12700">
              <a:lnSpc>
                <a:spcPts val="1425"/>
              </a:lnSpc>
            </a:pPr>
            <a:r>
              <a:rPr lang="tr-TR" smtClean="0"/>
              <a:t>A.Ü. NMYO</a:t>
            </a:r>
            <a:endParaRPr spc="-10" dirty="0"/>
          </a:p>
        </p:txBody>
      </p:sp>
      <p:sp>
        <p:nvSpPr>
          <p:cNvPr id="13" name="object 13"/>
          <p:cNvSpPr txBox="1"/>
          <p:nvPr/>
        </p:nvSpPr>
        <p:spPr>
          <a:xfrm>
            <a:off x="535940" y="1396949"/>
            <a:ext cx="7637780" cy="192849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6235" algn="l"/>
              </a:tabLst>
            </a:pPr>
            <a:r>
              <a:rPr sz="2400" spc="-5" dirty="0">
                <a:solidFill>
                  <a:srgbClr val="1A1A6F"/>
                </a:solidFill>
                <a:latin typeface="Arial"/>
                <a:cs typeface="Arial"/>
              </a:rPr>
              <a:t>Koaksiyel (eş eksenli) kablo genellikle </a:t>
            </a:r>
            <a:r>
              <a:rPr sz="2400" spc="-10" dirty="0">
                <a:solidFill>
                  <a:srgbClr val="1A1A6F"/>
                </a:solidFill>
                <a:latin typeface="Arial"/>
                <a:cs typeface="Arial"/>
              </a:rPr>
              <a:t>bakır </a:t>
            </a:r>
            <a:r>
              <a:rPr sz="2400" dirty="0">
                <a:solidFill>
                  <a:srgbClr val="1A1A6F"/>
                </a:solidFill>
                <a:latin typeface="Arial"/>
                <a:cs typeface="Arial"/>
              </a:rPr>
              <a:t>veya  </a:t>
            </a:r>
            <a:r>
              <a:rPr sz="2400" spc="-5" dirty="0">
                <a:solidFill>
                  <a:srgbClr val="1A1A6F"/>
                </a:solidFill>
                <a:latin typeface="Arial"/>
                <a:cs typeface="Arial"/>
              </a:rPr>
              <a:t>alüminyumdan </a:t>
            </a:r>
            <a:r>
              <a:rPr sz="2400" spc="-10" dirty="0">
                <a:solidFill>
                  <a:srgbClr val="1A1A6F"/>
                </a:solidFill>
                <a:latin typeface="Arial"/>
                <a:cs typeface="Arial"/>
              </a:rPr>
              <a:t>yapılır </a:t>
            </a:r>
            <a:r>
              <a:rPr sz="2400" dirty="0">
                <a:solidFill>
                  <a:srgbClr val="1A1A6F"/>
                </a:solidFill>
                <a:latin typeface="Arial"/>
                <a:cs typeface="Arial"/>
              </a:rPr>
              <a:t>ve </a:t>
            </a:r>
            <a:r>
              <a:rPr sz="2400" spc="-5" dirty="0">
                <a:solidFill>
                  <a:srgbClr val="1A1A6F"/>
                </a:solidFill>
                <a:latin typeface="Arial"/>
                <a:cs typeface="Arial"/>
              </a:rPr>
              <a:t>hizmet sağlamak için kablolu  televizyon şirketleri tarafından</a:t>
            </a:r>
            <a:r>
              <a:rPr sz="2400" spc="45" dirty="0">
                <a:solidFill>
                  <a:srgbClr val="1A1A6F"/>
                </a:solidFill>
                <a:latin typeface="Arial"/>
                <a:cs typeface="Arial"/>
              </a:rPr>
              <a:t> </a:t>
            </a:r>
            <a:r>
              <a:rPr sz="2400" spc="-10" dirty="0">
                <a:solidFill>
                  <a:srgbClr val="1A1A6F"/>
                </a:solidFill>
                <a:latin typeface="Arial"/>
                <a:cs typeface="Arial"/>
              </a:rPr>
              <a:t>kullanılır.</a:t>
            </a:r>
            <a:endParaRPr sz="2400">
              <a:latin typeface="Arial"/>
              <a:cs typeface="Arial"/>
            </a:endParaRPr>
          </a:p>
          <a:p>
            <a:pPr marL="355600" marR="121920" indent="-342900">
              <a:lnSpc>
                <a:spcPct val="100000"/>
              </a:lnSpc>
              <a:spcBef>
                <a:spcPts val="580"/>
              </a:spcBef>
              <a:buFont typeface="Wingdings"/>
              <a:buChar char=""/>
              <a:tabLst>
                <a:tab pos="356235" algn="l"/>
              </a:tabLst>
            </a:pPr>
            <a:r>
              <a:rPr sz="2400" spc="-5" dirty="0">
                <a:solidFill>
                  <a:srgbClr val="1A1A6F"/>
                </a:solidFill>
                <a:latin typeface="Arial"/>
                <a:cs typeface="Arial"/>
              </a:rPr>
              <a:t>Uydu iletişim sistemlerini oluşturan </a:t>
            </a:r>
            <a:r>
              <a:rPr sz="2400" dirty="0">
                <a:solidFill>
                  <a:srgbClr val="1A1A6F"/>
                </a:solidFill>
                <a:latin typeface="Arial"/>
                <a:cs typeface="Arial"/>
              </a:rPr>
              <a:t>çeşitli </a:t>
            </a:r>
            <a:r>
              <a:rPr sz="2400" spc="-5" dirty="0">
                <a:solidFill>
                  <a:srgbClr val="1A1A6F"/>
                </a:solidFill>
                <a:latin typeface="Arial"/>
                <a:cs typeface="Arial"/>
              </a:rPr>
              <a:t>bileşenlerin  birbirine </a:t>
            </a:r>
            <a:r>
              <a:rPr sz="2400" spc="-10" dirty="0">
                <a:solidFill>
                  <a:srgbClr val="1A1A6F"/>
                </a:solidFill>
                <a:latin typeface="Arial"/>
                <a:cs typeface="Arial"/>
              </a:rPr>
              <a:t>bağlanmasında </a:t>
            </a:r>
            <a:r>
              <a:rPr sz="2400" spc="-5" dirty="0">
                <a:solidFill>
                  <a:srgbClr val="1A1A6F"/>
                </a:solidFill>
                <a:latin typeface="Arial"/>
                <a:cs typeface="Arial"/>
              </a:rPr>
              <a:t>da bu kablo</a:t>
            </a:r>
            <a:r>
              <a:rPr sz="2400" spc="100" dirty="0">
                <a:solidFill>
                  <a:srgbClr val="1A1A6F"/>
                </a:solidFill>
                <a:latin typeface="Arial"/>
                <a:cs typeface="Arial"/>
              </a:rPr>
              <a:t> </a:t>
            </a:r>
            <a:r>
              <a:rPr sz="2400" spc="-5" dirty="0">
                <a:solidFill>
                  <a:srgbClr val="1A1A6F"/>
                </a:solidFill>
                <a:latin typeface="Arial"/>
                <a:cs typeface="Arial"/>
              </a:rPr>
              <a:t>kullanılır.</a:t>
            </a:r>
            <a:endParaRPr sz="2400">
              <a:latin typeface="Arial"/>
              <a:cs typeface="Arial"/>
            </a:endParaRPr>
          </a:p>
        </p:txBody>
      </p:sp>
      <p:sp>
        <p:nvSpPr>
          <p:cNvPr id="14" name="object 14"/>
          <p:cNvSpPr/>
          <p:nvPr/>
        </p:nvSpPr>
        <p:spPr>
          <a:xfrm>
            <a:off x="1260347" y="3645408"/>
            <a:ext cx="2828543" cy="1999488"/>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5219700" y="3572255"/>
            <a:ext cx="2432304" cy="2426208"/>
          </a:xfrm>
          <a:prstGeom prst="rect">
            <a:avLst/>
          </a:prstGeom>
          <a:blipFill>
            <a:blip r:embed="rId3" cstate="print"/>
            <a:stretch>
              <a:fillRect/>
            </a:stretch>
          </a:blipFill>
        </p:spPr>
        <p:txBody>
          <a:bodyPr wrap="square" lIns="0" tIns="0" rIns="0" bIns="0" rtlCol="0"/>
          <a:lstStyle/>
          <a:p>
            <a:endParaRPr/>
          </a:p>
        </p:txBody>
      </p:sp>
      <p:sp>
        <p:nvSpPr>
          <p:cNvPr id="17" name="Slayt Numarası Yer Tutucusu 16"/>
          <p:cNvSpPr>
            <a:spLocks noGrp="1"/>
          </p:cNvSpPr>
          <p:nvPr>
            <p:ph type="sldNum" sz="quarter" idx="12"/>
          </p:nvPr>
        </p:nvSpPr>
        <p:spPr/>
        <p:txBody>
          <a:bodyPr/>
          <a:lstStyle/>
          <a:p>
            <a:fld id="{B6F15528-21DE-4FAA-801E-634DDDAF4B2B}" type="slidenum">
              <a:rPr lang="tr-TR" smtClean="0"/>
              <a:t>5</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t>
            </a:r>
            <a:r>
              <a:rPr dirty="0"/>
              <a:t>a</a:t>
            </a:r>
            <a:r>
              <a:rPr spc="-5" dirty="0"/>
              <a:t>ksi</a:t>
            </a:r>
            <a:r>
              <a:rPr dirty="0"/>
              <a:t>y</a:t>
            </a:r>
            <a:r>
              <a:rPr spc="-5" dirty="0"/>
              <a:t>el</a:t>
            </a:r>
          </a:p>
        </p:txBody>
      </p:sp>
      <p:sp>
        <p:nvSpPr>
          <p:cNvPr id="10" name="object 10"/>
          <p:cNvSpPr txBox="1"/>
          <p:nvPr/>
        </p:nvSpPr>
        <p:spPr>
          <a:xfrm>
            <a:off x="535940" y="1291343"/>
            <a:ext cx="7953375" cy="4288155"/>
          </a:xfrm>
          <a:prstGeom prst="rect">
            <a:avLst/>
          </a:prstGeom>
        </p:spPr>
        <p:txBody>
          <a:bodyPr vert="horz" wrap="square" lIns="0" tIns="114300" rIns="0" bIns="0" rtlCol="0">
            <a:spAutoFit/>
          </a:bodyPr>
          <a:lstStyle/>
          <a:p>
            <a:pPr marL="375920" indent="-363220">
              <a:lnSpc>
                <a:spcPct val="100000"/>
              </a:lnSpc>
              <a:spcBef>
                <a:spcPts val="900"/>
              </a:spcBef>
              <a:buSzPct val="96875"/>
              <a:buFont typeface="Wingdings"/>
              <a:buChar char=""/>
              <a:tabLst>
                <a:tab pos="376555" algn="l"/>
              </a:tabLst>
            </a:pPr>
            <a:r>
              <a:rPr sz="3200" b="1" spc="-5" dirty="0">
                <a:solidFill>
                  <a:srgbClr val="1A1A6F"/>
                </a:solidFill>
                <a:latin typeface="Arial"/>
                <a:cs typeface="Arial"/>
              </a:rPr>
              <a:t>Kablo</a:t>
            </a:r>
            <a:r>
              <a:rPr sz="3200" b="1" spc="-25" dirty="0">
                <a:solidFill>
                  <a:srgbClr val="1A1A6F"/>
                </a:solidFill>
                <a:latin typeface="Arial"/>
                <a:cs typeface="Arial"/>
              </a:rPr>
              <a:t> </a:t>
            </a:r>
            <a:r>
              <a:rPr sz="3200" b="1" spc="-5" dirty="0">
                <a:solidFill>
                  <a:srgbClr val="1A1A6F"/>
                </a:solidFill>
                <a:latin typeface="Arial"/>
                <a:cs typeface="Arial"/>
              </a:rPr>
              <a:t>özellikleri</a:t>
            </a:r>
            <a:endParaRPr sz="3200">
              <a:latin typeface="Arial"/>
              <a:cs typeface="Arial"/>
            </a:endParaRPr>
          </a:p>
          <a:p>
            <a:pPr marL="756285" marR="121920" indent="-287020">
              <a:lnSpc>
                <a:spcPct val="100000"/>
              </a:lnSpc>
              <a:spcBef>
                <a:spcPts val="690"/>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Çeşitli </a:t>
            </a:r>
            <a:r>
              <a:rPr sz="2800" dirty="0">
                <a:solidFill>
                  <a:srgbClr val="1A1A6F"/>
                </a:solidFill>
                <a:latin typeface="Arial"/>
                <a:cs typeface="Arial"/>
              </a:rPr>
              <a:t>metallerden </a:t>
            </a:r>
            <a:r>
              <a:rPr sz="2800" spc="-5" dirty="0">
                <a:solidFill>
                  <a:srgbClr val="1A1A6F"/>
                </a:solidFill>
                <a:latin typeface="Arial"/>
                <a:cs typeface="Arial"/>
              </a:rPr>
              <a:t>yapılmış birçok kablo türü  olmasına rağmen ağların çoğunda bakır  kullanılır.</a:t>
            </a:r>
            <a:endParaRPr sz="2800">
              <a:latin typeface="Arial"/>
              <a:cs typeface="Arial"/>
            </a:endParaRPr>
          </a:p>
          <a:p>
            <a:pPr marL="756285" marR="736600" indent="-287020">
              <a:lnSpc>
                <a:spcPct val="100000"/>
              </a:lnSpc>
              <a:spcBef>
                <a:spcPts val="675"/>
              </a:spcBef>
              <a:tabLst>
                <a:tab pos="756285"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Çünkü bakırın elektrik akımına </a:t>
            </a:r>
            <a:r>
              <a:rPr sz="2800" dirty="0">
                <a:solidFill>
                  <a:srgbClr val="1A1A6F"/>
                </a:solidFill>
                <a:latin typeface="Arial"/>
                <a:cs typeface="Arial"/>
              </a:rPr>
              <a:t>karşı </a:t>
            </a:r>
            <a:r>
              <a:rPr sz="2800" spc="-5" dirty="0">
                <a:solidFill>
                  <a:srgbClr val="1A1A6F"/>
                </a:solidFill>
                <a:latin typeface="Arial"/>
                <a:cs typeface="Arial"/>
              </a:rPr>
              <a:t>olan  düşük </a:t>
            </a:r>
            <a:r>
              <a:rPr sz="2800" dirty="0">
                <a:solidFill>
                  <a:srgbClr val="1A1A6F"/>
                </a:solidFill>
                <a:latin typeface="Arial"/>
                <a:cs typeface="Arial"/>
              </a:rPr>
              <a:t>direnci sinyallerin </a:t>
            </a:r>
            <a:r>
              <a:rPr sz="2800" spc="-5" dirty="0">
                <a:solidFill>
                  <a:srgbClr val="1A1A6F"/>
                </a:solidFill>
                <a:latin typeface="Arial"/>
                <a:cs typeface="Arial"/>
              </a:rPr>
              <a:t>daha </a:t>
            </a:r>
            <a:r>
              <a:rPr sz="2800" dirty="0">
                <a:solidFill>
                  <a:srgbClr val="1A1A6F"/>
                </a:solidFill>
                <a:latin typeface="Arial"/>
                <a:cs typeface="Arial"/>
              </a:rPr>
              <a:t>uzağa</a:t>
            </a:r>
            <a:endParaRPr sz="2800">
              <a:latin typeface="Arial"/>
              <a:cs typeface="Arial"/>
            </a:endParaRPr>
          </a:p>
          <a:p>
            <a:pPr marL="756285">
              <a:lnSpc>
                <a:spcPct val="100000"/>
              </a:lnSpc>
              <a:spcBef>
                <a:spcPts val="5"/>
              </a:spcBef>
            </a:pPr>
            <a:r>
              <a:rPr sz="2800" spc="-5" dirty="0">
                <a:solidFill>
                  <a:srgbClr val="1A1A6F"/>
                </a:solidFill>
                <a:latin typeface="Arial"/>
                <a:cs typeface="Arial"/>
              </a:rPr>
              <a:t>taşınmasına olanak</a:t>
            </a:r>
            <a:r>
              <a:rPr sz="2800" spc="25" dirty="0">
                <a:solidFill>
                  <a:srgbClr val="1A1A6F"/>
                </a:solidFill>
                <a:latin typeface="Arial"/>
                <a:cs typeface="Arial"/>
              </a:rPr>
              <a:t> </a:t>
            </a:r>
            <a:r>
              <a:rPr sz="2800" dirty="0">
                <a:solidFill>
                  <a:srgbClr val="1A1A6F"/>
                </a:solidFill>
                <a:latin typeface="Arial"/>
                <a:cs typeface="Arial"/>
              </a:rPr>
              <a:t>verir.</a:t>
            </a:r>
            <a:endParaRPr sz="2800">
              <a:latin typeface="Arial"/>
              <a:cs typeface="Arial"/>
            </a:endParaRPr>
          </a:p>
          <a:p>
            <a:pPr marL="756285" marR="5080" indent="-287020">
              <a:lnSpc>
                <a:spcPct val="100000"/>
              </a:lnSpc>
              <a:spcBef>
                <a:spcPts val="670"/>
              </a:spcBef>
              <a:tabLst>
                <a:tab pos="855344" algn="l"/>
              </a:tabLst>
            </a:pPr>
            <a:r>
              <a:rPr sz="1400" dirty="0">
                <a:solidFill>
                  <a:srgbClr val="3067D2"/>
                </a:solidFill>
                <a:latin typeface="Wingdings 2"/>
                <a:cs typeface="Wingdings 2"/>
              </a:rPr>
              <a:t></a:t>
            </a:r>
            <a:r>
              <a:rPr sz="1400" dirty="0">
                <a:solidFill>
                  <a:srgbClr val="3067D2"/>
                </a:solidFill>
                <a:latin typeface="Times New Roman"/>
                <a:cs typeface="Times New Roman"/>
              </a:rPr>
              <a:t>		</a:t>
            </a:r>
            <a:r>
              <a:rPr sz="2800" spc="-5" dirty="0">
                <a:solidFill>
                  <a:srgbClr val="1A1A6F"/>
                </a:solidFill>
                <a:latin typeface="Arial"/>
                <a:cs typeface="Arial"/>
              </a:rPr>
              <a:t>Bu sebepten, ağ uzmanları bazen kablo  </a:t>
            </a:r>
            <a:r>
              <a:rPr sz="2800" dirty="0">
                <a:solidFill>
                  <a:srgbClr val="1A1A6F"/>
                </a:solidFill>
                <a:latin typeface="Arial"/>
                <a:cs typeface="Arial"/>
              </a:rPr>
              <a:t>yerine bakır terimini </a:t>
            </a:r>
            <a:r>
              <a:rPr sz="2800" spc="-5" dirty="0">
                <a:solidFill>
                  <a:srgbClr val="1A1A6F"/>
                </a:solidFill>
                <a:latin typeface="Arial"/>
                <a:cs typeface="Arial"/>
              </a:rPr>
              <a:t>kullanmayı </a:t>
            </a:r>
            <a:r>
              <a:rPr sz="2800" dirty="0">
                <a:solidFill>
                  <a:srgbClr val="1A1A6F"/>
                </a:solidFill>
                <a:latin typeface="Arial"/>
                <a:cs typeface="Arial"/>
              </a:rPr>
              <a:t>tercih </a:t>
            </a:r>
            <a:r>
              <a:rPr sz="2800" spc="-5" dirty="0">
                <a:solidFill>
                  <a:srgbClr val="1A1A6F"/>
                </a:solidFill>
                <a:latin typeface="Arial"/>
                <a:cs typeface="Arial"/>
              </a:rPr>
              <a:t>ederler.</a:t>
            </a:r>
            <a:endParaRPr sz="2800">
              <a:latin typeface="Arial"/>
              <a:cs typeface="Arial"/>
            </a:endParaRPr>
          </a:p>
        </p:txBody>
      </p:sp>
      <p:sp>
        <p:nvSpPr>
          <p:cNvPr id="12" name="Altbilgi Yer Tutucusu 11"/>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3" name="Slayt Numarası Yer Tutucusu 12"/>
          <p:cNvSpPr>
            <a:spLocks noGrp="1"/>
          </p:cNvSpPr>
          <p:nvPr>
            <p:ph type="sldNum" sz="quarter" idx="12"/>
          </p:nvPr>
        </p:nvSpPr>
        <p:spPr/>
        <p:txBody>
          <a:bodyPr/>
          <a:lstStyle/>
          <a:p>
            <a:fld id="{B6F15528-21DE-4FAA-801E-634DDDAF4B2B}" type="slidenum">
              <a:rPr lang="tr-TR" smtClean="0"/>
              <a:t>6</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t>
            </a:r>
            <a:r>
              <a:rPr dirty="0"/>
              <a:t>a</a:t>
            </a:r>
            <a:r>
              <a:rPr spc="-5" dirty="0"/>
              <a:t>ksi</a:t>
            </a:r>
            <a:r>
              <a:rPr dirty="0"/>
              <a:t>y</a:t>
            </a:r>
            <a:r>
              <a:rPr spc="-5" dirty="0"/>
              <a:t>el</a:t>
            </a:r>
          </a:p>
        </p:txBody>
      </p:sp>
      <p:sp>
        <p:nvSpPr>
          <p:cNvPr id="14" name="object 14"/>
          <p:cNvSpPr txBox="1"/>
          <p:nvPr/>
        </p:nvSpPr>
        <p:spPr>
          <a:xfrm>
            <a:off x="546303" y="1293114"/>
            <a:ext cx="8042909" cy="3400425"/>
          </a:xfrm>
          <a:prstGeom prst="rect">
            <a:avLst/>
          </a:prstGeom>
        </p:spPr>
        <p:txBody>
          <a:bodyPr vert="horz" wrap="square" lIns="0" tIns="12700" rIns="0" bIns="0" rtlCol="0">
            <a:spAutoFit/>
          </a:bodyPr>
          <a:lstStyle/>
          <a:p>
            <a:pPr marL="355600" marR="22225" indent="-342900">
              <a:lnSpc>
                <a:spcPct val="100000"/>
              </a:lnSpc>
              <a:spcBef>
                <a:spcPts val="100"/>
              </a:spcBef>
              <a:buFont typeface="Wingdings"/>
              <a:buChar char=""/>
              <a:tabLst>
                <a:tab pos="356235" algn="l"/>
              </a:tabLst>
            </a:pPr>
            <a:r>
              <a:rPr sz="2700" b="1" dirty="0">
                <a:solidFill>
                  <a:srgbClr val="1A1A6F"/>
                </a:solidFill>
                <a:latin typeface="Arial"/>
                <a:cs typeface="Arial"/>
              </a:rPr>
              <a:t>Parazit </a:t>
            </a:r>
            <a:r>
              <a:rPr sz="2700" b="1" spc="-5" dirty="0">
                <a:solidFill>
                  <a:srgbClr val="1A1A6F"/>
                </a:solidFill>
                <a:latin typeface="Arial"/>
                <a:cs typeface="Arial"/>
              </a:rPr>
              <a:t>Sorunu:</a:t>
            </a:r>
            <a:r>
              <a:rPr sz="2700" spc="-5" dirty="0">
                <a:solidFill>
                  <a:srgbClr val="1A1A6F"/>
                </a:solidFill>
                <a:latin typeface="Arial"/>
                <a:cs typeface="Arial"/>
              </a:rPr>
              <a:t>Elektrik </a:t>
            </a:r>
            <a:r>
              <a:rPr sz="2700" dirty="0">
                <a:solidFill>
                  <a:srgbClr val="1A1A6F"/>
                </a:solidFill>
                <a:latin typeface="Arial"/>
                <a:cs typeface="Arial"/>
              </a:rPr>
              <a:t>sinyali </a:t>
            </a:r>
            <a:r>
              <a:rPr sz="2700" spc="-5" dirty="0">
                <a:solidFill>
                  <a:srgbClr val="1A1A6F"/>
                </a:solidFill>
                <a:latin typeface="Arial"/>
                <a:cs typeface="Arial"/>
              </a:rPr>
              <a:t>bir </a:t>
            </a:r>
            <a:r>
              <a:rPr sz="2700" dirty="0">
                <a:solidFill>
                  <a:srgbClr val="1A1A6F"/>
                </a:solidFill>
                <a:latin typeface="Arial"/>
                <a:cs typeface="Arial"/>
              </a:rPr>
              <a:t>kablodan  </a:t>
            </a:r>
            <a:r>
              <a:rPr sz="2700" spc="-5" dirty="0">
                <a:solidFill>
                  <a:srgbClr val="1A1A6F"/>
                </a:solidFill>
                <a:latin typeface="Arial"/>
                <a:cs typeface="Arial"/>
              </a:rPr>
              <a:t>geçerken </a:t>
            </a:r>
            <a:r>
              <a:rPr sz="2700" dirty="0">
                <a:solidFill>
                  <a:srgbClr val="1A1A6F"/>
                </a:solidFill>
                <a:latin typeface="Arial"/>
                <a:cs typeface="Arial"/>
              </a:rPr>
              <a:t>tıpkı </a:t>
            </a:r>
            <a:r>
              <a:rPr sz="2700" spc="-5" dirty="0">
                <a:solidFill>
                  <a:srgbClr val="1A1A6F"/>
                </a:solidFill>
                <a:latin typeface="Arial"/>
                <a:cs typeface="Arial"/>
              </a:rPr>
              <a:t>bir küçük </a:t>
            </a:r>
            <a:r>
              <a:rPr sz="2700" dirty="0">
                <a:solidFill>
                  <a:srgbClr val="1A1A6F"/>
                </a:solidFill>
                <a:latin typeface="Arial"/>
                <a:cs typeface="Arial"/>
              </a:rPr>
              <a:t>radyo </a:t>
            </a:r>
            <a:r>
              <a:rPr sz="2700" spc="-5" dirty="0">
                <a:solidFill>
                  <a:srgbClr val="1A1A6F"/>
                </a:solidFill>
                <a:latin typeface="Arial"/>
                <a:cs typeface="Arial"/>
              </a:rPr>
              <a:t>istasyonu gibi kablo  etrafında elektromanyetik alan</a:t>
            </a:r>
            <a:r>
              <a:rPr sz="2700" spc="-10" dirty="0">
                <a:solidFill>
                  <a:srgbClr val="1A1A6F"/>
                </a:solidFill>
                <a:latin typeface="Arial"/>
                <a:cs typeface="Arial"/>
              </a:rPr>
              <a:t> </a:t>
            </a:r>
            <a:r>
              <a:rPr sz="2700" spc="-5" dirty="0">
                <a:solidFill>
                  <a:srgbClr val="1A1A6F"/>
                </a:solidFill>
                <a:latin typeface="Arial"/>
                <a:cs typeface="Arial"/>
              </a:rPr>
              <a:t>oluşturur.</a:t>
            </a:r>
            <a:endParaRPr sz="2700">
              <a:latin typeface="Arial"/>
              <a:cs typeface="Arial"/>
            </a:endParaRPr>
          </a:p>
          <a:p>
            <a:pPr marL="355600" marR="5080" indent="-342900">
              <a:lnSpc>
                <a:spcPct val="100000"/>
              </a:lnSpc>
              <a:spcBef>
                <a:spcPts val="650"/>
              </a:spcBef>
              <a:buFont typeface="Wingdings"/>
              <a:buChar char=""/>
              <a:tabLst>
                <a:tab pos="356235" algn="l"/>
              </a:tabLst>
            </a:pPr>
            <a:r>
              <a:rPr sz="2700" dirty="0">
                <a:solidFill>
                  <a:srgbClr val="1A1A6F"/>
                </a:solidFill>
                <a:latin typeface="Arial"/>
                <a:cs typeface="Arial"/>
              </a:rPr>
              <a:t>Ayrıca söz konusu </a:t>
            </a:r>
            <a:r>
              <a:rPr sz="2700" spc="-5" dirty="0">
                <a:solidFill>
                  <a:srgbClr val="1A1A6F"/>
                </a:solidFill>
                <a:latin typeface="Arial"/>
                <a:cs typeface="Arial"/>
              </a:rPr>
              <a:t>alan başka bir </a:t>
            </a:r>
            <a:r>
              <a:rPr sz="2700" dirty="0">
                <a:solidFill>
                  <a:srgbClr val="1A1A6F"/>
                </a:solidFill>
                <a:latin typeface="Arial"/>
                <a:cs typeface="Arial"/>
              </a:rPr>
              <a:t>kabloyla  </a:t>
            </a:r>
            <a:r>
              <a:rPr sz="2700" spc="-5" dirty="0">
                <a:solidFill>
                  <a:srgbClr val="1A1A6F"/>
                </a:solidFill>
                <a:latin typeface="Arial"/>
                <a:cs typeface="Arial"/>
              </a:rPr>
              <a:t>karşılaştığında elektromanyetik </a:t>
            </a:r>
            <a:r>
              <a:rPr sz="2700" dirty="0">
                <a:solidFill>
                  <a:srgbClr val="1A1A6F"/>
                </a:solidFill>
                <a:latin typeface="Arial"/>
                <a:cs typeface="Arial"/>
              </a:rPr>
              <a:t>alan, bu kablo  </a:t>
            </a:r>
            <a:r>
              <a:rPr sz="2700" spc="-5" dirty="0">
                <a:solidFill>
                  <a:srgbClr val="1A1A6F"/>
                </a:solidFill>
                <a:latin typeface="Arial"/>
                <a:cs typeface="Arial"/>
              </a:rPr>
              <a:t>içinde </a:t>
            </a:r>
            <a:r>
              <a:rPr sz="2700" dirty="0">
                <a:solidFill>
                  <a:srgbClr val="1A1A6F"/>
                </a:solidFill>
                <a:latin typeface="Arial"/>
                <a:cs typeface="Arial"/>
              </a:rPr>
              <a:t>küçük </a:t>
            </a:r>
            <a:r>
              <a:rPr sz="2700" spc="-5" dirty="0">
                <a:solidFill>
                  <a:srgbClr val="1A1A6F"/>
                </a:solidFill>
                <a:latin typeface="Arial"/>
                <a:cs typeface="Arial"/>
              </a:rPr>
              <a:t>bir elektrik akımı üretir. Üretilen  </a:t>
            </a:r>
            <a:r>
              <a:rPr sz="2700" spc="-10" dirty="0">
                <a:solidFill>
                  <a:srgbClr val="1A1A6F"/>
                </a:solidFill>
                <a:latin typeface="Arial"/>
                <a:cs typeface="Arial"/>
              </a:rPr>
              <a:t>akımın </a:t>
            </a:r>
            <a:r>
              <a:rPr sz="2700" spc="-5" dirty="0">
                <a:solidFill>
                  <a:srgbClr val="1A1A6F"/>
                </a:solidFill>
                <a:latin typeface="Arial"/>
                <a:cs typeface="Arial"/>
              </a:rPr>
              <a:t>miktarı elektromanyetik </a:t>
            </a:r>
            <a:r>
              <a:rPr sz="2700" spc="-10" dirty="0">
                <a:solidFill>
                  <a:srgbClr val="1A1A6F"/>
                </a:solidFill>
                <a:latin typeface="Arial"/>
                <a:cs typeface="Arial"/>
              </a:rPr>
              <a:t>alanın </a:t>
            </a:r>
            <a:r>
              <a:rPr sz="2700" spc="-5" dirty="0">
                <a:solidFill>
                  <a:srgbClr val="1A1A6F"/>
                </a:solidFill>
                <a:latin typeface="Arial"/>
                <a:cs typeface="Arial"/>
              </a:rPr>
              <a:t>kuvvetine </a:t>
            </a:r>
            <a:r>
              <a:rPr sz="2700" dirty="0">
                <a:solidFill>
                  <a:srgbClr val="1A1A6F"/>
                </a:solidFill>
                <a:latin typeface="Arial"/>
                <a:cs typeface="Arial"/>
              </a:rPr>
              <a:t>ve  kablonun fiziksel </a:t>
            </a:r>
            <a:r>
              <a:rPr sz="2700" spc="-5" dirty="0">
                <a:solidFill>
                  <a:srgbClr val="1A1A6F"/>
                </a:solidFill>
                <a:latin typeface="Arial"/>
                <a:cs typeface="Arial"/>
              </a:rPr>
              <a:t>durumuna</a:t>
            </a:r>
            <a:r>
              <a:rPr sz="2700" spc="-30" dirty="0">
                <a:solidFill>
                  <a:srgbClr val="1A1A6F"/>
                </a:solidFill>
                <a:latin typeface="Arial"/>
                <a:cs typeface="Arial"/>
              </a:rPr>
              <a:t> </a:t>
            </a:r>
            <a:r>
              <a:rPr sz="2700" spc="-10" dirty="0">
                <a:solidFill>
                  <a:srgbClr val="1A1A6F"/>
                </a:solidFill>
                <a:latin typeface="Arial"/>
                <a:cs typeface="Arial"/>
              </a:rPr>
              <a:t>bağımlıdır.</a:t>
            </a:r>
            <a:endParaRPr sz="2700">
              <a:latin typeface="Arial"/>
              <a:cs typeface="Arial"/>
            </a:endParaRPr>
          </a:p>
        </p:txBody>
      </p:sp>
      <p:sp>
        <p:nvSpPr>
          <p:cNvPr id="15" name="object 15"/>
          <p:cNvSpPr/>
          <p:nvPr/>
        </p:nvSpPr>
        <p:spPr>
          <a:xfrm>
            <a:off x="6096000" y="4343400"/>
            <a:ext cx="3372612" cy="1996439"/>
          </a:xfrm>
          <a:prstGeom prst="rect">
            <a:avLst/>
          </a:prstGeom>
          <a:blipFill>
            <a:blip r:embed="rId2" cstate="print"/>
            <a:stretch>
              <a:fillRect/>
            </a:stretch>
          </a:blipFill>
        </p:spPr>
        <p:txBody>
          <a:bodyPr wrap="square" lIns="0" tIns="0" rIns="0" bIns="0" rtlCol="0"/>
          <a:lstStyle/>
          <a:p>
            <a:endParaRPr/>
          </a:p>
        </p:txBody>
      </p:sp>
      <p:sp>
        <p:nvSpPr>
          <p:cNvPr id="16" name="Altbilgi Yer Tutucusu 15"/>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7" name="Slayt Numarası Yer Tutucusu 16"/>
          <p:cNvSpPr>
            <a:spLocks noGrp="1"/>
          </p:cNvSpPr>
          <p:nvPr>
            <p:ph type="sldNum" sz="quarter" idx="12"/>
          </p:nvPr>
        </p:nvSpPr>
        <p:spPr/>
        <p:txBody>
          <a:bodyPr/>
          <a:lstStyle/>
          <a:p>
            <a:fld id="{B6F15528-21DE-4FAA-801E-634DDDAF4B2B}" type="slidenum">
              <a:rPr lang="tr-TR" smtClean="0"/>
              <a:t>7</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t>
            </a:r>
            <a:r>
              <a:rPr dirty="0"/>
              <a:t>a</a:t>
            </a:r>
            <a:r>
              <a:rPr spc="-5" dirty="0"/>
              <a:t>ksi</a:t>
            </a:r>
            <a:r>
              <a:rPr dirty="0"/>
              <a:t>y</a:t>
            </a:r>
            <a:r>
              <a:rPr spc="-5" dirty="0"/>
              <a:t>el</a:t>
            </a:r>
          </a:p>
        </p:txBody>
      </p:sp>
      <p:sp>
        <p:nvSpPr>
          <p:cNvPr id="14" name="object 14"/>
          <p:cNvSpPr txBox="1"/>
          <p:nvPr/>
        </p:nvSpPr>
        <p:spPr>
          <a:xfrm>
            <a:off x="457200" y="1095629"/>
            <a:ext cx="3870960" cy="5005070"/>
          </a:xfrm>
          <a:prstGeom prst="rect">
            <a:avLst/>
          </a:prstGeom>
        </p:spPr>
        <p:txBody>
          <a:bodyPr vert="horz" wrap="square" lIns="0" tIns="13335" rIns="0" bIns="0" rtlCol="0">
            <a:spAutoFit/>
          </a:bodyPr>
          <a:lstStyle/>
          <a:p>
            <a:pPr marL="355600" marR="248920" indent="-342900">
              <a:lnSpc>
                <a:spcPct val="100000"/>
              </a:lnSpc>
              <a:spcBef>
                <a:spcPts val="105"/>
              </a:spcBef>
              <a:buFont typeface="Wingdings"/>
              <a:buChar char=""/>
              <a:tabLst>
                <a:tab pos="356235" algn="l"/>
              </a:tabLst>
            </a:pPr>
            <a:r>
              <a:rPr sz="2300" dirty="0">
                <a:solidFill>
                  <a:srgbClr val="1A1A6F"/>
                </a:solidFill>
                <a:latin typeface="Arial"/>
                <a:cs typeface="Arial"/>
              </a:rPr>
              <a:t>Bilgisayarlar normal</a:t>
            </a:r>
            <a:r>
              <a:rPr sz="2300" spc="-140" dirty="0">
                <a:solidFill>
                  <a:srgbClr val="1A1A6F"/>
                </a:solidFill>
                <a:latin typeface="Arial"/>
                <a:cs typeface="Arial"/>
              </a:rPr>
              <a:t> </a:t>
            </a:r>
            <a:r>
              <a:rPr sz="2300" spc="-5" dirty="0">
                <a:solidFill>
                  <a:srgbClr val="1A1A6F"/>
                </a:solidFill>
                <a:latin typeface="Arial"/>
                <a:cs typeface="Arial"/>
              </a:rPr>
              <a:t>veya  </a:t>
            </a:r>
            <a:r>
              <a:rPr sz="2300" dirty="0">
                <a:solidFill>
                  <a:srgbClr val="1A1A6F"/>
                </a:solidFill>
                <a:latin typeface="Arial"/>
                <a:cs typeface="Arial"/>
              </a:rPr>
              <a:t>kazara </a:t>
            </a:r>
            <a:r>
              <a:rPr sz="2300" spc="-5" dirty="0">
                <a:solidFill>
                  <a:srgbClr val="1A1A6F"/>
                </a:solidFill>
                <a:latin typeface="Arial"/>
                <a:cs typeface="Arial"/>
              </a:rPr>
              <a:t>üretilen sinyalleri  ayırt edemediğinden  oluşan akım normal  iletişimi </a:t>
            </a:r>
            <a:r>
              <a:rPr sz="2300" dirty="0">
                <a:solidFill>
                  <a:srgbClr val="1A1A6F"/>
                </a:solidFill>
                <a:latin typeface="Arial"/>
                <a:cs typeface="Arial"/>
              </a:rPr>
              <a:t>bozacak </a:t>
            </a:r>
            <a:r>
              <a:rPr sz="2300" spc="-10" dirty="0">
                <a:solidFill>
                  <a:srgbClr val="1A1A6F"/>
                </a:solidFill>
                <a:latin typeface="Arial"/>
                <a:cs typeface="Arial"/>
              </a:rPr>
              <a:t>veya  </a:t>
            </a:r>
            <a:r>
              <a:rPr sz="2300" spc="-5" dirty="0">
                <a:solidFill>
                  <a:srgbClr val="1A1A6F"/>
                </a:solidFill>
                <a:latin typeface="Arial"/>
                <a:cs typeface="Arial"/>
              </a:rPr>
              <a:t>önleyecek kadar kuvvetli  </a:t>
            </a:r>
            <a:r>
              <a:rPr sz="2300" dirty="0">
                <a:solidFill>
                  <a:srgbClr val="1A1A6F"/>
                </a:solidFill>
                <a:latin typeface="Arial"/>
                <a:cs typeface="Arial"/>
              </a:rPr>
              <a:t>olabilir.</a:t>
            </a:r>
            <a:endParaRPr sz="2300">
              <a:latin typeface="Arial"/>
              <a:cs typeface="Arial"/>
            </a:endParaRPr>
          </a:p>
          <a:p>
            <a:pPr marL="355600" marR="5080" indent="-342900">
              <a:lnSpc>
                <a:spcPct val="100000"/>
              </a:lnSpc>
              <a:spcBef>
                <a:spcPts val="555"/>
              </a:spcBef>
              <a:buFont typeface="Wingdings"/>
              <a:buChar char=""/>
              <a:tabLst>
                <a:tab pos="356235" algn="l"/>
              </a:tabLst>
            </a:pPr>
            <a:r>
              <a:rPr sz="2300" dirty="0">
                <a:solidFill>
                  <a:srgbClr val="1A1A6F"/>
                </a:solidFill>
                <a:latin typeface="Arial"/>
                <a:cs typeface="Arial"/>
              </a:rPr>
              <a:t>Ağı </a:t>
            </a:r>
            <a:r>
              <a:rPr sz="2300" spc="-5" dirty="0">
                <a:solidFill>
                  <a:srgbClr val="1A1A6F"/>
                </a:solidFill>
                <a:latin typeface="Arial"/>
                <a:cs typeface="Arial"/>
              </a:rPr>
              <a:t>oluşturan </a:t>
            </a:r>
            <a:r>
              <a:rPr sz="2300" dirty="0">
                <a:solidFill>
                  <a:srgbClr val="1A1A6F"/>
                </a:solidFill>
                <a:latin typeface="Arial"/>
                <a:cs typeface="Arial"/>
              </a:rPr>
              <a:t>kablolar  birbirlerine paralel olarak  </a:t>
            </a:r>
            <a:r>
              <a:rPr sz="2300" spc="-5" dirty="0">
                <a:solidFill>
                  <a:srgbClr val="1A1A6F"/>
                </a:solidFill>
                <a:latin typeface="Arial"/>
                <a:cs typeface="Arial"/>
              </a:rPr>
              <a:t>bulunduklarından </a:t>
            </a:r>
            <a:r>
              <a:rPr sz="2300" dirty="0">
                <a:solidFill>
                  <a:srgbClr val="1A1A6F"/>
                </a:solidFill>
                <a:latin typeface="Arial"/>
                <a:cs typeface="Arial"/>
              </a:rPr>
              <a:t>parazit  </a:t>
            </a:r>
            <a:r>
              <a:rPr sz="2300" spc="-5" dirty="0">
                <a:solidFill>
                  <a:srgbClr val="1A1A6F"/>
                </a:solidFill>
                <a:latin typeface="Arial"/>
                <a:cs typeface="Arial"/>
              </a:rPr>
              <a:t>problemi oldukça  önemlidir. </a:t>
            </a:r>
            <a:r>
              <a:rPr sz="2300" dirty="0">
                <a:solidFill>
                  <a:srgbClr val="1A1A6F"/>
                </a:solidFill>
                <a:latin typeface="Arial"/>
                <a:cs typeface="Arial"/>
              </a:rPr>
              <a:t>Bilgisayar </a:t>
            </a:r>
            <a:r>
              <a:rPr sz="2300" spc="-5" dirty="0">
                <a:solidFill>
                  <a:srgbClr val="1A1A6F"/>
                </a:solidFill>
                <a:latin typeface="Arial"/>
                <a:cs typeface="Arial"/>
              </a:rPr>
              <a:t>ağları  </a:t>
            </a:r>
            <a:r>
              <a:rPr sz="2300" dirty="0">
                <a:solidFill>
                  <a:srgbClr val="1A1A6F"/>
                </a:solidFill>
                <a:latin typeface="Arial"/>
                <a:cs typeface="Arial"/>
              </a:rPr>
              <a:t>için </a:t>
            </a:r>
            <a:r>
              <a:rPr sz="2300" spc="-5" dirty="0">
                <a:solidFill>
                  <a:srgbClr val="1A1A6F"/>
                </a:solidFill>
                <a:latin typeface="Arial"/>
                <a:cs typeface="Arial"/>
              </a:rPr>
              <a:t>kullanılan </a:t>
            </a:r>
            <a:r>
              <a:rPr sz="2300" dirty="0">
                <a:solidFill>
                  <a:srgbClr val="1A1A6F"/>
                </a:solidFill>
                <a:latin typeface="Arial"/>
                <a:cs typeface="Arial"/>
              </a:rPr>
              <a:t>kablolama  tipi paraziti minimize</a:t>
            </a:r>
            <a:r>
              <a:rPr sz="2300" spc="-145" dirty="0">
                <a:solidFill>
                  <a:srgbClr val="1A1A6F"/>
                </a:solidFill>
                <a:latin typeface="Arial"/>
                <a:cs typeface="Arial"/>
              </a:rPr>
              <a:t> </a:t>
            </a:r>
            <a:r>
              <a:rPr sz="2300" dirty="0">
                <a:solidFill>
                  <a:srgbClr val="1A1A6F"/>
                </a:solidFill>
                <a:latin typeface="Arial"/>
                <a:cs typeface="Arial"/>
              </a:rPr>
              <a:t>etmek</a:t>
            </a:r>
            <a:endParaRPr sz="2300">
              <a:latin typeface="Arial"/>
              <a:cs typeface="Arial"/>
            </a:endParaRPr>
          </a:p>
        </p:txBody>
      </p:sp>
      <p:sp>
        <p:nvSpPr>
          <p:cNvPr id="16" name="object 16"/>
          <p:cNvSpPr/>
          <p:nvPr/>
        </p:nvSpPr>
        <p:spPr>
          <a:xfrm>
            <a:off x="4500371" y="2493264"/>
            <a:ext cx="4463796" cy="2209800"/>
          </a:xfrm>
          <a:prstGeom prst="rect">
            <a:avLst/>
          </a:prstGeom>
          <a:blipFill>
            <a:blip r:embed="rId2" cstate="print"/>
            <a:stretch>
              <a:fillRect/>
            </a:stretch>
          </a:blipFill>
        </p:spPr>
        <p:txBody>
          <a:bodyPr wrap="square" lIns="0" tIns="0" rIns="0" bIns="0" rtlCol="0"/>
          <a:lstStyle/>
          <a:p>
            <a:endParaRPr/>
          </a:p>
        </p:txBody>
      </p:sp>
      <p:sp>
        <p:nvSpPr>
          <p:cNvPr id="17" name="Altbilgi Yer Tutucusu 16"/>
          <p:cNvSpPr>
            <a:spLocks noGrp="1"/>
          </p:cNvSpPr>
          <p:nvPr>
            <p:ph type="ftr" sz="quarter" idx="11"/>
          </p:nvPr>
        </p:nvSpPr>
        <p:spPr/>
        <p:txBody>
          <a:bodyPr/>
          <a:lstStyle/>
          <a:p>
            <a:pPr marL="12700">
              <a:lnSpc>
                <a:spcPts val="1425"/>
              </a:lnSpc>
            </a:pPr>
            <a:r>
              <a:rPr lang="tr-TR" smtClean="0"/>
              <a:t>A.Ü. NMYO</a:t>
            </a:r>
            <a:endParaRPr lang="tr-TR" spc="-10" dirty="0"/>
          </a:p>
        </p:txBody>
      </p:sp>
      <p:sp>
        <p:nvSpPr>
          <p:cNvPr id="18" name="Slayt Numarası Yer Tutucusu 17"/>
          <p:cNvSpPr>
            <a:spLocks noGrp="1"/>
          </p:cNvSpPr>
          <p:nvPr>
            <p:ph type="sldNum" sz="quarter" idx="12"/>
          </p:nvPr>
        </p:nvSpPr>
        <p:spPr/>
        <p:txBody>
          <a:bodyPr/>
          <a:lstStyle/>
          <a:p>
            <a:fld id="{B6F15528-21DE-4FAA-801E-634DDDAF4B2B}" type="slidenum">
              <a:rPr lang="tr-TR" smtClean="0"/>
              <a:t>8</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724900" y="0"/>
            <a:ext cx="0" cy="609600"/>
          </a:xfrm>
          <a:custGeom>
            <a:avLst/>
            <a:gdLst/>
            <a:ahLst/>
            <a:cxnLst/>
            <a:rect l="l" t="t" r="r" b="b"/>
            <a:pathLst>
              <a:path h="609600">
                <a:moveTo>
                  <a:pt x="0" y="0"/>
                </a:moveTo>
                <a:lnTo>
                  <a:pt x="0" y="609600"/>
                </a:lnTo>
              </a:path>
            </a:pathLst>
          </a:custGeom>
          <a:ln w="76200">
            <a:solidFill>
              <a:srgbClr val="90B54D"/>
            </a:solidFill>
          </a:ln>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Koaksiyel Kablo </a:t>
            </a:r>
            <a:r>
              <a:rPr spc="-10" dirty="0"/>
              <a:t>standartları</a:t>
            </a: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p>
            <a:pPr marL="12700">
              <a:lnSpc>
                <a:spcPts val="1425"/>
              </a:lnSpc>
            </a:pPr>
            <a:r>
              <a:rPr lang="tr-TR" smtClean="0"/>
              <a:t>A.Ü. NMYO</a:t>
            </a:r>
            <a:endParaRPr spc="-10" dirty="0"/>
          </a:p>
        </p:txBody>
      </p:sp>
      <p:sp>
        <p:nvSpPr>
          <p:cNvPr id="13" name="object 13"/>
          <p:cNvSpPr txBox="1"/>
          <p:nvPr/>
        </p:nvSpPr>
        <p:spPr>
          <a:xfrm>
            <a:off x="546303" y="1437259"/>
            <a:ext cx="7861300" cy="4307840"/>
          </a:xfrm>
          <a:prstGeom prst="rect">
            <a:avLst/>
          </a:prstGeom>
        </p:spPr>
        <p:txBody>
          <a:bodyPr vert="horz" wrap="square" lIns="0" tIns="12065" rIns="0" bIns="0" rtlCol="0">
            <a:spAutoFit/>
          </a:bodyPr>
          <a:lstStyle/>
          <a:p>
            <a:pPr marL="12700" marR="5080">
              <a:lnSpc>
                <a:spcPct val="100000"/>
              </a:lnSpc>
              <a:spcBef>
                <a:spcPts val="95"/>
              </a:spcBef>
            </a:pPr>
            <a:r>
              <a:rPr sz="2800" spc="-5" dirty="0">
                <a:solidFill>
                  <a:srgbClr val="1A1A6F"/>
                </a:solidFill>
                <a:latin typeface="Arial"/>
                <a:cs typeface="Arial"/>
              </a:rPr>
              <a:t>Koaksiyel kablolarda standartların oluşmasını  sağlayan </a:t>
            </a:r>
            <a:r>
              <a:rPr sz="2800" dirty="0">
                <a:solidFill>
                  <a:srgbClr val="1A1A6F"/>
                </a:solidFill>
                <a:latin typeface="Arial"/>
                <a:cs typeface="Arial"/>
              </a:rPr>
              <a:t>ve </a:t>
            </a:r>
            <a:r>
              <a:rPr sz="2800" spc="-5" dirty="0">
                <a:solidFill>
                  <a:srgbClr val="1A1A6F"/>
                </a:solidFill>
                <a:latin typeface="Arial"/>
                <a:cs typeface="Arial"/>
              </a:rPr>
              <a:t>kabloları birbirinden ayıran en </a:t>
            </a:r>
            <a:r>
              <a:rPr sz="2800" spc="-10" dirty="0">
                <a:solidFill>
                  <a:srgbClr val="1A1A6F"/>
                </a:solidFill>
                <a:latin typeface="Arial"/>
                <a:cs typeface="Arial"/>
              </a:rPr>
              <a:t>önemli  </a:t>
            </a:r>
            <a:r>
              <a:rPr sz="2800" spc="-5" dirty="0">
                <a:solidFill>
                  <a:srgbClr val="1A1A6F"/>
                </a:solidFill>
                <a:latin typeface="Arial"/>
                <a:cs typeface="Arial"/>
              </a:rPr>
              <a:t>özellikler</a:t>
            </a:r>
            <a:r>
              <a:rPr sz="2800" spc="15" dirty="0">
                <a:solidFill>
                  <a:srgbClr val="1A1A6F"/>
                </a:solidFill>
                <a:latin typeface="Arial"/>
                <a:cs typeface="Arial"/>
              </a:rPr>
              <a:t> </a:t>
            </a:r>
            <a:r>
              <a:rPr sz="2800" spc="-5" dirty="0">
                <a:solidFill>
                  <a:srgbClr val="1A1A6F"/>
                </a:solidFill>
                <a:latin typeface="Arial"/>
                <a:cs typeface="Arial"/>
              </a:rPr>
              <a:t>şunlardır:</a:t>
            </a:r>
            <a:endParaRPr sz="2800">
              <a:latin typeface="Arial"/>
              <a:cs typeface="Arial"/>
            </a:endParaRPr>
          </a:p>
          <a:p>
            <a:pPr marL="756285" marR="1010919" indent="-287020">
              <a:lnSpc>
                <a:spcPct val="100000"/>
              </a:lnSpc>
              <a:spcBef>
                <a:spcPts val="595"/>
              </a:spcBef>
              <a:tabLst>
                <a:tab pos="756285" algn="l"/>
              </a:tabLst>
            </a:pPr>
            <a:r>
              <a:rPr sz="1200" dirty="0">
                <a:solidFill>
                  <a:srgbClr val="3067D2"/>
                </a:solidFill>
                <a:latin typeface="Wingdings 2"/>
                <a:cs typeface="Wingdings 2"/>
              </a:rPr>
              <a:t></a:t>
            </a:r>
            <a:r>
              <a:rPr sz="1200" dirty="0">
                <a:solidFill>
                  <a:srgbClr val="3067D2"/>
                </a:solidFill>
                <a:latin typeface="Times New Roman"/>
                <a:cs typeface="Times New Roman"/>
              </a:rPr>
              <a:t>	</a:t>
            </a:r>
            <a:r>
              <a:rPr sz="2400" b="1" spc="-5" dirty="0">
                <a:solidFill>
                  <a:srgbClr val="1A1A6F"/>
                </a:solidFill>
                <a:latin typeface="Arial"/>
                <a:cs typeface="Arial"/>
              </a:rPr>
              <a:t>Karakteristik empedans: </a:t>
            </a:r>
            <a:r>
              <a:rPr sz="2400" spc="-5" dirty="0">
                <a:solidFill>
                  <a:srgbClr val="1A1A6F"/>
                </a:solidFill>
                <a:latin typeface="Arial"/>
                <a:cs typeface="Arial"/>
              </a:rPr>
              <a:t>Koaksiyel kabloda  empedans kablo boyunca </a:t>
            </a:r>
            <a:r>
              <a:rPr sz="2400" spc="-10" dirty="0">
                <a:solidFill>
                  <a:srgbClr val="1A1A6F"/>
                </a:solidFill>
                <a:latin typeface="Arial"/>
                <a:cs typeface="Arial"/>
              </a:rPr>
              <a:t>düzenli</a:t>
            </a:r>
            <a:r>
              <a:rPr sz="2400" spc="75" dirty="0">
                <a:solidFill>
                  <a:srgbClr val="1A1A6F"/>
                </a:solidFill>
                <a:latin typeface="Arial"/>
                <a:cs typeface="Arial"/>
              </a:rPr>
              <a:t> </a:t>
            </a:r>
            <a:r>
              <a:rPr sz="2400" spc="-10" dirty="0">
                <a:solidFill>
                  <a:srgbClr val="1A1A6F"/>
                </a:solidFill>
                <a:latin typeface="Arial"/>
                <a:cs typeface="Arial"/>
              </a:rPr>
              <a:t>olmalıdır.</a:t>
            </a:r>
            <a:endParaRPr sz="2400">
              <a:latin typeface="Arial"/>
              <a:cs typeface="Arial"/>
            </a:endParaRPr>
          </a:p>
          <a:p>
            <a:pPr marL="756285" marR="299085">
              <a:lnSpc>
                <a:spcPct val="100000"/>
              </a:lnSpc>
            </a:pPr>
            <a:r>
              <a:rPr sz="2400" spc="-5" dirty="0">
                <a:solidFill>
                  <a:srgbClr val="1A1A6F"/>
                </a:solidFill>
                <a:latin typeface="Arial"/>
                <a:cs typeface="Arial"/>
              </a:rPr>
              <a:t>Empedansın düzensiz oluşu zayıflamalara </a:t>
            </a:r>
            <a:r>
              <a:rPr sz="2400" dirty="0">
                <a:solidFill>
                  <a:srgbClr val="1A1A6F"/>
                </a:solidFill>
                <a:latin typeface="Arial"/>
                <a:cs typeface="Arial"/>
              </a:rPr>
              <a:t>sebep  </a:t>
            </a:r>
            <a:r>
              <a:rPr sz="2400" spc="-5" dirty="0">
                <a:solidFill>
                  <a:srgbClr val="1A1A6F"/>
                </a:solidFill>
                <a:latin typeface="Arial"/>
                <a:cs typeface="Arial"/>
              </a:rPr>
              <a:t>olur. Genel uygulamalarda </a:t>
            </a:r>
            <a:r>
              <a:rPr sz="2400" dirty="0">
                <a:solidFill>
                  <a:srgbClr val="1A1A6F"/>
                </a:solidFill>
                <a:latin typeface="Arial"/>
                <a:cs typeface="Arial"/>
              </a:rPr>
              <a:t>karakteristik </a:t>
            </a:r>
            <a:r>
              <a:rPr sz="2400" spc="-5" dirty="0">
                <a:solidFill>
                  <a:srgbClr val="1A1A6F"/>
                </a:solidFill>
                <a:latin typeface="Arial"/>
                <a:cs typeface="Arial"/>
              </a:rPr>
              <a:t>empedans  değerleri </a:t>
            </a:r>
            <a:r>
              <a:rPr sz="2400" spc="-10" dirty="0">
                <a:solidFill>
                  <a:srgbClr val="1A1A6F"/>
                </a:solidFill>
                <a:latin typeface="Arial"/>
                <a:cs typeface="Arial"/>
              </a:rPr>
              <a:t>aşağıdaki</a:t>
            </a:r>
            <a:r>
              <a:rPr sz="2400" spc="65" dirty="0">
                <a:solidFill>
                  <a:srgbClr val="1A1A6F"/>
                </a:solidFill>
                <a:latin typeface="Arial"/>
                <a:cs typeface="Arial"/>
              </a:rPr>
              <a:t> </a:t>
            </a:r>
            <a:r>
              <a:rPr sz="2400" spc="-5" dirty="0">
                <a:solidFill>
                  <a:srgbClr val="1A1A6F"/>
                </a:solidFill>
                <a:latin typeface="Arial"/>
                <a:cs typeface="Arial"/>
              </a:rPr>
              <a:t>gibidir:</a:t>
            </a:r>
            <a:endParaRPr sz="2400">
              <a:latin typeface="Arial"/>
              <a:cs typeface="Arial"/>
            </a:endParaRPr>
          </a:p>
          <a:p>
            <a:pPr marL="1155700" indent="-228600">
              <a:lnSpc>
                <a:spcPct val="100000"/>
              </a:lnSpc>
              <a:spcBef>
                <a:spcPts val="484"/>
              </a:spcBef>
              <a:buClr>
                <a:srgbClr val="90B54D"/>
              </a:buClr>
              <a:buFont typeface="Wingdings"/>
              <a:buChar char=""/>
              <a:tabLst>
                <a:tab pos="1156335" algn="l"/>
              </a:tabLst>
            </a:pPr>
            <a:r>
              <a:rPr sz="2000" dirty="0">
                <a:solidFill>
                  <a:srgbClr val="1A1A6F"/>
                </a:solidFill>
                <a:latin typeface="Arial"/>
                <a:cs typeface="Arial"/>
              </a:rPr>
              <a:t>o CATV, MATV, CCTV </a:t>
            </a:r>
            <a:r>
              <a:rPr sz="2000" spc="-10" dirty="0">
                <a:solidFill>
                  <a:srgbClr val="1A1A6F"/>
                </a:solidFill>
                <a:latin typeface="Arial"/>
                <a:cs typeface="Arial"/>
              </a:rPr>
              <a:t>ve </a:t>
            </a:r>
            <a:r>
              <a:rPr sz="2000" spc="-5" dirty="0">
                <a:solidFill>
                  <a:srgbClr val="1A1A6F"/>
                </a:solidFill>
                <a:latin typeface="Arial"/>
                <a:cs typeface="Arial"/>
              </a:rPr>
              <a:t>video </a:t>
            </a:r>
            <a:r>
              <a:rPr sz="2000" dirty="0">
                <a:solidFill>
                  <a:srgbClr val="1A1A6F"/>
                </a:solidFill>
                <a:latin typeface="Arial"/>
                <a:cs typeface="Arial"/>
              </a:rPr>
              <a:t>sistemlerinde, 75</a:t>
            </a:r>
            <a:r>
              <a:rPr sz="2000" spc="-60" dirty="0">
                <a:solidFill>
                  <a:srgbClr val="1A1A6F"/>
                </a:solidFill>
                <a:latin typeface="Arial"/>
                <a:cs typeface="Arial"/>
              </a:rPr>
              <a:t> </a:t>
            </a:r>
            <a:r>
              <a:rPr sz="2000" dirty="0">
                <a:solidFill>
                  <a:srgbClr val="1A1A6F"/>
                </a:solidFill>
                <a:latin typeface="Arial"/>
                <a:cs typeface="Arial"/>
              </a:rPr>
              <a:t>Ohm</a:t>
            </a:r>
            <a:endParaRPr sz="2000">
              <a:latin typeface="Arial"/>
              <a:cs typeface="Arial"/>
            </a:endParaRPr>
          </a:p>
          <a:p>
            <a:pPr marL="1155700" indent="-228600">
              <a:lnSpc>
                <a:spcPct val="100000"/>
              </a:lnSpc>
              <a:spcBef>
                <a:spcPts val="480"/>
              </a:spcBef>
              <a:buClr>
                <a:srgbClr val="90B54D"/>
              </a:buClr>
              <a:buFont typeface="Wingdings"/>
              <a:buChar char=""/>
              <a:tabLst>
                <a:tab pos="1156335" algn="l"/>
              </a:tabLst>
            </a:pPr>
            <a:r>
              <a:rPr sz="2000" dirty="0">
                <a:solidFill>
                  <a:srgbClr val="1A1A6F"/>
                </a:solidFill>
                <a:latin typeface="Arial"/>
                <a:cs typeface="Arial"/>
              </a:rPr>
              <a:t>o </a:t>
            </a:r>
            <a:r>
              <a:rPr sz="2000" spc="-5" dirty="0">
                <a:solidFill>
                  <a:srgbClr val="1A1A6F"/>
                </a:solidFill>
                <a:latin typeface="Arial"/>
                <a:cs typeface="Arial"/>
              </a:rPr>
              <a:t>Radyo yayım </a:t>
            </a:r>
            <a:r>
              <a:rPr sz="2000" dirty="0">
                <a:solidFill>
                  <a:srgbClr val="1A1A6F"/>
                </a:solidFill>
                <a:latin typeface="Arial"/>
                <a:cs typeface="Arial"/>
              </a:rPr>
              <a:t>sistemlerinde, </a:t>
            </a:r>
            <a:r>
              <a:rPr sz="2000" spc="-5" dirty="0">
                <a:solidFill>
                  <a:srgbClr val="1A1A6F"/>
                </a:solidFill>
                <a:latin typeface="Arial"/>
                <a:cs typeface="Arial"/>
              </a:rPr>
              <a:t>50</a:t>
            </a:r>
            <a:r>
              <a:rPr sz="2000" spc="-75" dirty="0">
                <a:solidFill>
                  <a:srgbClr val="1A1A6F"/>
                </a:solidFill>
                <a:latin typeface="Arial"/>
                <a:cs typeface="Arial"/>
              </a:rPr>
              <a:t> </a:t>
            </a:r>
            <a:r>
              <a:rPr sz="2000" dirty="0">
                <a:solidFill>
                  <a:srgbClr val="1A1A6F"/>
                </a:solidFill>
                <a:latin typeface="Arial"/>
                <a:cs typeface="Arial"/>
              </a:rPr>
              <a:t>Ohm</a:t>
            </a:r>
            <a:endParaRPr sz="2000">
              <a:latin typeface="Arial"/>
              <a:cs typeface="Arial"/>
            </a:endParaRPr>
          </a:p>
          <a:p>
            <a:pPr marL="1155700" indent="-228600">
              <a:lnSpc>
                <a:spcPct val="100000"/>
              </a:lnSpc>
              <a:spcBef>
                <a:spcPts val="480"/>
              </a:spcBef>
              <a:buClr>
                <a:srgbClr val="90B54D"/>
              </a:buClr>
              <a:buFont typeface="Wingdings"/>
              <a:buChar char=""/>
              <a:tabLst>
                <a:tab pos="1156335" algn="l"/>
              </a:tabLst>
            </a:pPr>
            <a:r>
              <a:rPr sz="2000" dirty="0">
                <a:solidFill>
                  <a:srgbClr val="1A1A6F"/>
                </a:solidFill>
                <a:latin typeface="Arial"/>
                <a:cs typeface="Arial"/>
              </a:rPr>
              <a:t>o </a:t>
            </a:r>
            <a:r>
              <a:rPr sz="2000" spc="-5" dirty="0">
                <a:solidFill>
                  <a:srgbClr val="1A1A6F"/>
                </a:solidFill>
                <a:latin typeface="Arial"/>
                <a:cs typeface="Arial"/>
              </a:rPr>
              <a:t>Yerel alan ağı </a:t>
            </a:r>
            <a:r>
              <a:rPr sz="2000" dirty="0">
                <a:solidFill>
                  <a:srgbClr val="1A1A6F"/>
                </a:solidFill>
                <a:latin typeface="Arial"/>
                <a:cs typeface="Arial"/>
              </a:rPr>
              <a:t>ve veri </a:t>
            </a:r>
            <a:r>
              <a:rPr sz="2000" spc="-5" dirty="0">
                <a:solidFill>
                  <a:srgbClr val="1A1A6F"/>
                </a:solidFill>
                <a:latin typeface="Arial"/>
                <a:cs typeface="Arial"/>
              </a:rPr>
              <a:t>iletişim </a:t>
            </a:r>
            <a:r>
              <a:rPr sz="2000" dirty="0">
                <a:solidFill>
                  <a:srgbClr val="1A1A6F"/>
                </a:solidFill>
                <a:latin typeface="Arial"/>
                <a:cs typeface="Arial"/>
              </a:rPr>
              <a:t>sistemlerinde, 50-105</a:t>
            </a:r>
            <a:r>
              <a:rPr sz="2000" spc="-95" dirty="0">
                <a:solidFill>
                  <a:srgbClr val="1A1A6F"/>
                </a:solidFill>
                <a:latin typeface="Arial"/>
                <a:cs typeface="Arial"/>
              </a:rPr>
              <a:t> </a:t>
            </a:r>
            <a:r>
              <a:rPr sz="2000" dirty="0">
                <a:solidFill>
                  <a:srgbClr val="1A1A6F"/>
                </a:solidFill>
                <a:latin typeface="Arial"/>
                <a:cs typeface="Arial"/>
              </a:rPr>
              <a:t>Ohm</a:t>
            </a:r>
            <a:endParaRPr sz="2000">
              <a:latin typeface="Arial"/>
              <a:cs typeface="Arial"/>
            </a:endParaRPr>
          </a:p>
        </p:txBody>
      </p:sp>
      <p:sp>
        <p:nvSpPr>
          <p:cNvPr id="15" name="Slayt Numarası Yer Tutucusu 14"/>
          <p:cNvSpPr>
            <a:spLocks noGrp="1"/>
          </p:cNvSpPr>
          <p:nvPr>
            <p:ph type="sldNum" sz="quarter" idx="12"/>
          </p:nvPr>
        </p:nvSpPr>
        <p:spPr/>
        <p:txBody>
          <a:bodyPr/>
          <a:lstStyle/>
          <a:p>
            <a:fld id="{B6F15528-21DE-4FAA-801E-634DDDAF4B2B}" type="slidenum">
              <a:rPr lang="tr-TR" smtClean="0"/>
              <a:t>9</a:t>
            </a:fld>
            <a:endParaRPr lang="tr-T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MYO">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NMYO" id="{D8215618-A6B4-4840-A8AF-6A1674FE9DCA}" vid="{CF697EED-BB01-4411-A691-07731E57A95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NMYO</Template>
  <TotalTime>77</TotalTime>
  <Words>1446</Words>
  <Application>Microsoft Office PowerPoint</Application>
  <PresentationFormat>Ekran Gösterisi (4:3)</PresentationFormat>
  <Paragraphs>244</Paragraphs>
  <Slides>40</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40</vt:i4>
      </vt:variant>
    </vt:vector>
  </HeadingPairs>
  <TitlesOfParts>
    <vt:vector size="46" baseType="lpstr">
      <vt:lpstr>Arial</vt:lpstr>
      <vt:lpstr>Calibri</vt:lpstr>
      <vt:lpstr>Times New Roman</vt:lpstr>
      <vt:lpstr>Wingdings</vt:lpstr>
      <vt:lpstr>Wingdings 2</vt:lpstr>
      <vt:lpstr>NMYO</vt:lpstr>
      <vt:lpstr>Ağ Kabloları</vt:lpstr>
      <vt:lpstr>Kablo Çeşitleri</vt:lpstr>
      <vt:lpstr>Kablo Çeşitleri</vt:lpstr>
      <vt:lpstr>Kablo Çeşitleri</vt:lpstr>
      <vt:lpstr>Koaksiyel</vt:lpstr>
      <vt:lpstr>Koaksiyel</vt:lpstr>
      <vt:lpstr>Koaksiyel</vt:lpstr>
      <vt:lpstr>Koaksiyel</vt:lpstr>
      <vt:lpstr>Koaksiyel Kablo standartları</vt:lpstr>
      <vt:lpstr>Koaksiyel Kablo standartları</vt:lpstr>
      <vt:lpstr>Koaksiyel Kablo standartları</vt:lpstr>
      <vt:lpstr>Koaksiyel Kablo standartları</vt:lpstr>
      <vt:lpstr>Koaksiyel Kablo standartları</vt:lpstr>
      <vt:lpstr>Koaksiyel Kablo Yapısı</vt:lpstr>
      <vt:lpstr>Koaksiyel Kablo Yapısı</vt:lpstr>
      <vt:lpstr>Koaksiyel Kablo Yapısı</vt:lpstr>
      <vt:lpstr>Koaksiyel Kablo Çeşitleri</vt:lpstr>
      <vt:lpstr>Koaksiyel Kablo Çeşitleri</vt:lpstr>
      <vt:lpstr>Koaksiyel Kablo Çeşitleri</vt:lpstr>
      <vt:lpstr>Kalın Koaksiyel Kablo (Thicknet-10Base5)</vt:lpstr>
      <vt:lpstr>PowerPoint Sunusu</vt:lpstr>
      <vt:lpstr>PowerPoint Sunusu</vt:lpstr>
      <vt:lpstr>Kalın Koaksiyel Kablo (Thicknet-10Base5)</vt:lpstr>
      <vt:lpstr>Kalın Koaksiyel Kablo (Thicknet-10Base5)</vt:lpstr>
      <vt:lpstr>İnce Koaksiyel Kablo (Thinnet-10Base2)</vt:lpstr>
      <vt:lpstr>İnce Koaksiyel Kablo (Thinnet-10Base2)</vt:lpstr>
      <vt:lpstr>İnce Koaksiyel Kablo (Thinnet- 10Base2)</vt:lpstr>
      <vt:lpstr>İnce Koaksiyel Kablo (Thinnet-10Base2)</vt:lpstr>
      <vt:lpstr>Konnektörler</vt:lpstr>
      <vt:lpstr>Konnektörler</vt:lpstr>
      <vt:lpstr>Konnektörler</vt:lpstr>
      <vt:lpstr>Konnektörler</vt:lpstr>
      <vt:lpstr>Sonlandırıcı</vt:lpstr>
      <vt:lpstr>Ağ Uygulaması</vt:lpstr>
      <vt:lpstr>Ağ Uygulaması</vt:lpstr>
      <vt:lpstr>Ağ Uygulaması</vt:lpstr>
      <vt:lpstr>Ağ Uygulaması</vt:lpstr>
      <vt:lpstr>Ağ Uygulaması</vt:lpstr>
      <vt:lpstr>Ağ Uygulaması</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Gln</dc:creator>
  <cp:lastModifiedBy>Windows Kullanıcısı</cp:lastModifiedBy>
  <cp:revision>11</cp:revision>
  <dcterms:created xsi:type="dcterms:W3CDTF">2019-02-08T08:08:01Z</dcterms:created>
  <dcterms:modified xsi:type="dcterms:W3CDTF">2020-01-29T10:30:25Z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2017-10-24T00:00:00Z</vt:filetime>
  </property>
  <property fmtid="{D5CDD505-2E9C-101B-9397-08002B2CF9AE}" pid="3" name="Creator">
    <vt:lpwstr>Microsoft® PowerPoint® 2016</vt:lpwstr>
  </property>
  <property fmtid="{D5CDD505-2E9C-101B-9397-08002B2CF9AE}" pid="4" name="LastSaved">
    <vt:filetime>2019-02-08T00:00:00Z</vt:filetime>
  </property>
</Properties>
</file>