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B6BDC-156E-484F-A7F6-5AF707BB6910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E54E0-D358-4560-8110-C2E694EC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75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7925199-993A-46C5-B1C2-325457E42ED1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AAE368-299D-450E-A666-635E3F4D65BF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677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0DD808-8DB0-4EF7-AC9F-A8A72BFA7157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BAA7BB08-3E7A-4B07-BB5F-25BA4F5BA551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88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13C4-46A3-4195-B145-6DCBBCC7CF0E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1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691C42C-10BE-4BE6-AAF3-997E76269FC3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79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AE6B7D-93F9-4761-9A1C-D792B405083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6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521965-F361-4A40-8070-20762104DB16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6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FB9777-196C-4BE1-AF73-C9CC4CB7AB9C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7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083650-AA4C-4182-949C-59D42669A979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5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450334-63C5-4E52-875D-A1FDB6FA4673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7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89EEA61-EF29-4FE4-A0BE-4F8238024493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32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8E5806-8681-4CF0-A92F-D0F54F942C62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64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C041C3F-A56D-49F1-BD85-B47B2B9BDDA3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343900" y="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24738" y="3731332"/>
            <a:ext cx="2127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OSI</a:t>
            </a:r>
            <a:r>
              <a:rPr sz="3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Modeli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2542" y="1814271"/>
            <a:ext cx="875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accent1"/>
                </a:solidFill>
                <a:latin typeface="Arial"/>
                <a:cs typeface="Arial"/>
              </a:rPr>
              <a:t>8.Hafta</a:t>
            </a:r>
            <a:endParaRPr sz="20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" name="Unvan 18"/>
          <p:cNvSpPr>
            <a:spLocks noGrp="1"/>
          </p:cNvSpPr>
          <p:nvPr>
            <p:ph type="ctrTitle"/>
          </p:nvPr>
        </p:nvSpPr>
        <p:spPr>
          <a:xfrm>
            <a:off x="346664" y="3786120"/>
            <a:ext cx="7543800" cy="515112"/>
          </a:xfrm>
        </p:spPr>
        <p:txBody>
          <a:bodyPr/>
          <a:lstStyle/>
          <a:p>
            <a:r>
              <a:rPr lang="tr-TR" dirty="0" smtClean="0"/>
              <a:t>OSI Modeli</a:t>
            </a:r>
            <a:endParaRPr lang="tr-TR" dirty="0"/>
          </a:p>
        </p:txBody>
      </p:sp>
      <p:sp>
        <p:nvSpPr>
          <p:cNvPr id="20" name="Alt Başlık 19"/>
          <p:cNvSpPr>
            <a:spLocks noGrp="1"/>
          </p:cNvSpPr>
          <p:nvPr>
            <p:ph type="subTitle" idx="1"/>
          </p:nvPr>
        </p:nvSpPr>
        <p:spPr>
          <a:xfrm>
            <a:off x="348742" y="4431741"/>
            <a:ext cx="7543800" cy="1143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ağ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EBCDIC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0491" y="1546605"/>
            <a:ext cx="7835900" cy="11023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marR="5080" indent="-342900" algn="just">
              <a:lnSpc>
                <a:spcPct val="89600"/>
              </a:lnSpc>
              <a:spcBef>
                <a:spcPts val="4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EBCDIC (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xtended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inary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oded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ecimal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nterchange 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ode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Genişletilmiş İkilik Kodlu Ondalık Değişim Kodu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IBM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tarafından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kullanılan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karakter</a:t>
            </a:r>
            <a:r>
              <a:rPr sz="2400" spc="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kümesidir.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4895" y="2781300"/>
            <a:ext cx="5186171" cy="3546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ASCII </a:t>
            </a:r>
            <a:r>
              <a:rPr sz="2400" dirty="0"/>
              <a:t>(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dirty="0"/>
              <a:t>merican 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dirty="0"/>
              <a:t>tandard 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dirty="0"/>
              <a:t>ode for</a:t>
            </a:r>
            <a:r>
              <a:rPr sz="2400" spc="-155" dirty="0"/>
              <a:t> </a:t>
            </a:r>
            <a:r>
              <a:rPr sz="2400" b="1" dirty="0" smtClean="0">
                <a:latin typeface="Arial"/>
                <a:cs typeface="Arial"/>
              </a:rPr>
              <a:t>I</a:t>
            </a:r>
            <a:r>
              <a:rPr sz="2400" dirty="0" smtClean="0"/>
              <a:t>nformation</a:t>
            </a:r>
            <a:r>
              <a:rPr lang="tr-TR" sz="2400" dirty="0"/>
              <a:t> </a:t>
            </a:r>
            <a:r>
              <a:rPr lang="tr-TR" sz="2400" dirty="0" err="1"/>
              <a:t>Interchange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329590" y="1681987"/>
            <a:ext cx="4430395" cy="29419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91440" indent="-342900">
              <a:lnSpc>
                <a:spcPts val="3020"/>
              </a:lnSpc>
              <a:spcBef>
                <a:spcPts val="480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ANSI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tarafından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sunulan,  standartlaşmış karakter  kümesidir.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90000"/>
              </a:lnSpc>
              <a:spcBef>
                <a:spcPts val="55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33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tane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basılmayan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kontrol  karakteri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(ekranda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basılmayan)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95 tane  ekrana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basılan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karakter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bulunur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2184" y="1773935"/>
            <a:ext cx="3691127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 </a:t>
            </a:r>
            <a:r>
              <a:rPr spc="-5" dirty="0"/>
              <a:t>Oturum </a:t>
            </a:r>
            <a:r>
              <a:rPr dirty="0"/>
              <a:t>(Session)</a:t>
            </a:r>
            <a:r>
              <a:rPr spc="-70" dirty="0"/>
              <a:t> </a:t>
            </a:r>
            <a:r>
              <a:rPr dirty="0"/>
              <a:t>Katmanı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idx="4294967295"/>
          </p:nvPr>
        </p:nvSpPr>
        <p:spPr>
          <a:xfrm>
            <a:off x="342900" y="1088313"/>
            <a:ext cx="8382000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953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/>
              <a:t>Oturum katmanında iki bilgisayardaki uygulama arasındaki  bağlantının yapılması, kullanılması ve bitilmesi işlemleri  yapılır.</a:t>
            </a:r>
          </a:p>
          <a:p>
            <a:pPr marL="355600" marR="184785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/>
              <a:t>Bir bilgisayar birden fazla bilgisayarlarla aynı anda iletişim  içinde olduğunda, gerektiğinde doğru bilgisayarla  konuşabilmesini sağlar. Oturumun kurulması, yönetilmesi  ve sonlandırılmasını sağlar.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/>
              <a:t>Haberleşmenin organize ve senkronize edilmesini sağlar.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/>
              <a:t>Eğer veri iletiminde hata oluşmuş ise </a:t>
            </a:r>
            <a:r>
              <a:rPr sz="2400" dirty="0" err="1"/>
              <a:t>tekrar</a:t>
            </a:r>
            <a:r>
              <a:rPr sz="2400" dirty="0"/>
              <a:t> </a:t>
            </a:r>
            <a:r>
              <a:rPr sz="2400" dirty="0" err="1" smtClean="0"/>
              <a:t>gönderilmesine</a:t>
            </a:r>
            <a:r>
              <a:rPr lang="tr-TR" sz="2400" dirty="0" smtClean="0"/>
              <a:t> karar verir</a:t>
            </a:r>
            <a:endParaRPr sz="2400" dirty="0"/>
          </a:p>
        </p:txBody>
      </p:sp>
      <p:grpSp>
        <p:nvGrpSpPr>
          <p:cNvPr id="38" name="Grup 37"/>
          <p:cNvGrpSpPr/>
          <p:nvPr/>
        </p:nvGrpSpPr>
        <p:grpSpPr>
          <a:xfrm>
            <a:off x="4319441" y="4711387"/>
            <a:ext cx="4405459" cy="1530985"/>
            <a:chOff x="4174026" y="4648438"/>
            <a:chExt cx="4405459" cy="1530985"/>
          </a:xfrm>
        </p:grpSpPr>
        <p:sp>
          <p:nvSpPr>
            <p:cNvPr id="12" name="object 12"/>
            <p:cNvSpPr/>
            <p:nvPr/>
          </p:nvSpPr>
          <p:spPr>
            <a:xfrm>
              <a:off x="4993521" y="4648438"/>
              <a:ext cx="2292985" cy="1530985"/>
            </a:xfrm>
            <a:custGeom>
              <a:avLst/>
              <a:gdLst/>
              <a:ahLst/>
              <a:cxnLst/>
              <a:rect l="l" t="t" r="r" b="b"/>
              <a:pathLst>
                <a:path w="2292984" h="1530985">
                  <a:moveTo>
                    <a:pt x="0" y="1530726"/>
                  </a:moveTo>
                  <a:lnTo>
                    <a:pt x="2292422" y="1530726"/>
                  </a:lnTo>
                  <a:lnTo>
                    <a:pt x="2292422" y="0"/>
                  </a:lnTo>
                  <a:lnTo>
                    <a:pt x="0" y="0"/>
                  </a:lnTo>
                  <a:lnTo>
                    <a:pt x="0" y="15307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87438" y="4776526"/>
              <a:ext cx="2305050" cy="939800"/>
            </a:xfrm>
            <a:custGeom>
              <a:avLst/>
              <a:gdLst/>
              <a:ahLst/>
              <a:cxnLst/>
              <a:rect l="l" t="t" r="r" b="b"/>
              <a:pathLst>
                <a:path w="2305050" h="939800">
                  <a:moveTo>
                    <a:pt x="0" y="470350"/>
                  </a:moveTo>
                  <a:lnTo>
                    <a:pt x="1016685" y="470350"/>
                  </a:lnTo>
                  <a:lnTo>
                    <a:pt x="1152294" y="200958"/>
                  </a:lnTo>
                  <a:lnTo>
                    <a:pt x="1558613" y="0"/>
                  </a:lnTo>
                  <a:lnTo>
                    <a:pt x="2304715" y="0"/>
                  </a:lnTo>
                  <a:lnTo>
                    <a:pt x="2304715" y="268533"/>
                  </a:lnTo>
                  <a:lnTo>
                    <a:pt x="1626418" y="268533"/>
                  </a:lnTo>
                  <a:lnTo>
                    <a:pt x="1355961" y="402774"/>
                  </a:lnTo>
                  <a:lnTo>
                    <a:pt x="1287142" y="537016"/>
                  </a:lnTo>
                  <a:lnTo>
                    <a:pt x="1287142" y="671245"/>
                  </a:lnTo>
                  <a:lnTo>
                    <a:pt x="1355961" y="804565"/>
                  </a:lnTo>
                  <a:lnTo>
                    <a:pt x="1558613" y="939412"/>
                  </a:lnTo>
                  <a:lnTo>
                    <a:pt x="1897509" y="939412"/>
                  </a:lnTo>
                  <a:lnTo>
                    <a:pt x="2304715" y="939412"/>
                  </a:lnTo>
                </a:path>
              </a:pathLst>
            </a:custGeom>
            <a:ln w="11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7438" y="5514425"/>
              <a:ext cx="2305050" cy="469265"/>
            </a:xfrm>
            <a:custGeom>
              <a:avLst/>
              <a:gdLst/>
              <a:ahLst/>
              <a:cxnLst/>
              <a:rect l="l" t="t" r="r" b="b"/>
              <a:pathLst>
                <a:path w="2305050" h="469264">
                  <a:moveTo>
                    <a:pt x="0" y="0"/>
                  </a:moveTo>
                  <a:lnTo>
                    <a:pt x="1016685" y="0"/>
                  </a:lnTo>
                  <a:lnTo>
                    <a:pt x="1084490" y="134241"/>
                  </a:lnTo>
                  <a:lnTo>
                    <a:pt x="1287142" y="335136"/>
                  </a:lnTo>
                  <a:lnTo>
                    <a:pt x="1423765" y="402408"/>
                  </a:lnTo>
                  <a:lnTo>
                    <a:pt x="1558613" y="469062"/>
                  </a:lnTo>
                  <a:lnTo>
                    <a:pt x="2304715" y="469062"/>
                  </a:lnTo>
                </a:path>
              </a:pathLst>
            </a:custGeom>
            <a:ln w="11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4947" y="4844176"/>
              <a:ext cx="405765" cy="132715"/>
            </a:xfrm>
            <a:custGeom>
              <a:avLst/>
              <a:gdLst/>
              <a:ahLst/>
              <a:cxnLst/>
              <a:rect l="l" t="t" r="r" b="b"/>
              <a:pathLst>
                <a:path w="405765" h="132714">
                  <a:moveTo>
                    <a:pt x="179206" y="0"/>
                  </a:moveTo>
                  <a:lnTo>
                    <a:pt x="0" y="78000"/>
                  </a:lnTo>
                  <a:lnTo>
                    <a:pt x="179206" y="132689"/>
                  </a:lnTo>
                  <a:lnTo>
                    <a:pt x="179206" y="93398"/>
                  </a:lnTo>
                  <a:lnTo>
                    <a:pt x="405685" y="93398"/>
                  </a:lnTo>
                  <a:lnTo>
                    <a:pt x="405685" y="38747"/>
                  </a:lnTo>
                  <a:lnTo>
                    <a:pt x="179206" y="38747"/>
                  </a:lnTo>
                  <a:lnTo>
                    <a:pt x="179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84947" y="4844176"/>
              <a:ext cx="405765" cy="132715"/>
            </a:xfrm>
            <a:custGeom>
              <a:avLst/>
              <a:gdLst/>
              <a:ahLst/>
              <a:cxnLst/>
              <a:rect l="l" t="t" r="r" b="b"/>
              <a:pathLst>
                <a:path w="405765" h="132714">
                  <a:moveTo>
                    <a:pt x="179206" y="38747"/>
                  </a:moveTo>
                  <a:lnTo>
                    <a:pt x="179206" y="0"/>
                  </a:lnTo>
                  <a:lnTo>
                    <a:pt x="0" y="78000"/>
                  </a:lnTo>
                  <a:lnTo>
                    <a:pt x="179206" y="132689"/>
                  </a:lnTo>
                  <a:lnTo>
                    <a:pt x="179206" y="93398"/>
                  </a:lnTo>
                  <a:lnTo>
                    <a:pt x="405685" y="93398"/>
                  </a:lnTo>
                  <a:lnTo>
                    <a:pt x="405685" y="38747"/>
                  </a:lnTo>
                  <a:lnTo>
                    <a:pt x="179206" y="38747"/>
                  </a:lnTo>
                  <a:close/>
                </a:path>
              </a:pathLst>
            </a:custGeom>
            <a:ln w="11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5242" y="5313542"/>
              <a:ext cx="405765" cy="132715"/>
            </a:xfrm>
            <a:custGeom>
              <a:avLst/>
              <a:gdLst/>
              <a:ahLst/>
              <a:cxnLst/>
              <a:rect l="l" t="t" r="r" b="b"/>
              <a:pathLst>
                <a:path w="405764" h="132714">
                  <a:moveTo>
                    <a:pt x="178952" y="0"/>
                  </a:moveTo>
                  <a:lnTo>
                    <a:pt x="0" y="78013"/>
                  </a:lnTo>
                  <a:lnTo>
                    <a:pt x="178952" y="132689"/>
                  </a:lnTo>
                  <a:lnTo>
                    <a:pt x="178952" y="93070"/>
                  </a:lnTo>
                  <a:lnTo>
                    <a:pt x="405305" y="93070"/>
                  </a:lnTo>
                  <a:lnTo>
                    <a:pt x="405305" y="38697"/>
                  </a:lnTo>
                  <a:lnTo>
                    <a:pt x="178952" y="38697"/>
                  </a:lnTo>
                  <a:lnTo>
                    <a:pt x="178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55242" y="5313542"/>
              <a:ext cx="405765" cy="132715"/>
            </a:xfrm>
            <a:custGeom>
              <a:avLst/>
              <a:gdLst/>
              <a:ahLst/>
              <a:cxnLst/>
              <a:rect l="l" t="t" r="r" b="b"/>
              <a:pathLst>
                <a:path w="405764" h="132714">
                  <a:moveTo>
                    <a:pt x="178952" y="38697"/>
                  </a:moveTo>
                  <a:lnTo>
                    <a:pt x="178952" y="0"/>
                  </a:lnTo>
                  <a:lnTo>
                    <a:pt x="0" y="78013"/>
                  </a:lnTo>
                  <a:lnTo>
                    <a:pt x="178952" y="132689"/>
                  </a:lnTo>
                  <a:lnTo>
                    <a:pt x="178952" y="93070"/>
                  </a:lnTo>
                  <a:lnTo>
                    <a:pt x="405305" y="93070"/>
                  </a:lnTo>
                  <a:lnTo>
                    <a:pt x="405305" y="38697"/>
                  </a:lnTo>
                  <a:lnTo>
                    <a:pt x="178952" y="38697"/>
                  </a:lnTo>
                  <a:close/>
                </a:path>
              </a:pathLst>
            </a:custGeom>
            <a:ln w="11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0000" y="5313542"/>
              <a:ext cx="405130" cy="132715"/>
            </a:xfrm>
            <a:custGeom>
              <a:avLst/>
              <a:gdLst/>
              <a:ahLst/>
              <a:cxnLst/>
              <a:rect l="l" t="t" r="r" b="b"/>
              <a:pathLst>
                <a:path w="405129" h="132714">
                  <a:moveTo>
                    <a:pt x="179206" y="0"/>
                  </a:moveTo>
                  <a:lnTo>
                    <a:pt x="0" y="78013"/>
                  </a:lnTo>
                  <a:lnTo>
                    <a:pt x="179206" y="132689"/>
                  </a:lnTo>
                  <a:lnTo>
                    <a:pt x="179206" y="93070"/>
                  </a:lnTo>
                  <a:lnTo>
                    <a:pt x="404671" y="93070"/>
                  </a:lnTo>
                  <a:lnTo>
                    <a:pt x="404671" y="38697"/>
                  </a:lnTo>
                  <a:lnTo>
                    <a:pt x="179206" y="38697"/>
                  </a:lnTo>
                  <a:lnTo>
                    <a:pt x="179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0000" y="5313542"/>
              <a:ext cx="405130" cy="132715"/>
            </a:xfrm>
            <a:custGeom>
              <a:avLst/>
              <a:gdLst/>
              <a:ahLst/>
              <a:cxnLst/>
              <a:rect l="l" t="t" r="r" b="b"/>
              <a:pathLst>
                <a:path w="405129" h="132714">
                  <a:moveTo>
                    <a:pt x="179206" y="38697"/>
                  </a:moveTo>
                  <a:lnTo>
                    <a:pt x="179206" y="0"/>
                  </a:lnTo>
                  <a:lnTo>
                    <a:pt x="0" y="78013"/>
                  </a:lnTo>
                  <a:lnTo>
                    <a:pt x="179206" y="132689"/>
                  </a:lnTo>
                  <a:lnTo>
                    <a:pt x="179206" y="93070"/>
                  </a:lnTo>
                  <a:lnTo>
                    <a:pt x="404671" y="93070"/>
                  </a:lnTo>
                  <a:lnTo>
                    <a:pt x="404671" y="38697"/>
                  </a:lnTo>
                  <a:lnTo>
                    <a:pt x="179206" y="38697"/>
                  </a:lnTo>
                  <a:close/>
                </a:path>
              </a:pathLst>
            </a:custGeom>
            <a:ln w="11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3806" y="5782592"/>
              <a:ext cx="405130" cy="132715"/>
            </a:xfrm>
            <a:custGeom>
              <a:avLst/>
              <a:gdLst/>
              <a:ahLst/>
              <a:cxnLst/>
              <a:rect l="l" t="t" r="r" b="b"/>
              <a:pathLst>
                <a:path w="405129" h="132714">
                  <a:moveTo>
                    <a:pt x="225465" y="0"/>
                  </a:moveTo>
                  <a:lnTo>
                    <a:pt x="225465" y="39631"/>
                  </a:lnTo>
                  <a:lnTo>
                    <a:pt x="0" y="39631"/>
                  </a:lnTo>
                  <a:lnTo>
                    <a:pt x="0" y="93385"/>
                  </a:lnTo>
                  <a:lnTo>
                    <a:pt x="225465" y="93385"/>
                  </a:lnTo>
                  <a:lnTo>
                    <a:pt x="225465" y="132701"/>
                  </a:lnTo>
                  <a:lnTo>
                    <a:pt x="404671" y="78341"/>
                  </a:lnTo>
                  <a:lnTo>
                    <a:pt x="2254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3806" y="5782592"/>
              <a:ext cx="405130" cy="132715"/>
            </a:xfrm>
            <a:custGeom>
              <a:avLst/>
              <a:gdLst/>
              <a:ahLst/>
              <a:cxnLst/>
              <a:rect l="l" t="t" r="r" b="b"/>
              <a:pathLst>
                <a:path w="405129" h="132714">
                  <a:moveTo>
                    <a:pt x="225465" y="39631"/>
                  </a:moveTo>
                  <a:lnTo>
                    <a:pt x="225465" y="0"/>
                  </a:lnTo>
                  <a:lnTo>
                    <a:pt x="404671" y="78341"/>
                  </a:lnTo>
                  <a:lnTo>
                    <a:pt x="225465" y="132701"/>
                  </a:lnTo>
                  <a:lnTo>
                    <a:pt x="225465" y="93385"/>
                  </a:lnTo>
                  <a:lnTo>
                    <a:pt x="0" y="93385"/>
                  </a:lnTo>
                  <a:lnTo>
                    <a:pt x="0" y="39631"/>
                  </a:lnTo>
                  <a:lnTo>
                    <a:pt x="225465" y="39631"/>
                  </a:lnTo>
                  <a:close/>
                </a:path>
              </a:pathLst>
            </a:custGeom>
            <a:ln w="11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39732" y="5245954"/>
              <a:ext cx="202565" cy="534670"/>
            </a:xfrm>
            <a:custGeom>
              <a:avLst/>
              <a:gdLst/>
              <a:ahLst/>
              <a:cxnLst/>
              <a:rect l="l" t="t" r="r" b="b"/>
              <a:pathLst>
                <a:path w="202565" h="534670">
                  <a:moveTo>
                    <a:pt x="0" y="0"/>
                  </a:moveTo>
                  <a:lnTo>
                    <a:pt x="0" y="145600"/>
                  </a:lnTo>
                  <a:lnTo>
                    <a:pt x="18250" y="291820"/>
                  </a:lnTo>
                  <a:lnTo>
                    <a:pt x="55003" y="390431"/>
                  </a:lnTo>
                  <a:lnTo>
                    <a:pt x="91377" y="438960"/>
                  </a:lnTo>
                  <a:lnTo>
                    <a:pt x="0" y="469984"/>
                  </a:lnTo>
                  <a:lnTo>
                    <a:pt x="202145" y="534492"/>
                  </a:lnTo>
                  <a:lnTo>
                    <a:pt x="158132" y="390431"/>
                  </a:lnTo>
                  <a:lnTo>
                    <a:pt x="109881" y="390431"/>
                  </a:lnTo>
                  <a:lnTo>
                    <a:pt x="73127" y="341283"/>
                  </a:lnTo>
                  <a:lnTo>
                    <a:pt x="36753" y="242672"/>
                  </a:lnTo>
                  <a:lnTo>
                    <a:pt x="18250" y="96452"/>
                  </a:lnTo>
                  <a:lnTo>
                    <a:pt x="0" y="0"/>
                  </a:lnTo>
                  <a:close/>
                </a:path>
                <a:path w="202565" h="534670">
                  <a:moveTo>
                    <a:pt x="128004" y="291820"/>
                  </a:moveTo>
                  <a:lnTo>
                    <a:pt x="109881" y="390431"/>
                  </a:lnTo>
                  <a:lnTo>
                    <a:pt x="158132" y="390431"/>
                  </a:lnTo>
                  <a:lnTo>
                    <a:pt x="128004" y="291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39732" y="5245954"/>
              <a:ext cx="202565" cy="534670"/>
            </a:xfrm>
            <a:custGeom>
              <a:avLst/>
              <a:gdLst/>
              <a:ahLst/>
              <a:cxnLst/>
              <a:rect l="l" t="t" r="r" b="b"/>
              <a:pathLst>
                <a:path w="202565" h="534670">
                  <a:moveTo>
                    <a:pt x="0" y="0"/>
                  </a:moveTo>
                  <a:lnTo>
                    <a:pt x="0" y="145600"/>
                  </a:lnTo>
                  <a:lnTo>
                    <a:pt x="18250" y="291820"/>
                  </a:lnTo>
                  <a:lnTo>
                    <a:pt x="55003" y="390431"/>
                  </a:lnTo>
                  <a:lnTo>
                    <a:pt x="91377" y="438960"/>
                  </a:lnTo>
                  <a:lnTo>
                    <a:pt x="0" y="469984"/>
                  </a:lnTo>
                  <a:lnTo>
                    <a:pt x="202145" y="534492"/>
                  </a:lnTo>
                  <a:lnTo>
                    <a:pt x="128004" y="291820"/>
                  </a:lnTo>
                  <a:lnTo>
                    <a:pt x="109881" y="390431"/>
                  </a:lnTo>
                  <a:lnTo>
                    <a:pt x="73127" y="341283"/>
                  </a:lnTo>
                  <a:lnTo>
                    <a:pt x="36753" y="242672"/>
                  </a:lnTo>
                  <a:lnTo>
                    <a:pt x="18250" y="96452"/>
                  </a:lnTo>
                  <a:lnTo>
                    <a:pt x="0" y="0"/>
                  </a:lnTo>
                  <a:close/>
                </a:path>
              </a:pathLst>
            </a:custGeom>
            <a:ln w="114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1924" y="4944302"/>
              <a:ext cx="540385" cy="199390"/>
            </a:xfrm>
            <a:custGeom>
              <a:avLst/>
              <a:gdLst/>
              <a:ahLst/>
              <a:cxnLst/>
              <a:rect l="l" t="t" r="r" b="b"/>
              <a:pathLst>
                <a:path w="540384" h="199389">
                  <a:moveTo>
                    <a:pt x="66283" y="0"/>
                  </a:moveTo>
                  <a:lnTo>
                    <a:pt x="0" y="199368"/>
                  </a:lnTo>
                  <a:lnTo>
                    <a:pt x="246123" y="127173"/>
                  </a:lnTo>
                  <a:lnTo>
                    <a:pt x="147015" y="109049"/>
                  </a:lnTo>
                  <a:lnTo>
                    <a:pt x="171728" y="90924"/>
                  </a:lnTo>
                  <a:lnTo>
                    <a:pt x="97460" y="90924"/>
                  </a:lnTo>
                  <a:lnTo>
                    <a:pt x="66283" y="0"/>
                  </a:lnTo>
                  <a:close/>
                </a:path>
                <a:path w="540384" h="199389">
                  <a:moveTo>
                    <a:pt x="540280" y="0"/>
                  </a:moveTo>
                  <a:lnTo>
                    <a:pt x="393772" y="0"/>
                  </a:lnTo>
                  <a:lnTo>
                    <a:pt x="246123" y="18124"/>
                  </a:lnTo>
                  <a:lnTo>
                    <a:pt x="147015" y="54688"/>
                  </a:lnTo>
                  <a:lnTo>
                    <a:pt x="97460" y="90924"/>
                  </a:lnTo>
                  <a:lnTo>
                    <a:pt x="171728" y="90924"/>
                  </a:lnTo>
                  <a:lnTo>
                    <a:pt x="196442" y="72800"/>
                  </a:lnTo>
                  <a:lnTo>
                    <a:pt x="295424" y="36248"/>
                  </a:lnTo>
                  <a:lnTo>
                    <a:pt x="443453" y="18124"/>
                  </a:lnTo>
                  <a:lnTo>
                    <a:pt x="540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1924" y="4944302"/>
              <a:ext cx="540385" cy="199390"/>
            </a:xfrm>
            <a:custGeom>
              <a:avLst/>
              <a:gdLst/>
              <a:ahLst/>
              <a:cxnLst/>
              <a:rect l="l" t="t" r="r" b="b"/>
              <a:pathLst>
                <a:path w="540384" h="199389">
                  <a:moveTo>
                    <a:pt x="540280" y="0"/>
                  </a:moveTo>
                  <a:lnTo>
                    <a:pt x="393772" y="0"/>
                  </a:lnTo>
                  <a:lnTo>
                    <a:pt x="246123" y="18124"/>
                  </a:lnTo>
                  <a:lnTo>
                    <a:pt x="147015" y="54688"/>
                  </a:lnTo>
                  <a:lnTo>
                    <a:pt x="97460" y="90924"/>
                  </a:lnTo>
                  <a:lnTo>
                    <a:pt x="66283" y="0"/>
                  </a:lnTo>
                  <a:lnTo>
                    <a:pt x="0" y="199368"/>
                  </a:lnTo>
                  <a:lnTo>
                    <a:pt x="246123" y="127173"/>
                  </a:lnTo>
                  <a:lnTo>
                    <a:pt x="147015" y="109049"/>
                  </a:lnTo>
                  <a:lnTo>
                    <a:pt x="196442" y="72800"/>
                  </a:lnTo>
                  <a:lnTo>
                    <a:pt x="295424" y="36248"/>
                  </a:lnTo>
                  <a:lnTo>
                    <a:pt x="443453" y="18124"/>
                  </a:lnTo>
                  <a:lnTo>
                    <a:pt x="540280" y="0"/>
                  </a:lnTo>
                  <a:close/>
                </a:path>
              </a:pathLst>
            </a:custGeom>
            <a:ln w="11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8795" y="5782592"/>
              <a:ext cx="405765" cy="132715"/>
            </a:xfrm>
            <a:custGeom>
              <a:avLst/>
              <a:gdLst/>
              <a:ahLst/>
              <a:cxnLst/>
              <a:rect l="l" t="t" r="r" b="b"/>
              <a:pathLst>
                <a:path w="405765" h="132714">
                  <a:moveTo>
                    <a:pt x="226352" y="0"/>
                  </a:moveTo>
                  <a:lnTo>
                    <a:pt x="226352" y="39631"/>
                  </a:lnTo>
                  <a:lnTo>
                    <a:pt x="0" y="39631"/>
                  </a:lnTo>
                  <a:lnTo>
                    <a:pt x="0" y="93385"/>
                  </a:lnTo>
                  <a:lnTo>
                    <a:pt x="226352" y="93385"/>
                  </a:lnTo>
                  <a:lnTo>
                    <a:pt x="226352" y="132701"/>
                  </a:lnTo>
                  <a:lnTo>
                    <a:pt x="405559" y="78341"/>
                  </a:lnTo>
                  <a:lnTo>
                    <a:pt x="22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08795" y="5782592"/>
              <a:ext cx="405765" cy="132715"/>
            </a:xfrm>
            <a:custGeom>
              <a:avLst/>
              <a:gdLst/>
              <a:ahLst/>
              <a:cxnLst/>
              <a:rect l="l" t="t" r="r" b="b"/>
              <a:pathLst>
                <a:path w="405765" h="132714">
                  <a:moveTo>
                    <a:pt x="226352" y="39631"/>
                  </a:moveTo>
                  <a:lnTo>
                    <a:pt x="226352" y="0"/>
                  </a:lnTo>
                  <a:lnTo>
                    <a:pt x="405559" y="78341"/>
                  </a:lnTo>
                  <a:lnTo>
                    <a:pt x="226352" y="132701"/>
                  </a:lnTo>
                  <a:lnTo>
                    <a:pt x="226352" y="93385"/>
                  </a:lnTo>
                  <a:lnTo>
                    <a:pt x="0" y="93385"/>
                  </a:lnTo>
                  <a:lnTo>
                    <a:pt x="0" y="39631"/>
                  </a:lnTo>
                  <a:lnTo>
                    <a:pt x="226352" y="39631"/>
                  </a:lnTo>
                  <a:close/>
                </a:path>
              </a:pathLst>
            </a:custGeom>
            <a:ln w="11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9071" y="4709885"/>
              <a:ext cx="746125" cy="401955"/>
            </a:xfrm>
            <a:custGeom>
              <a:avLst/>
              <a:gdLst/>
              <a:ahLst/>
              <a:cxnLst/>
              <a:rect l="l" t="t" r="r" b="b"/>
              <a:pathLst>
                <a:path w="746125" h="401954">
                  <a:moveTo>
                    <a:pt x="271471" y="0"/>
                  </a:moveTo>
                  <a:lnTo>
                    <a:pt x="0" y="200933"/>
                  </a:lnTo>
                  <a:lnTo>
                    <a:pt x="271471" y="401840"/>
                  </a:lnTo>
                  <a:lnTo>
                    <a:pt x="271471" y="267599"/>
                  </a:lnTo>
                  <a:lnTo>
                    <a:pt x="745594" y="267599"/>
                  </a:lnTo>
                  <a:lnTo>
                    <a:pt x="745594" y="134291"/>
                  </a:lnTo>
                  <a:lnTo>
                    <a:pt x="271471" y="134291"/>
                  </a:lnTo>
                  <a:lnTo>
                    <a:pt x="2714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59071" y="4709885"/>
              <a:ext cx="746125" cy="401955"/>
            </a:xfrm>
            <a:custGeom>
              <a:avLst/>
              <a:gdLst/>
              <a:ahLst/>
              <a:cxnLst/>
              <a:rect l="l" t="t" r="r" b="b"/>
              <a:pathLst>
                <a:path w="746125" h="401954">
                  <a:moveTo>
                    <a:pt x="271471" y="0"/>
                  </a:moveTo>
                  <a:lnTo>
                    <a:pt x="0" y="200933"/>
                  </a:lnTo>
                  <a:lnTo>
                    <a:pt x="271471" y="401840"/>
                  </a:lnTo>
                  <a:lnTo>
                    <a:pt x="271471" y="267599"/>
                  </a:lnTo>
                  <a:lnTo>
                    <a:pt x="745594" y="267599"/>
                  </a:lnTo>
                  <a:lnTo>
                    <a:pt x="745594" y="134291"/>
                  </a:lnTo>
                  <a:lnTo>
                    <a:pt x="271471" y="134291"/>
                  </a:lnTo>
                  <a:lnTo>
                    <a:pt x="271471" y="0"/>
                  </a:lnTo>
                  <a:close/>
                </a:path>
              </a:pathLst>
            </a:custGeom>
            <a:ln w="11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74026" y="5179301"/>
              <a:ext cx="745490" cy="401955"/>
            </a:xfrm>
            <a:custGeom>
              <a:avLst/>
              <a:gdLst/>
              <a:ahLst/>
              <a:cxnLst/>
              <a:rect l="l" t="t" r="r" b="b"/>
              <a:pathLst>
                <a:path w="745489" h="401954">
                  <a:moveTo>
                    <a:pt x="270812" y="0"/>
                  </a:moveTo>
                  <a:lnTo>
                    <a:pt x="0" y="200895"/>
                  </a:lnTo>
                  <a:lnTo>
                    <a:pt x="270812" y="401790"/>
                  </a:lnTo>
                  <a:lnTo>
                    <a:pt x="270812" y="267549"/>
                  </a:lnTo>
                  <a:lnTo>
                    <a:pt x="745480" y="267549"/>
                  </a:lnTo>
                  <a:lnTo>
                    <a:pt x="745480" y="134241"/>
                  </a:lnTo>
                  <a:lnTo>
                    <a:pt x="270812" y="134241"/>
                  </a:lnTo>
                  <a:lnTo>
                    <a:pt x="27081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74026" y="5179301"/>
              <a:ext cx="745490" cy="401955"/>
            </a:xfrm>
            <a:custGeom>
              <a:avLst/>
              <a:gdLst/>
              <a:ahLst/>
              <a:cxnLst/>
              <a:rect l="l" t="t" r="r" b="b"/>
              <a:pathLst>
                <a:path w="745489" h="401954">
                  <a:moveTo>
                    <a:pt x="270812" y="0"/>
                  </a:moveTo>
                  <a:lnTo>
                    <a:pt x="0" y="200895"/>
                  </a:lnTo>
                  <a:lnTo>
                    <a:pt x="270812" y="401790"/>
                  </a:lnTo>
                  <a:lnTo>
                    <a:pt x="270812" y="267549"/>
                  </a:lnTo>
                  <a:lnTo>
                    <a:pt x="745480" y="267549"/>
                  </a:lnTo>
                  <a:lnTo>
                    <a:pt x="745480" y="134241"/>
                  </a:lnTo>
                  <a:lnTo>
                    <a:pt x="270812" y="134241"/>
                  </a:lnTo>
                  <a:lnTo>
                    <a:pt x="270812" y="0"/>
                  </a:lnTo>
                  <a:close/>
                </a:path>
              </a:pathLst>
            </a:custGeom>
            <a:ln w="11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59071" y="5648666"/>
              <a:ext cx="746125" cy="401955"/>
            </a:xfrm>
            <a:custGeom>
              <a:avLst/>
              <a:gdLst/>
              <a:ahLst/>
              <a:cxnLst/>
              <a:rect l="l" t="t" r="r" b="b"/>
              <a:pathLst>
                <a:path w="746125" h="401954">
                  <a:moveTo>
                    <a:pt x="474123" y="0"/>
                  </a:moveTo>
                  <a:lnTo>
                    <a:pt x="474123" y="133925"/>
                  </a:lnTo>
                  <a:lnTo>
                    <a:pt x="0" y="133925"/>
                  </a:lnTo>
                  <a:lnTo>
                    <a:pt x="0" y="268167"/>
                  </a:lnTo>
                  <a:lnTo>
                    <a:pt x="474123" y="268167"/>
                  </a:lnTo>
                  <a:lnTo>
                    <a:pt x="474123" y="401790"/>
                  </a:lnTo>
                  <a:lnTo>
                    <a:pt x="745594" y="200895"/>
                  </a:lnTo>
                  <a:lnTo>
                    <a:pt x="47412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59071" y="5648666"/>
              <a:ext cx="746125" cy="401955"/>
            </a:xfrm>
            <a:custGeom>
              <a:avLst/>
              <a:gdLst/>
              <a:ahLst/>
              <a:cxnLst/>
              <a:rect l="l" t="t" r="r" b="b"/>
              <a:pathLst>
                <a:path w="746125" h="401954">
                  <a:moveTo>
                    <a:pt x="474123" y="0"/>
                  </a:moveTo>
                  <a:lnTo>
                    <a:pt x="745594" y="200895"/>
                  </a:lnTo>
                  <a:lnTo>
                    <a:pt x="474123" y="401790"/>
                  </a:lnTo>
                  <a:lnTo>
                    <a:pt x="474123" y="268167"/>
                  </a:lnTo>
                  <a:lnTo>
                    <a:pt x="0" y="268167"/>
                  </a:lnTo>
                  <a:lnTo>
                    <a:pt x="0" y="133925"/>
                  </a:lnTo>
                  <a:lnTo>
                    <a:pt x="474123" y="133925"/>
                  </a:lnTo>
                  <a:lnTo>
                    <a:pt x="474123" y="0"/>
                  </a:lnTo>
                  <a:close/>
                </a:path>
              </a:pathLst>
            </a:custGeom>
            <a:ln w="11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8305800" y="4854195"/>
              <a:ext cx="273685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-5" dirty="0">
                  <a:solidFill>
                    <a:schemeClr val="accent1"/>
                  </a:solidFill>
                  <a:latin typeface="Arial"/>
                  <a:cs typeface="Arial"/>
                </a:rPr>
                <a:t>GİR</a:t>
              </a:r>
              <a:endParaRPr sz="110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993521" y="4648438"/>
              <a:ext cx="2292985" cy="1530985"/>
            </a:xfrm>
            <a:prstGeom prst="rect">
              <a:avLst/>
            </a:prstGeom>
            <a:ln w="1138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12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1500" dirty="0">
                <a:latin typeface="Times New Roman"/>
                <a:cs typeface="Times New Roman"/>
              </a:endParaRPr>
            </a:p>
            <a:p>
              <a:pPr marL="197485">
                <a:lnSpc>
                  <a:spcPct val="100000"/>
                </a:lnSpc>
              </a:pPr>
              <a:r>
                <a:rPr sz="1100" spc="-5" dirty="0">
                  <a:latin typeface="Times New Roman"/>
                  <a:cs typeface="Times New Roman"/>
                </a:rPr>
                <a:t>HATASIZ</a:t>
              </a:r>
              <a:endParaRPr sz="11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1650" dirty="0">
                <a:latin typeface="Times New Roman"/>
                <a:cs typeface="Times New Roman"/>
              </a:endParaRPr>
            </a:p>
            <a:p>
              <a:pPr marR="212725" algn="r">
                <a:lnSpc>
                  <a:spcPct val="100000"/>
                </a:lnSpc>
              </a:pPr>
              <a:r>
                <a:rPr sz="1100" spc="-5" dirty="0">
                  <a:latin typeface="Times New Roman"/>
                  <a:cs typeface="Times New Roman"/>
                </a:rPr>
                <a:t>HATALI</a:t>
              </a:r>
              <a:endParaRPr sz="11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Slayt Numarası Yer Tutucusu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 </a:t>
            </a:r>
            <a:r>
              <a:rPr spc="-5" dirty="0"/>
              <a:t>Oturum </a:t>
            </a:r>
            <a:r>
              <a:rPr dirty="0"/>
              <a:t>(Session)</a:t>
            </a:r>
            <a:r>
              <a:rPr spc="-70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0491" y="1524736"/>
            <a:ext cx="7652384" cy="32467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86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Verinin güvenliğini</a:t>
            </a:r>
            <a:r>
              <a:rPr sz="32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katmanda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çalışan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protokollere</a:t>
            </a:r>
            <a:r>
              <a:rPr sz="32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örnek;</a:t>
            </a:r>
            <a:endParaRPr sz="3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85"/>
              </a:spcBef>
              <a:tabLst>
                <a:tab pos="756285" algn="l"/>
              </a:tabLst>
            </a:pPr>
            <a:r>
              <a:rPr sz="1400" spc="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spc="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NFS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(Network File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System),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SQL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(Structured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Query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Language)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ASP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(AppleTalk Session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Protocol)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Telnet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 </a:t>
            </a:r>
            <a:r>
              <a:rPr spc="-5" dirty="0"/>
              <a:t>Oturum </a:t>
            </a:r>
            <a:r>
              <a:rPr dirty="0"/>
              <a:t>(Session)</a:t>
            </a:r>
            <a:r>
              <a:rPr spc="-70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670559" y="1629155"/>
            <a:ext cx="7655052" cy="410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Oturum </a:t>
            </a:r>
            <a:r>
              <a:rPr dirty="0"/>
              <a:t>(Session)</a:t>
            </a:r>
            <a:r>
              <a:rPr spc="-70" dirty="0"/>
              <a:t> </a:t>
            </a:r>
            <a:r>
              <a:rPr dirty="0" err="1" smtClean="0"/>
              <a:t>Katmanı</a:t>
            </a:r>
            <a:endParaRPr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436228" y="1555688"/>
            <a:ext cx="56775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352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 err="1" smtClean="0">
                <a:solidFill>
                  <a:srgbClr val="1A1A6F"/>
                </a:solidFill>
                <a:latin typeface="Arial"/>
                <a:cs typeface="Arial"/>
              </a:rPr>
              <a:t>Tek</a:t>
            </a:r>
            <a:r>
              <a:rPr sz="3200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yönlü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(Simplex)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767" y="3120644"/>
            <a:ext cx="3954779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Yarı çift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yönlü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(Half-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Duplex)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767" y="5168900"/>
            <a:ext cx="4519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Çift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yönlü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(Full-Duplex)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28431" y="1597620"/>
            <a:ext cx="920882" cy="74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31664" y="1597620"/>
            <a:ext cx="922324" cy="741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27064" y="1773935"/>
            <a:ext cx="1658620" cy="287020"/>
          </a:xfrm>
          <a:custGeom>
            <a:avLst/>
            <a:gdLst/>
            <a:ahLst/>
            <a:cxnLst/>
            <a:rect l="l" t="t" r="r" b="b"/>
            <a:pathLst>
              <a:path w="1658620" h="287019">
                <a:moveTo>
                  <a:pt x="1244981" y="0"/>
                </a:moveTo>
                <a:lnTo>
                  <a:pt x="1244981" y="71627"/>
                </a:lnTo>
                <a:lnTo>
                  <a:pt x="0" y="71627"/>
                </a:lnTo>
                <a:lnTo>
                  <a:pt x="0" y="214884"/>
                </a:lnTo>
                <a:lnTo>
                  <a:pt x="1244981" y="214884"/>
                </a:lnTo>
                <a:lnTo>
                  <a:pt x="1244981" y="286512"/>
                </a:lnTo>
                <a:lnTo>
                  <a:pt x="1658112" y="143255"/>
                </a:lnTo>
                <a:lnTo>
                  <a:pt x="1244981" y="0"/>
                </a:lnTo>
                <a:close/>
              </a:path>
            </a:pathLst>
          </a:custGeom>
          <a:solidFill>
            <a:srgbClr val="124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7064" y="1773935"/>
            <a:ext cx="1658620" cy="287020"/>
          </a:xfrm>
          <a:custGeom>
            <a:avLst/>
            <a:gdLst/>
            <a:ahLst/>
            <a:cxnLst/>
            <a:rect l="l" t="t" r="r" b="b"/>
            <a:pathLst>
              <a:path w="1658620" h="287019">
                <a:moveTo>
                  <a:pt x="0" y="71627"/>
                </a:moveTo>
                <a:lnTo>
                  <a:pt x="1244981" y="71627"/>
                </a:lnTo>
                <a:lnTo>
                  <a:pt x="1244981" y="0"/>
                </a:lnTo>
                <a:lnTo>
                  <a:pt x="1658112" y="143255"/>
                </a:lnTo>
                <a:lnTo>
                  <a:pt x="1244981" y="286512"/>
                </a:lnTo>
                <a:lnTo>
                  <a:pt x="1244981" y="214884"/>
                </a:lnTo>
                <a:lnTo>
                  <a:pt x="0" y="214884"/>
                </a:lnTo>
                <a:lnTo>
                  <a:pt x="0" y="71627"/>
                </a:lnTo>
                <a:close/>
              </a:path>
            </a:pathLst>
          </a:custGeom>
          <a:ln w="9143">
            <a:solidFill>
              <a:srgbClr val="1A1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55280" y="3150576"/>
            <a:ext cx="920882" cy="74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0035" y="3150576"/>
            <a:ext cx="920882" cy="741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7064" y="3140964"/>
            <a:ext cx="1658620" cy="288290"/>
          </a:xfrm>
          <a:custGeom>
            <a:avLst/>
            <a:gdLst/>
            <a:ahLst/>
            <a:cxnLst/>
            <a:rect l="l" t="t" r="r" b="b"/>
            <a:pathLst>
              <a:path w="1658620" h="288289">
                <a:moveTo>
                  <a:pt x="1242821" y="0"/>
                </a:moveTo>
                <a:lnTo>
                  <a:pt x="1242821" y="72009"/>
                </a:lnTo>
                <a:lnTo>
                  <a:pt x="0" y="72009"/>
                </a:lnTo>
                <a:lnTo>
                  <a:pt x="0" y="216026"/>
                </a:lnTo>
                <a:lnTo>
                  <a:pt x="1242821" y="216026"/>
                </a:lnTo>
                <a:lnTo>
                  <a:pt x="1242821" y="288036"/>
                </a:lnTo>
                <a:lnTo>
                  <a:pt x="1658112" y="144018"/>
                </a:lnTo>
                <a:lnTo>
                  <a:pt x="1242821" y="0"/>
                </a:lnTo>
                <a:close/>
              </a:path>
            </a:pathLst>
          </a:custGeom>
          <a:solidFill>
            <a:srgbClr val="124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27064" y="3140964"/>
            <a:ext cx="1658620" cy="288290"/>
          </a:xfrm>
          <a:custGeom>
            <a:avLst/>
            <a:gdLst/>
            <a:ahLst/>
            <a:cxnLst/>
            <a:rect l="l" t="t" r="r" b="b"/>
            <a:pathLst>
              <a:path w="1658620" h="288289">
                <a:moveTo>
                  <a:pt x="0" y="72009"/>
                </a:moveTo>
                <a:lnTo>
                  <a:pt x="1242821" y="72009"/>
                </a:lnTo>
                <a:lnTo>
                  <a:pt x="1242821" y="0"/>
                </a:lnTo>
                <a:lnTo>
                  <a:pt x="1658112" y="144018"/>
                </a:lnTo>
                <a:lnTo>
                  <a:pt x="1242821" y="288036"/>
                </a:lnTo>
                <a:lnTo>
                  <a:pt x="1242821" y="216026"/>
                </a:lnTo>
                <a:lnTo>
                  <a:pt x="0" y="216026"/>
                </a:lnTo>
                <a:lnTo>
                  <a:pt x="0" y="72009"/>
                </a:lnTo>
                <a:close/>
              </a:path>
            </a:pathLst>
          </a:custGeom>
          <a:ln w="9144">
            <a:solidFill>
              <a:srgbClr val="1A1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27064" y="3500628"/>
            <a:ext cx="1658620" cy="287020"/>
          </a:xfrm>
          <a:custGeom>
            <a:avLst/>
            <a:gdLst/>
            <a:ahLst/>
            <a:cxnLst/>
            <a:rect l="l" t="t" r="r" b="b"/>
            <a:pathLst>
              <a:path w="1658620" h="287020">
                <a:moveTo>
                  <a:pt x="413131" y="0"/>
                </a:moveTo>
                <a:lnTo>
                  <a:pt x="0" y="143256"/>
                </a:lnTo>
                <a:lnTo>
                  <a:pt x="413131" y="286512"/>
                </a:lnTo>
                <a:lnTo>
                  <a:pt x="413131" y="214884"/>
                </a:lnTo>
                <a:lnTo>
                  <a:pt x="1658112" y="214884"/>
                </a:lnTo>
                <a:lnTo>
                  <a:pt x="1658112" y="71627"/>
                </a:lnTo>
                <a:lnTo>
                  <a:pt x="413131" y="71627"/>
                </a:lnTo>
                <a:lnTo>
                  <a:pt x="413131" y="0"/>
                </a:lnTo>
                <a:close/>
              </a:path>
            </a:pathLst>
          </a:custGeom>
          <a:solidFill>
            <a:srgbClr val="124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27064" y="3500628"/>
            <a:ext cx="1658620" cy="287020"/>
          </a:xfrm>
          <a:custGeom>
            <a:avLst/>
            <a:gdLst/>
            <a:ahLst/>
            <a:cxnLst/>
            <a:rect l="l" t="t" r="r" b="b"/>
            <a:pathLst>
              <a:path w="1658620" h="287020">
                <a:moveTo>
                  <a:pt x="1658112" y="71627"/>
                </a:moveTo>
                <a:lnTo>
                  <a:pt x="413131" y="71627"/>
                </a:lnTo>
                <a:lnTo>
                  <a:pt x="413131" y="0"/>
                </a:lnTo>
                <a:lnTo>
                  <a:pt x="0" y="143256"/>
                </a:lnTo>
                <a:lnTo>
                  <a:pt x="413131" y="286512"/>
                </a:lnTo>
                <a:lnTo>
                  <a:pt x="413131" y="214884"/>
                </a:lnTo>
                <a:lnTo>
                  <a:pt x="1658112" y="214884"/>
                </a:lnTo>
                <a:lnTo>
                  <a:pt x="1658112" y="71627"/>
                </a:lnTo>
                <a:close/>
              </a:path>
            </a:pathLst>
          </a:custGeom>
          <a:ln w="9143">
            <a:solidFill>
              <a:srgbClr val="1A1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52108" y="2942590"/>
            <a:ext cx="47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A6F"/>
                </a:solidFill>
                <a:latin typeface="Calibri"/>
                <a:cs typeface="Calibri"/>
              </a:rPr>
              <a:t>önce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00061" y="3735070"/>
            <a:ext cx="54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A6F"/>
                </a:solidFill>
                <a:latin typeface="Calibri"/>
                <a:cs typeface="Calibri"/>
              </a:rPr>
              <a:t>so</a:t>
            </a:r>
            <a:r>
              <a:rPr sz="1800" spc="5" dirty="0">
                <a:solidFill>
                  <a:srgbClr val="1A1A6F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1A1A6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A1A6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85332" y="5300471"/>
            <a:ext cx="1656714" cy="288290"/>
          </a:xfrm>
          <a:custGeom>
            <a:avLst/>
            <a:gdLst/>
            <a:ahLst/>
            <a:cxnLst/>
            <a:rect l="l" t="t" r="r" b="b"/>
            <a:pathLst>
              <a:path w="1656715" h="288289">
                <a:moveTo>
                  <a:pt x="332231" y="0"/>
                </a:moveTo>
                <a:lnTo>
                  <a:pt x="0" y="144017"/>
                </a:lnTo>
                <a:lnTo>
                  <a:pt x="332231" y="288035"/>
                </a:lnTo>
                <a:lnTo>
                  <a:pt x="332231" y="216026"/>
                </a:lnTo>
                <a:lnTo>
                  <a:pt x="1490471" y="216026"/>
                </a:lnTo>
                <a:lnTo>
                  <a:pt x="1656588" y="144017"/>
                </a:lnTo>
                <a:lnTo>
                  <a:pt x="1490471" y="72008"/>
                </a:lnTo>
                <a:lnTo>
                  <a:pt x="332231" y="72008"/>
                </a:lnTo>
                <a:lnTo>
                  <a:pt x="332231" y="0"/>
                </a:lnTo>
                <a:close/>
              </a:path>
              <a:path w="1656715" h="288289">
                <a:moveTo>
                  <a:pt x="1490471" y="216026"/>
                </a:moveTo>
                <a:lnTo>
                  <a:pt x="1324356" y="216026"/>
                </a:lnTo>
                <a:lnTo>
                  <a:pt x="1324356" y="288035"/>
                </a:lnTo>
                <a:lnTo>
                  <a:pt x="1490471" y="216026"/>
                </a:lnTo>
                <a:close/>
              </a:path>
              <a:path w="1656715" h="288289">
                <a:moveTo>
                  <a:pt x="1324356" y="0"/>
                </a:moveTo>
                <a:lnTo>
                  <a:pt x="1324356" y="72008"/>
                </a:lnTo>
                <a:lnTo>
                  <a:pt x="1490471" y="72008"/>
                </a:lnTo>
                <a:lnTo>
                  <a:pt x="1324356" y="0"/>
                </a:lnTo>
                <a:close/>
              </a:path>
            </a:pathLst>
          </a:custGeom>
          <a:solidFill>
            <a:srgbClr val="124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5332" y="5300471"/>
            <a:ext cx="1656714" cy="288290"/>
          </a:xfrm>
          <a:custGeom>
            <a:avLst/>
            <a:gdLst/>
            <a:ahLst/>
            <a:cxnLst/>
            <a:rect l="l" t="t" r="r" b="b"/>
            <a:pathLst>
              <a:path w="1656715" h="288289">
                <a:moveTo>
                  <a:pt x="0" y="144017"/>
                </a:moveTo>
                <a:lnTo>
                  <a:pt x="332231" y="0"/>
                </a:lnTo>
                <a:lnTo>
                  <a:pt x="332231" y="72008"/>
                </a:lnTo>
                <a:lnTo>
                  <a:pt x="1324356" y="72008"/>
                </a:lnTo>
                <a:lnTo>
                  <a:pt x="1324356" y="0"/>
                </a:lnTo>
                <a:lnTo>
                  <a:pt x="1656588" y="144017"/>
                </a:lnTo>
                <a:lnTo>
                  <a:pt x="1324356" y="288035"/>
                </a:lnTo>
                <a:lnTo>
                  <a:pt x="1324356" y="216026"/>
                </a:lnTo>
                <a:lnTo>
                  <a:pt x="332231" y="216026"/>
                </a:lnTo>
                <a:lnTo>
                  <a:pt x="332231" y="288035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1A1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55280" y="5023572"/>
            <a:ext cx="920882" cy="741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60035" y="5023572"/>
            <a:ext cx="920882" cy="741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52108" y="5535879"/>
            <a:ext cx="92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A1A6F"/>
                </a:solidFill>
                <a:latin typeface="Calibri"/>
                <a:cs typeface="Calibri"/>
              </a:rPr>
              <a:t>aynı</a:t>
            </a:r>
            <a:r>
              <a:rPr sz="1800" spc="-65" dirty="0">
                <a:solidFill>
                  <a:srgbClr val="1A1A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6F"/>
                </a:solidFill>
                <a:latin typeface="Calibri"/>
                <a:cs typeface="Calibri"/>
              </a:rPr>
              <a:t>anda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2764639" y="926195"/>
            <a:ext cx="27136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000" b="1" dirty="0" smtClean="0">
                <a:solidFill>
                  <a:srgbClr val="1A1A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İletişim Türleri</a:t>
            </a:r>
            <a:endParaRPr lang="tr-TR" sz="3000" b="1" dirty="0">
              <a:solidFill>
                <a:srgbClr val="1A1A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layt Numarası Yer Tutucusu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 </a:t>
            </a:r>
            <a:r>
              <a:rPr dirty="0"/>
              <a:t>Taşıma (Transport )</a:t>
            </a:r>
            <a:r>
              <a:rPr spc="-50" dirty="0"/>
              <a:t> </a:t>
            </a:r>
            <a:r>
              <a:rPr spc="-5"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691692" y="1621663"/>
            <a:ext cx="7218680" cy="395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635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katman 5-7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1-3 arası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katmanlar  arası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bağlantıyı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3200">
              <a:latin typeface="Arial"/>
              <a:cs typeface="Arial"/>
            </a:endParaRPr>
          </a:p>
          <a:p>
            <a:pPr marL="756285" marR="181610" indent="-287020">
              <a:lnSpc>
                <a:spcPct val="100000"/>
              </a:lnSpc>
              <a:spcBef>
                <a:spcPts val="685"/>
              </a:spcBef>
              <a:tabLst>
                <a:tab pos="756285" algn="l"/>
              </a:tabLst>
            </a:pPr>
            <a:r>
              <a:rPr sz="1400" spc="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spc="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Üst katmandan aldığı verileri bölümlere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(segment) ayırarak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alt katmana</a:t>
            </a:r>
            <a:r>
              <a:rPr sz="28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iletir,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üst katmana bu bölümleri birleştirerek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sunar.</a:t>
            </a:r>
            <a:endParaRPr sz="2800">
              <a:latin typeface="Arial"/>
              <a:cs typeface="Arial"/>
            </a:endParaRPr>
          </a:p>
          <a:p>
            <a:pPr marL="355600" marR="971550" indent="-342900">
              <a:lnSpc>
                <a:spcPct val="100000"/>
              </a:lnSpc>
              <a:spcBef>
                <a:spcPts val="75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İki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düğüm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arasında mantıksal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 bağlantının kurulmasını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 </a:t>
            </a:r>
            <a:r>
              <a:rPr dirty="0"/>
              <a:t>Taşıma (Transport )</a:t>
            </a:r>
            <a:r>
              <a:rPr spc="-50" dirty="0"/>
              <a:t> </a:t>
            </a:r>
            <a:r>
              <a:rPr spc="-5"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691692" y="1572895"/>
            <a:ext cx="7833359" cy="42208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Aynı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zamanda akış kontrolü (flow control)  kullanarak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karşı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tarafa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verinin  yerine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ulaşıp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ulaşmadığını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kontrol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eder.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A1A6F"/>
              </a:buClr>
              <a:buFont typeface="Wingdings"/>
              <a:buChar char=""/>
            </a:pPr>
            <a:endParaRPr sz="3650">
              <a:latin typeface="Times New Roman"/>
              <a:cs typeface="Times New Roman"/>
            </a:endParaRPr>
          </a:p>
          <a:p>
            <a:pPr marL="355600" marR="157480" indent="-342900">
              <a:lnSpc>
                <a:spcPts val="346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Karşı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tarafa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gönderilen bölümlerin  gönderilen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sırayla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birleştirilmesini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A1A6F"/>
              </a:buClr>
              <a:buFont typeface="Wingdings"/>
              <a:buChar char=""/>
            </a:pPr>
            <a:endParaRPr sz="3650">
              <a:latin typeface="Times New Roman"/>
              <a:cs typeface="Times New Roman"/>
            </a:endParaRPr>
          </a:p>
          <a:p>
            <a:pPr marL="355600" marR="1219200" indent="-342900">
              <a:lnSpc>
                <a:spcPts val="3460"/>
              </a:lnSpc>
              <a:spcBef>
                <a:spcPts val="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Örnek; TCP, UDP (User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Datagram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Protocol),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SPX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 </a:t>
            </a:r>
            <a:r>
              <a:rPr dirty="0"/>
              <a:t>Taşıma (Transport )</a:t>
            </a:r>
            <a:r>
              <a:rPr spc="-50" dirty="0"/>
              <a:t> </a:t>
            </a:r>
            <a:r>
              <a:rPr spc="-5"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396240" y="1412747"/>
            <a:ext cx="8314944" cy="468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</a:t>
            </a:r>
            <a:r>
              <a:rPr spc="-10" dirty="0"/>
              <a:t>Ağ </a:t>
            </a:r>
            <a:r>
              <a:rPr spc="-5" dirty="0"/>
              <a:t>(Network)</a:t>
            </a:r>
            <a:r>
              <a:rPr spc="-25" dirty="0"/>
              <a:t> </a:t>
            </a:r>
            <a:r>
              <a:rPr spc="-5"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0491" y="1553082"/>
            <a:ext cx="8233409" cy="3976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 katmanda iletilen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blokları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paket olarak</a:t>
            </a:r>
            <a:r>
              <a:rPr sz="2400" spc="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adlandırılır.</a:t>
            </a:r>
            <a:endParaRPr sz="2400">
              <a:latin typeface="Arial"/>
              <a:cs typeface="Arial"/>
            </a:endParaRPr>
          </a:p>
          <a:p>
            <a:pPr marL="355600" marR="6731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katmanı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paketine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 ağa gönderilmesi  gerektiğinde yönlendiricilerin kullanacağı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bilginin eklendiği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katmandır.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 katmanda veriler paket olarak</a:t>
            </a:r>
            <a:r>
              <a:rPr sz="24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taşınır.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katmanında iki istasyon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arasında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en ekonomik yoldan  verinin iletimi kontrol edilir.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Bu katman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sayesinde verinin  yönlendiriciler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(router)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aracılığıyla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yönlendirilmesi</a:t>
            </a:r>
            <a:r>
              <a:rPr sz="2400" spc="1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sağlanır.</a:t>
            </a:r>
            <a:endParaRPr sz="2400">
              <a:latin typeface="Arial"/>
              <a:cs typeface="Arial"/>
            </a:endParaRPr>
          </a:p>
          <a:p>
            <a:pPr marL="355600" marR="28956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Bu katman, veri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paketlerinin ağ adreslerini kullanarak bu  paketleri uygun ağlara yönlendirme işini</a:t>
            </a:r>
            <a:r>
              <a:rPr sz="2400" spc="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yapar.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OSI</a:t>
            </a:r>
            <a:r>
              <a:rPr spc="-65" dirty="0"/>
              <a:t> </a:t>
            </a:r>
            <a:r>
              <a:rPr spc="-5" dirty="0"/>
              <a:t>Modeli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89426" y="1015393"/>
            <a:ext cx="3659504" cy="48647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80"/>
              </a:spcBef>
              <a:buFont typeface="Wingdings"/>
              <a:buChar char=""/>
              <a:tabLst>
                <a:tab pos="355600" algn="l"/>
              </a:tabLst>
            </a:pP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bilgisayarların </a:t>
            </a:r>
            <a:r>
              <a:rPr sz="2300" spc="-1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standartların gelişmesi</a:t>
            </a:r>
            <a:r>
              <a:rPr sz="23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ile 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sorunların ortaya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çıkması  nedeniyle ISO  (International  Organization for 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Standardization),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OSI  (Open Systems 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Interconnection)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modelini  1984’te</a:t>
            </a:r>
            <a:r>
              <a:rPr sz="23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geliştirdi.</a:t>
            </a:r>
            <a:endParaRPr sz="2300" dirty="0">
              <a:latin typeface="Arial"/>
              <a:cs typeface="Arial"/>
            </a:endParaRPr>
          </a:p>
          <a:p>
            <a:pPr marL="355600" marR="33020" indent="-342900">
              <a:lnSpc>
                <a:spcPct val="90000"/>
              </a:lnSpc>
              <a:spcBef>
                <a:spcPts val="555"/>
              </a:spcBef>
              <a:buFont typeface="Wingdings"/>
              <a:buChar char=""/>
              <a:tabLst>
                <a:tab pos="355600" algn="l"/>
              </a:tabLst>
            </a:pP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OSI modeli 7</a:t>
            </a:r>
            <a:r>
              <a:rPr sz="2300" spc="-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Katmandan 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oluşmaktadır </a:t>
            </a:r>
            <a:r>
              <a:rPr sz="2300" spc="-1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karmaşıklığı azaltmak </a:t>
            </a:r>
            <a:r>
              <a:rPr sz="2300" spc="-1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standartlar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geliştirmek  amacıyla</a:t>
            </a:r>
            <a:r>
              <a:rPr sz="23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geliştirilmiştir.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7867" y="2554223"/>
            <a:ext cx="4866131" cy="2746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</a:t>
            </a:r>
            <a:r>
              <a:rPr spc="-10" dirty="0"/>
              <a:t>Ağ </a:t>
            </a:r>
            <a:r>
              <a:rPr spc="-5" dirty="0"/>
              <a:t>(Network)</a:t>
            </a:r>
            <a:r>
              <a:rPr spc="-25" dirty="0"/>
              <a:t> </a:t>
            </a:r>
            <a:r>
              <a:rPr spc="-5"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0491" y="1621663"/>
            <a:ext cx="790130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Adresleme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işlemlerini (Mantıksal adres</a:t>
            </a:r>
            <a:r>
              <a:rPr sz="32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fiziksel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çevrimleri)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yürütür.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A1A6F"/>
              </a:buClr>
              <a:buFont typeface="Wingdings"/>
              <a:buChar char=""/>
            </a:pPr>
            <a:endParaRPr sz="4000">
              <a:latin typeface="Times New Roman"/>
              <a:cs typeface="Times New Roman"/>
            </a:endParaRPr>
          </a:p>
          <a:p>
            <a:pPr marL="355600" marR="905510" indent="-342900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Yönlendiriciler (Router) bu katmanda  tanımlıdırlar.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A1A6F"/>
              </a:buClr>
              <a:buFont typeface="Wingdings"/>
              <a:buChar char=""/>
            </a:pPr>
            <a:endParaRPr sz="4000">
              <a:latin typeface="Times New Roman"/>
              <a:cs typeface="Times New Roman"/>
            </a:endParaRPr>
          </a:p>
          <a:p>
            <a:pPr marL="375920" indent="-363220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Örnek; IP ve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IPX.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</a:t>
            </a:r>
            <a:r>
              <a:rPr spc="-10" dirty="0"/>
              <a:t>Ağ </a:t>
            </a:r>
            <a:r>
              <a:rPr spc="-5" dirty="0"/>
              <a:t>(Network)</a:t>
            </a:r>
            <a:r>
              <a:rPr spc="-25" dirty="0"/>
              <a:t> </a:t>
            </a:r>
            <a:r>
              <a:rPr spc="-5"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672083" y="1772411"/>
            <a:ext cx="8109204" cy="439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Veri İletim/Bağı </a:t>
            </a:r>
            <a:r>
              <a:rPr spc="-5" dirty="0"/>
              <a:t>(Data Link)</a:t>
            </a:r>
            <a:r>
              <a:rPr spc="-105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0491" y="1624711"/>
            <a:ext cx="8309609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462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 bağlantı katmanı fiziksel katmana erişmek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kullanmak ile ilgili kuralları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belirler.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katmanda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Ethernet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da Token Ring olarak  bilinen erişim yöntemleri çalışır. Bu erişim  yöntemleri verileri kendi protokollerine uygun  olarak işleyerek iletirler. Veri bağlantı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katmanında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veriler ağ katmanından fiziksel katmana  gönderilirler. Bu aşamada veriler belli parçalara  bölünür. Bu parçalara paket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da çerçeve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(frame)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denir.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Veri İletim/Bağı </a:t>
            </a:r>
            <a:r>
              <a:rPr spc="-5" dirty="0"/>
              <a:t>(Data Link)</a:t>
            </a:r>
            <a:r>
              <a:rPr spc="-105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0491" y="1626234"/>
            <a:ext cx="829881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katmanından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aldığı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paketlerine hata kontrol bitlerini  ekleyerek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çerçeve (frame)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halinde fiziksel katmana iletme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işinden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sorumludur.</a:t>
            </a:r>
            <a:endParaRPr sz="2400">
              <a:latin typeface="Arial"/>
              <a:cs typeface="Arial"/>
            </a:endParaRPr>
          </a:p>
          <a:p>
            <a:pPr marL="355600" marR="597535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İletilen çerçevenin doğru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yoksa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yanlış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iletildiğini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kontrol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eder, eğer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çerçeve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hatalı iletilmişse çerçevenin  yeniden gönderilmesini</a:t>
            </a:r>
            <a:r>
              <a:rPr sz="24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2400">
              <a:latin typeface="Arial"/>
              <a:cs typeface="Arial"/>
            </a:endParaRPr>
          </a:p>
          <a:p>
            <a:pPr marL="355600" marR="37465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Veri bağlantı katmanının büyük bir bölümü ağ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kartı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içinde  gerçekleşir. Veri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katmanı ağ üzerindeki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diğer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bilgisayarları tanımlama, kablonun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o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anda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kimin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tarafından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kullanıldığının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tespiti 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fiziksel katmandan gelen verinin  hatalara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karşı kontrolü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görevini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yerine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getirir.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</a:t>
            </a:r>
            <a:r>
              <a:rPr dirty="0"/>
              <a:t>Veri İletim </a:t>
            </a:r>
            <a:r>
              <a:rPr spc="-5" dirty="0"/>
              <a:t>(Data Link)</a:t>
            </a:r>
            <a:r>
              <a:rPr spc="-95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0491" y="1621663"/>
            <a:ext cx="799401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5339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Ayrıca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üzerindeki diğer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bilgisayarları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tanımlama, kablonun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o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kimin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tarafından kullanıldığının tespitini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yapar.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A1A6F"/>
              </a:buClr>
              <a:buFont typeface="Wingdings"/>
              <a:buChar char=""/>
            </a:pPr>
            <a:endParaRPr sz="4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Örn: Ethernet,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Frame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Relay, ISDN,</a:t>
            </a:r>
            <a:r>
              <a:rPr sz="3200" spc="-1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Switch  ve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Bridge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9829" y="2710433"/>
            <a:ext cx="4247515" cy="934719"/>
          </a:xfrm>
          <a:custGeom>
            <a:avLst/>
            <a:gdLst/>
            <a:ahLst/>
            <a:cxnLst/>
            <a:rect l="l" t="t" r="r" b="b"/>
            <a:pathLst>
              <a:path w="4247515" h="934720">
                <a:moveTo>
                  <a:pt x="0" y="934212"/>
                </a:moveTo>
                <a:lnTo>
                  <a:pt x="4247388" y="934212"/>
                </a:lnTo>
                <a:lnTo>
                  <a:pt x="4247388" y="0"/>
                </a:lnTo>
                <a:lnTo>
                  <a:pt x="0" y="0"/>
                </a:lnTo>
                <a:lnTo>
                  <a:pt x="0" y="934212"/>
                </a:lnTo>
                <a:close/>
              </a:path>
            </a:pathLst>
          </a:custGeom>
          <a:solidFill>
            <a:srgbClr val="124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4388" y="2756916"/>
            <a:ext cx="2958845" cy="67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49829" y="2710433"/>
            <a:ext cx="4247515" cy="934719"/>
          </a:xfrm>
          <a:prstGeom prst="rect">
            <a:avLst/>
          </a:prstGeom>
          <a:ln w="38100">
            <a:solidFill>
              <a:srgbClr val="C0C0C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95"/>
              </a:spcBef>
            </a:pPr>
            <a:r>
              <a:rPr sz="2400" spc="-40" dirty="0">
                <a:solidFill>
                  <a:srgbClr val="C0C0C0"/>
                </a:solidFill>
                <a:latin typeface="Arial"/>
                <a:cs typeface="Arial"/>
              </a:rPr>
              <a:t>Veri </a:t>
            </a:r>
            <a:r>
              <a:rPr sz="2400" dirty="0">
                <a:solidFill>
                  <a:srgbClr val="C0C0C0"/>
                </a:solidFill>
                <a:latin typeface="Arial"/>
                <a:cs typeface="Arial"/>
              </a:rPr>
              <a:t>İletim</a:t>
            </a:r>
            <a:r>
              <a:rPr sz="2400" spc="25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C0C0"/>
                </a:solidFill>
                <a:latin typeface="Arial"/>
                <a:cs typeface="Arial"/>
              </a:rPr>
              <a:t>Katmanı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327" y="4581144"/>
            <a:ext cx="3240405" cy="1224280"/>
          </a:xfrm>
          <a:custGeom>
            <a:avLst/>
            <a:gdLst/>
            <a:ahLst/>
            <a:cxnLst/>
            <a:rect l="l" t="t" r="r" b="b"/>
            <a:pathLst>
              <a:path w="3240404" h="1224279">
                <a:moveTo>
                  <a:pt x="0" y="1223771"/>
                </a:moveTo>
                <a:lnTo>
                  <a:pt x="3240024" y="1223771"/>
                </a:lnTo>
                <a:lnTo>
                  <a:pt x="3240024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124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27" y="4581144"/>
            <a:ext cx="3240405" cy="1224280"/>
          </a:xfrm>
          <a:custGeom>
            <a:avLst/>
            <a:gdLst/>
            <a:ahLst/>
            <a:cxnLst/>
            <a:rect l="l" t="t" r="r" b="b"/>
            <a:pathLst>
              <a:path w="3240404" h="1224279">
                <a:moveTo>
                  <a:pt x="0" y="1223771"/>
                </a:moveTo>
                <a:lnTo>
                  <a:pt x="3240024" y="1223771"/>
                </a:lnTo>
                <a:lnTo>
                  <a:pt x="3240024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ln w="9143">
            <a:solidFill>
              <a:srgbClr val="1A1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276" y="4498847"/>
            <a:ext cx="1047750" cy="67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659" y="5047488"/>
            <a:ext cx="505206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768" y="5047488"/>
            <a:ext cx="1366266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2327" y="5047488"/>
            <a:ext cx="1047750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6979" y="5047488"/>
            <a:ext cx="1384554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8435" y="5047488"/>
            <a:ext cx="505206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6460" y="4396232"/>
            <a:ext cx="290703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77470" algn="ctr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C0C0C0"/>
                </a:solidFill>
                <a:latin typeface="Arial"/>
                <a:cs typeface="Arial"/>
              </a:rPr>
              <a:t>LLC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C0C0C0"/>
                </a:solidFill>
                <a:latin typeface="Arial"/>
                <a:cs typeface="Arial"/>
              </a:rPr>
              <a:t>(Logical Link</a:t>
            </a:r>
            <a:r>
              <a:rPr sz="2400" spc="-1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C0C0"/>
                </a:solidFill>
                <a:latin typeface="Arial"/>
                <a:cs typeface="Arial"/>
              </a:rPr>
              <a:t>Control)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4647" y="4581144"/>
            <a:ext cx="3240405" cy="1224280"/>
          </a:xfrm>
          <a:custGeom>
            <a:avLst/>
            <a:gdLst/>
            <a:ahLst/>
            <a:cxnLst/>
            <a:rect l="l" t="t" r="r" b="b"/>
            <a:pathLst>
              <a:path w="3240404" h="1224279">
                <a:moveTo>
                  <a:pt x="0" y="1223771"/>
                </a:moveTo>
                <a:lnTo>
                  <a:pt x="3240024" y="1223771"/>
                </a:lnTo>
                <a:lnTo>
                  <a:pt x="3240024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124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4647" y="4581144"/>
            <a:ext cx="3240405" cy="1224280"/>
          </a:xfrm>
          <a:custGeom>
            <a:avLst/>
            <a:gdLst/>
            <a:ahLst/>
            <a:cxnLst/>
            <a:rect l="l" t="t" r="r" b="b"/>
            <a:pathLst>
              <a:path w="3240404" h="1224279">
                <a:moveTo>
                  <a:pt x="0" y="1223771"/>
                </a:moveTo>
                <a:lnTo>
                  <a:pt x="3240024" y="1223771"/>
                </a:lnTo>
                <a:lnTo>
                  <a:pt x="3240024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ln w="9143">
            <a:solidFill>
              <a:srgbClr val="1A1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31635" y="4498847"/>
            <a:ext cx="1165097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38344" y="5047488"/>
            <a:ext cx="3554729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17033" y="4396232"/>
            <a:ext cx="317690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78740" algn="ctr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C0C0C0"/>
                </a:solidFill>
                <a:latin typeface="Arial"/>
                <a:cs typeface="Arial"/>
              </a:rPr>
              <a:t>MAC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C0C0C0"/>
                </a:solidFill>
                <a:latin typeface="Arial"/>
                <a:cs typeface="Arial"/>
              </a:rPr>
              <a:t>(Media Access</a:t>
            </a:r>
            <a:r>
              <a:rPr sz="2400" spc="-135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C0C0"/>
                </a:solidFill>
                <a:latin typeface="Arial"/>
                <a:cs typeface="Arial"/>
              </a:rPr>
              <a:t>Control)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49829" y="3636264"/>
            <a:ext cx="1372870" cy="874394"/>
          </a:xfrm>
          <a:custGeom>
            <a:avLst/>
            <a:gdLst/>
            <a:ahLst/>
            <a:cxnLst/>
            <a:rect l="l" t="t" r="r" b="b"/>
            <a:pathLst>
              <a:path w="1372870" h="874395">
                <a:moveTo>
                  <a:pt x="43942" y="801116"/>
                </a:moveTo>
                <a:lnTo>
                  <a:pt x="0" y="874013"/>
                </a:lnTo>
                <a:lnTo>
                  <a:pt x="84708" y="865378"/>
                </a:lnTo>
                <a:lnTo>
                  <a:pt x="73912" y="848360"/>
                </a:lnTo>
                <a:lnTo>
                  <a:pt x="58927" y="848360"/>
                </a:lnTo>
                <a:lnTo>
                  <a:pt x="48387" y="831723"/>
                </a:lnTo>
                <a:lnTo>
                  <a:pt x="59067" y="824958"/>
                </a:lnTo>
                <a:lnTo>
                  <a:pt x="43942" y="801116"/>
                </a:lnTo>
                <a:close/>
              </a:path>
              <a:path w="1372870" h="874395">
                <a:moveTo>
                  <a:pt x="59067" y="824958"/>
                </a:moveTo>
                <a:lnTo>
                  <a:pt x="48387" y="831723"/>
                </a:lnTo>
                <a:lnTo>
                  <a:pt x="58927" y="848360"/>
                </a:lnTo>
                <a:lnTo>
                  <a:pt x="69618" y="841591"/>
                </a:lnTo>
                <a:lnTo>
                  <a:pt x="59067" y="824958"/>
                </a:lnTo>
                <a:close/>
              </a:path>
              <a:path w="1372870" h="874395">
                <a:moveTo>
                  <a:pt x="69618" y="841591"/>
                </a:moveTo>
                <a:lnTo>
                  <a:pt x="58927" y="848360"/>
                </a:lnTo>
                <a:lnTo>
                  <a:pt x="73912" y="848360"/>
                </a:lnTo>
                <a:lnTo>
                  <a:pt x="69618" y="841591"/>
                </a:lnTo>
                <a:close/>
              </a:path>
              <a:path w="1372870" h="874395">
                <a:moveTo>
                  <a:pt x="1361694" y="0"/>
                </a:moveTo>
                <a:lnTo>
                  <a:pt x="59067" y="824958"/>
                </a:lnTo>
                <a:lnTo>
                  <a:pt x="69618" y="841591"/>
                </a:lnTo>
                <a:lnTo>
                  <a:pt x="1372361" y="16763"/>
                </a:lnTo>
                <a:lnTo>
                  <a:pt x="1361694" y="0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09716" y="3637660"/>
            <a:ext cx="873125" cy="873125"/>
          </a:xfrm>
          <a:custGeom>
            <a:avLst/>
            <a:gdLst/>
            <a:ahLst/>
            <a:cxnLst/>
            <a:rect l="l" t="t" r="r" b="b"/>
            <a:pathLst>
              <a:path w="873125" h="873125">
                <a:moveTo>
                  <a:pt x="811721" y="825816"/>
                </a:moveTo>
                <a:lnTo>
                  <a:pt x="791845" y="845693"/>
                </a:lnTo>
                <a:lnTo>
                  <a:pt x="872617" y="872616"/>
                </a:lnTo>
                <a:lnTo>
                  <a:pt x="860001" y="834770"/>
                </a:lnTo>
                <a:lnTo>
                  <a:pt x="820674" y="834770"/>
                </a:lnTo>
                <a:lnTo>
                  <a:pt x="811721" y="825816"/>
                </a:lnTo>
                <a:close/>
              </a:path>
              <a:path w="873125" h="873125">
                <a:moveTo>
                  <a:pt x="825816" y="811721"/>
                </a:moveTo>
                <a:lnTo>
                  <a:pt x="811721" y="825816"/>
                </a:lnTo>
                <a:lnTo>
                  <a:pt x="820674" y="834770"/>
                </a:lnTo>
                <a:lnTo>
                  <a:pt x="834771" y="820674"/>
                </a:lnTo>
                <a:lnTo>
                  <a:pt x="825816" y="811721"/>
                </a:lnTo>
                <a:close/>
              </a:path>
              <a:path w="873125" h="873125">
                <a:moveTo>
                  <a:pt x="845693" y="791844"/>
                </a:moveTo>
                <a:lnTo>
                  <a:pt x="825816" y="811721"/>
                </a:lnTo>
                <a:lnTo>
                  <a:pt x="834771" y="820674"/>
                </a:lnTo>
                <a:lnTo>
                  <a:pt x="820674" y="834770"/>
                </a:lnTo>
                <a:lnTo>
                  <a:pt x="860001" y="834770"/>
                </a:lnTo>
                <a:lnTo>
                  <a:pt x="845693" y="791844"/>
                </a:lnTo>
                <a:close/>
              </a:path>
              <a:path w="873125" h="873125">
                <a:moveTo>
                  <a:pt x="13970" y="0"/>
                </a:moveTo>
                <a:lnTo>
                  <a:pt x="0" y="13969"/>
                </a:lnTo>
                <a:lnTo>
                  <a:pt x="811721" y="825816"/>
                </a:lnTo>
                <a:lnTo>
                  <a:pt x="825816" y="811721"/>
                </a:lnTo>
                <a:lnTo>
                  <a:pt x="13970" y="0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9600" y="1255962"/>
            <a:ext cx="71685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45" dirty="0">
                <a:solidFill>
                  <a:srgbClr val="13135F"/>
                </a:solidFill>
                <a:latin typeface="Arial"/>
                <a:cs typeface="Arial"/>
              </a:rPr>
              <a:t>Veri </a:t>
            </a:r>
            <a:r>
              <a:rPr sz="3200" spc="-5" dirty="0">
                <a:solidFill>
                  <a:srgbClr val="13135F"/>
                </a:solidFill>
                <a:latin typeface="Arial"/>
                <a:cs typeface="Arial"/>
              </a:rPr>
              <a:t>İletim </a:t>
            </a:r>
            <a:r>
              <a:rPr sz="3200" dirty="0">
                <a:solidFill>
                  <a:srgbClr val="13135F"/>
                </a:solidFill>
                <a:latin typeface="Arial"/>
                <a:cs typeface="Arial"/>
              </a:rPr>
              <a:t>Katmanı İki Alt</a:t>
            </a:r>
            <a:r>
              <a:rPr sz="3200" spc="-190" dirty="0">
                <a:solidFill>
                  <a:srgbClr val="13135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3135F"/>
                </a:solidFill>
                <a:latin typeface="Arial"/>
                <a:cs typeface="Arial"/>
              </a:rPr>
              <a:t>Katmandan  </a:t>
            </a:r>
            <a:r>
              <a:rPr sz="3200" dirty="0">
                <a:solidFill>
                  <a:srgbClr val="13135F"/>
                </a:solidFill>
                <a:latin typeface="Arial"/>
                <a:cs typeface="Arial"/>
              </a:rPr>
              <a:t>Oluşur;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</a:t>
            </a:r>
            <a:r>
              <a:rPr dirty="0"/>
              <a:t>Veri İletim </a:t>
            </a:r>
            <a:r>
              <a:rPr spc="-5" dirty="0"/>
              <a:t>(Data Link)</a:t>
            </a:r>
            <a:r>
              <a:rPr spc="-60" dirty="0"/>
              <a:t> </a:t>
            </a:r>
            <a:r>
              <a:rPr spc="-10" dirty="0"/>
              <a:t>Katmanı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5" name="Slayt Numarası Yer Tutucusu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0491" y="1492804"/>
            <a:ext cx="8373109" cy="37744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89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Media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Access Control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(MAC)</a:t>
            </a:r>
            <a:endParaRPr sz="3200">
              <a:latin typeface="Arial"/>
              <a:cs typeface="Arial"/>
            </a:endParaRPr>
          </a:p>
          <a:p>
            <a:pPr marL="756285" marR="18415" indent="-28702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MAC alt katmanı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veriyi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hata kontrol kodu (CRC),  alıcı ve gönderenin MAC adresleri ile beraber  paketler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fiziksel katmana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aktarır.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Alıcı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tarafta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da bu işlemleri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tersine yapıp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veriyi  veri bağlantısı içindeki ikinci alt katman olan  LLC'ye aktarmak görevi yine MAC alt katmanına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aittir.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</a:t>
            </a:r>
            <a:r>
              <a:rPr dirty="0"/>
              <a:t>Veri İletim </a:t>
            </a:r>
            <a:r>
              <a:rPr spc="-5" dirty="0"/>
              <a:t>(Data Link)</a:t>
            </a:r>
            <a:r>
              <a:rPr spc="-60" dirty="0"/>
              <a:t> </a:t>
            </a:r>
            <a:r>
              <a:rPr spc="-10"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0491" y="1563141"/>
            <a:ext cx="8225155" cy="47148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90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Logical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Link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Control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(LLC)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LLC alt katmanı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üst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 olan ağ katmanı  için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geçiş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görevi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görür.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756285" marR="991235" indent="-287020">
              <a:lnSpc>
                <a:spcPct val="100000"/>
              </a:lnSpc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Protokole özel mantıksal portlar oluşturur  (</a:t>
            </a:r>
            <a:r>
              <a:rPr sz="2800" i="1" spc="-5" dirty="0">
                <a:solidFill>
                  <a:srgbClr val="1A1A6F"/>
                </a:solidFill>
                <a:latin typeface="Arial"/>
                <a:cs typeface="Arial"/>
              </a:rPr>
              <a:t>Service Access </a:t>
            </a:r>
            <a:r>
              <a:rPr sz="2800" i="1" dirty="0">
                <a:solidFill>
                  <a:srgbClr val="1A1A6F"/>
                </a:solidFill>
                <a:latin typeface="Arial"/>
                <a:cs typeface="Arial"/>
              </a:rPr>
              <a:t>Points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SAP).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756285" marR="220345" indent="-287020">
              <a:lnSpc>
                <a:spcPct val="100000"/>
              </a:lnSpc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Böylece kaynak makinada ve hedef makinada  aynı protokoller iletişime geçebilir (örneğin  TCP/IP).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</a:t>
            </a:r>
            <a:r>
              <a:rPr spc="-10" dirty="0"/>
              <a:t>Veri </a:t>
            </a:r>
            <a:r>
              <a:rPr dirty="0"/>
              <a:t>İletim </a:t>
            </a:r>
            <a:r>
              <a:rPr spc="-5" dirty="0"/>
              <a:t>(Data Link)</a:t>
            </a:r>
            <a:r>
              <a:rPr spc="-50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0491" y="1563141"/>
            <a:ext cx="8251190" cy="37757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90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Logical Link Control (LLC)</a:t>
            </a:r>
            <a:endParaRPr sz="3200">
              <a:latin typeface="Arial"/>
              <a:cs typeface="Arial"/>
            </a:endParaRPr>
          </a:p>
          <a:p>
            <a:pPr marL="756285" marR="165735" indent="-28702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LLC ayrıca veri paketlerinden bozuk gidenlerin  (veya karşı taraf için alınanların)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tekrar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gönderilmesinden</a:t>
            </a:r>
            <a:r>
              <a:rPr sz="28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sorumludur.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1A1A6F"/>
                </a:solidFill>
                <a:latin typeface="Arial"/>
                <a:cs typeface="Arial"/>
              </a:rPr>
              <a:t>Flow Control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yani alıcının işleyebileğinden fazla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paketi gönderilerek boğulmasının  engellenmesi de LLC'nin</a:t>
            </a:r>
            <a:r>
              <a:rPr sz="2800" spc="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görevidir.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</a:t>
            </a:r>
            <a:r>
              <a:rPr dirty="0"/>
              <a:t>Veri İletim </a:t>
            </a:r>
            <a:r>
              <a:rPr spc="-5" dirty="0"/>
              <a:t>(Data Link)</a:t>
            </a:r>
            <a:r>
              <a:rPr spc="-60" dirty="0"/>
              <a:t> </a:t>
            </a:r>
            <a:r>
              <a:rPr spc="-10"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</a:t>
            </a:r>
            <a:r>
              <a:rPr dirty="0"/>
              <a:t>Veri İletim </a:t>
            </a:r>
            <a:r>
              <a:rPr spc="-5" dirty="0"/>
              <a:t>(Data Link)</a:t>
            </a:r>
            <a:r>
              <a:rPr spc="-60" dirty="0"/>
              <a:t> </a:t>
            </a:r>
            <a:r>
              <a:rPr spc="-10"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611123" y="1412747"/>
            <a:ext cx="7982711" cy="446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OSI</a:t>
            </a:r>
            <a:r>
              <a:rPr spc="-65" dirty="0"/>
              <a:t> </a:t>
            </a:r>
            <a:r>
              <a:rPr spc="-5" dirty="0"/>
              <a:t>Modeli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938022" y="1739007"/>
            <a:ext cx="7267956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112" y="5617565"/>
            <a:ext cx="789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24242"/>
                </a:solidFill>
                <a:latin typeface="Arial"/>
                <a:cs typeface="Arial"/>
              </a:rPr>
              <a:t>Please do not throw sausage pizza</a:t>
            </a:r>
            <a:r>
              <a:rPr sz="18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Arial"/>
                <a:cs typeface="Arial"/>
              </a:rPr>
              <a:t>away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1A1A6F"/>
                </a:solidFill>
                <a:latin typeface="Arial"/>
                <a:cs typeface="Arial"/>
              </a:rPr>
              <a:t>Physical-Data</a:t>
            </a:r>
            <a:r>
              <a:rPr sz="1800" b="1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Arial"/>
                <a:cs typeface="Arial"/>
              </a:rPr>
              <a:t>Link-Network-Transport-Session-Presentation-Application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dirty="0"/>
              <a:t>1. </a:t>
            </a:r>
            <a:r>
              <a:rPr spc="-5" dirty="0"/>
              <a:t>Fiziksel </a:t>
            </a:r>
            <a:r>
              <a:rPr dirty="0"/>
              <a:t>(Physical)</a:t>
            </a:r>
            <a:r>
              <a:rPr spc="-65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691692" y="1572895"/>
            <a:ext cx="7947025" cy="3245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67690" indent="-342900">
              <a:lnSpc>
                <a:spcPts val="3460"/>
              </a:lnSpc>
              <a:spcBef>
                <a:spcPts val="53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Verilerin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fiziksel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 gönderilmesi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alınmasından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sorumludur.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1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katmanda tanımlanan standartlar  taşınan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verinin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içeriğiyle ilgilenmezler.  Daha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işaretin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şekli, fiziksel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katmanda  kullanılacak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konnektör türü,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 türü</a:t>
            </a:r>
            <a:r>
              <a:rPr sz="3200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gibi  elektriksel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mekanik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özelliklerle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ilgilenir.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dirty="0"/>
              <a:t>1. </a:t>
            </a:r>
            <a:r>
              <a:rPr spc="-5" dirty="0"/>
              <a:t>Fiziksel </a:t>
            </a:r>
            <a:r>
              <a:rPr dirty="0"/>
              <a:t>(Physical)</a:t>
            </a:r>
            <a:r>
              <a:rPr spc="-65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691692" y="1589659"/>
            <a:ext cx="7930515" cy="39763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48309" indent="-342900">
              <a:lnSpc>
                <a:spcPts val="2590"/>
              </a:lnSpc>
              <a:spcBef>
                <a:spcPts val="42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Fiziksel katman verinin kablo üzerinde alacağı yapıyı  tanımlar. Veriler bit olarak</a:t>
            </a:r>
            <a:r>
              <a:rPr sz="2400" spc="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iletilir.</a:t>
            </a:r>
            <a:endParaRPr sz="2400">
              <a:latin typeface="Arial"/>
              <a:cs typeface="Arial"/>
            </a:endParaRPr>
          </a:p>
          <a:p>
            <a:pPr marL="355600" marR="100965" indent="-342900">
              <a:lnSpc>
                <a:spcPts val="259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 katman bir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sıfırların nasıl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elektrik,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ışık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veya radyo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sinyallerine çevrileceğini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aktarılacağını</a:t>
            </a:r>
            <a:r>
              <a:rPr sz="2400" spc="1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tanımlar.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Gönderen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tarafta fiziksel katman bir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sıfırları elektrik  sinyallerine çevirip kabloya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yerleştirirken,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alıcı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tarafta  fiziksel katman kablodan okuduğu bu sinyalleri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tekrar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bir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sıfır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haline</a:t>
            </a:r>
            <a:r>
              <a:rPr sz="24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getirir.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Hub’lar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fiziksel katmanda</a:t>
            </a:r>
            <a:r>
              <a:rPr sz="24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tanımlıdır.</a:t>
            </a:r>
            <a:endParaRPr sz="2400">
              <a:latin typeface="Arial"/>
              <a:cs typeface="Arial"/>
            </a:endParaRPr>
          </a:p>
          <a:p>
            <a:pPr marL="355600" marR="283210" indent="-342900">
              <a:lnSpc>
                <a:spcPts val="2590"/>
              </a:lnSpc>
              <a:spcBef>
                <a:spcPts val="62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10BaseT, 100BaseT, UTP,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RJ-45,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IEEE 802.5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(Token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Ring)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vb.</a:t>
            </a:r>
            <a:r>
              <a:rPr sz="24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standartlar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dirty="0"/>
              <a:t>1. </a:t>
            </a:r>
            <a:r>
              <a:rPr spc="-5" dirty="0"/>
              <a:t>Fiziksel </a:t>
            </a:r>
            <a:r>
              <a:rPr dirty="0"/>
              <a:t>(Physical)</a:t>
            </a:r>
            <a:r>
              <a:rPr spc="-65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772668" y="1484375"/>
            <a:ext cx="7598664" cy="482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1A1A6F"/>
                </a:solidFill>
                <a:latin typeface="Tahoma"/>
                <a:cs typeface="Tahoma"/>
              </a:rPr>
              <a:t>K</a:t>
            </a:r>
            <a:r>
              <a:rPr sz="2800" spc="-5" dirty="0">
                <a:solidFill>
                  <a:srgbClr val="1A1A6F"/>
                </a:solidFill>
                <a:latin typeface="Tahoma"/>
                <a:cs typeface="Tahoma"/>
              </a:rPr>
              <a:t>atman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grpSp>
        <p:nvGrpSpPr>
          <p:cNvPr id="41" name="Grup 40"/>
          <p:cNvGrpSpPr/>
          <p:nvPr/>
        </p:nvGrpSpPr>
        <p:grpSpPr>
          <a:xfrm>
            <a:off x="290512" y="990600"/>
            <a:ext cx="8562975" cy="5352415"/>
            <a:chOff x="415925" y="1182497"/>
            <a:chExt cx="8562975" cy="5352415"/>
          </a:xfrm>
        </p:grpSpPr>
        <p:sp>
          <p:nvSpPr>
            <p:cNvPr id="9" name="object 9"/>
            <p:cNvSpPr/>
            <p:nvPr/>
          </p:nvSpPr>
          <p:spPr>
            <a:xfrm>
              <a:off x="3022600" y="1182497"/>
              <a:ext cx="0" cy="5352415"/>
            </a:xfrm>
            <a:custGeom>
              <a:avLst/>
              <a:gdLst/>
              <a:ahLst/>
              <a:cxnLst/>
              <a:rect l="l" t="t" r="r" b="b"/>
              <a:pathLst>
                <a:path h="5352415">
                  <a:moveTo>
                    <a:pt x="0" y="0"/>
                  </a:moveTo>
                  <a:lnTo>
                    <a:pt x="0" y="5351881"/>
                  </a:lnTo>
                </a:path>
              </a:pathLst>
            </a:custGeom>
            <a:ln w="12700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925" y="1765300"/>
              <a:ext cx="8562975" cy="0"/>
            </a:xfrm>
            <a:custGeom>
              <a:avLst/>
              <a:gdLst/>
              <a:ahLst/>
              <a:cxnLst/>
              <a:rect l="l" t="t" r="r" b="b"/>
              <a:pathLst>
                <a:path w="8562975">
                  <a:moveTo>
                    <a:pt x="0" y="0"/>
                  </a:moveTo>
                  <a:lnTo>
                    <a:pt x="8562848" y="0"/>
                  </a:lnTo>
                </a:path>
              </a:pathLst>
            </a:custGeom>
            <a:ln w="12700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925" y="2336800"/>
              <a:ext cx="8562975" cy="0"/>
            </a:xfrm>
            <a:custGeom>
              <a:avLst/>
              <a:gdLst/>
              <a:ahLst/>
              <a:cxnLst/>
              <a:rect l="l" t="t" r="r" b="b"/>
              <a:pathLst>
                <a:path w="8562975">
                  <a:moveTo>
                    <a:pt x="0" y="0"/>
                  </a:moveTo>
                  <a:lnTo>
                    <a:pt x="8562848" y="0"/>
                  </a:lnTo>
                </a:path>
              </a:pathLst>
            </a:custGeom>
            <a:ln w="12700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925" y="3159760"/>
              <a:ext cx="8562975" cy="0"/>
            </a:xfrm>
            <a:custGeom>
              <a:avLst/>
              <a:gdLst/>
              <a:ahLst/>
              <a:cxnLst/>
              <a:rect l="l" t="t" r="r" b="b"/>
              <a:pathLst>
                <a:path w="8562975">
                  <a:moveTo>
                    <a:pt x="0" y="0"/>
                  </a:moveTo>
                  <a:lnTo>
                    <a:pt x="8562848" y="0"/>
                  </a:lnTo>
                </a:path>
              </a:pathLst>
            </a:custGeom>
            <a:ln w="12700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925" y="3731259"/>
              <a:ext cx="8562975" cy="0"/>
            </a:xfrm>
            <a:custGeom>
              <a:avLst/>
              <a:gdLst/>
              <a:ahLst/>
              <a:cxnLst/>
              <a:rect l="l" t="t" r="r" b="b"/>
              <a:pathLst>
                <a:path w="8562975">
                  <a:moveTo>
                    <a:pt x="0" y="0"/>
                  </a:moveTo>
                  <a:lnTo>
                    <a:pt x="8562848" y="0"/>
                  </a:lnTo>
                </a:path>
              </a:pathLst>
            </a:custGeom>
            <a:ln w="12700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925" y="4554220"/>
              <a:ext cx="8562975" cy="0"/>
            </a:xfrm>
            <a:custGeom>
              <a:avLst/>
              <a:gdLst/>
              <a:ahLst/>
              <a:cxnLst/>
              <a:rect l="l" t="t" r="r" b="b"/>
              <a:pathLst>
                <a:path w="8562975">
                  <a:moveTo>
                    <a:pt x="0" y="0"/>
                  </a:moveTo>
                  <a:lnTo>
                    <a:pt x="8562848" y="0"/>
                  </a:lnTo>
                </a:path>
              </a:pathLst>
            </a:custGeom>
            <a:ln w="12700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925" y="5377179"/>
              <a:ext cx="8562975" cy="0"/>
            </a:xfrm>
            <a:custGeom>
              <a:avLst/>
              <a:gdLst/>
              <a:ahLst/>
              <a:cxnLst/>
              <a:rect l="l" t="t" r="r" b="b"/>
              <a:pathLst>
                <a:path w="8562975">
                  <a:moveTo>
                    <a:pt x="0" y="0"/>
                  </a:moveTo>
                  <a:lnTo>
                    <a:pt x="8562848" y="0"/>
                  </a:lnTo>
                </a:path>
              </a:pathLst>
            </a:custGeom>
            <a:ln w="12700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925" y="5948616"/>
              <a:ext cx="8562975" cy="0"/>
            </a:xfrm>
            <a:custGeom>
              <a:avLst/>
              <a:gdLst/>
              <a:ahLst/>
              <a:cxnLst/>
              <a:rect l="l" t="t" r="r" b="b"/>
              <a:pathLst>
                <a:path w="8562975">
                  <a:moveTo>
                    <a:pt x="0" y="0"/>
                  </a:moveTo>
                  <a:lnTo>
                    <a:pt x="8562848" y="0"/>
                  </a:lnTo>
                </a:path>
              </a:pathLst>
            </a:custGeom>
            <a:ln w="12700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212" y="1182497"/>
              <a:ext cx="0" cy="5352415"/>
            </a:xfrm>
            <a:custGeom>
              <a:avLst/>
              <a:gdLst/>
              <a:ahLst/>
              <a:cxnLst/>
              <a:rect l="l" t="t" r="r" b="b"/>
              <a:pathLst>
                <a:path h="5352415">
                  <a:moveTo>
                    <a:pt x="0" y="0"/>
                  </a:moveTo>
                  <a:lnTo>
                    <a:pt x="0" y="5351881"/>
                  </a:lnTo>
                </a:path>
              </a:pathLst>
            </a:custGeom>
            <a:ln w="28575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4548" y="1182497"/>
              <a:ext cx="0" cy="5352415"/>
            </a:xfrm>
            <a:custGeom>
              <a:avLst/>
              <a:gdLst/>
              <a:ahLst/>
              <a:cxnLst/>
              <a:rect l="l" t="t" r="r" b="b"/>
              <a:pathLst>
                <a:path h="5352415">
                  <a:moveTo>
                    <a:pt x="0" y="0"/>
                  </a:moveTo>
                  <a:lnTo>
                    <a:pt x="0" y="5351881"/>
                  </a:lnTo>
                </a:path>
              </a:pathLst>
            </a:custGeom>
            <a:ln w="28575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925" y="1196721"/>
              <a:ext cx="8562975" cy="0"/>
            </a:xfrm>
            <a:custGeom>
              <a:avLst/>
              <a:gdLst/>
              <a:ahLst/>
              <a:cxnLst/>
              <a:rect l="l" t="t" r="r" b="b"/>
              <a:pathLst>
                <a:path w="8562975">
                  <a:moveTo>
                    <a:pt x="0" y="0"/>
                  </a:moveTo>
                  <a:lnTo>
                    <a:pt x="8562848" y="0"/>
                  </a:lnTo>
                </a:path>
              </a:pathLst>
            </a:custGeom>
            <a:ln w="28575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5925" y="6520091"/>
              <a:ext cx="8562975" cy="0"/>
            </a:xfrm>
            <a:custGeom>
              <a:avLst/>
              <a:gdLst/>
              <a:ahLst/>
              <a:cxnLst/>
              <a:rect l="l" t="t" r="r" b="b"/>
              <a:pathLst>
                <a:path w="8562975">
                  <a:moveTo>
                    <a:pt x="0" y="0"/>
                  </a:moveTo>
                  <a:lnTo>
                    <a:pt x="8562848" y="0"/>
                  </a:lnTo>
                </a:path>
              </a:pathLst>
            </a:custGeom>
            <a:ln w="28575">
              <a:solidFill>
                <a:srgbClr val="1A1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480430" y="1228724"/>
              <a:ext cx="102743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10" dirty="0">
                  <a:solidFill>
                    <a:srgbClr val="1A1A6F"/>
                  </a:solidFill>
                  <a:latin typeface="Tahoma"/>
                  <a:cs typeface="Tahoma"/>
                </a:rPr>
                <a:t>Görevi</a:t>
              </a:r>
              <a:endParaRPr sz="2800" dirty="0">
                <a:latin typeface="Tahoma"/>
                <a:cs typeface="Tahoma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09117" y="1797557"/>
              <a:ext cx="208724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114" dirty="0">
                  <a:solidFill>
                    <a:srgbClr val="1A1A6F"/>
                  </a:solidFill>
                  <a:latin typeface="Tahoma"/>
                  <a:cs typeface="Tahoma"/>
                </a:rPr>
                <a:t>7.)</a:t>
              </a:r>
              <a:r>
                <a:rPr sz="2800" spc="-90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800" spc="-5" dirty="0">
                  <a:solidFill>
                    <a:srgbClr val="1A1A6F"/>
                  </a:solidFill>
                  <a:latin typeface="Tahoma"/>
                  <a:cs typeface="Tahoma"/>
                </a:rPr>
                <a:t>Uygulama</a:t>
              </a:r>
              <a:endParaRPr sz="2800">
                <a:latin typeface="Tahoma"/>
                <a:cs typeface="Tahoma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102101" y="1797558"/>
              <a:ext cx="334264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Kullanıcının</a:t>
              </a:r>
              <a:r>
                <a:rPr sz="2400" spc="-75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400" dirty="0">
                  <a:solidFill>
                    <a:srgbClr val="1A1A6F"/>
                  </a:solidFill>
                  <a:latin typeface="Tahoma"/>
                  <a:cs typeface="Tahoma"/>
                </a:rPr>
                <a:t>uygulamaları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509117" y="2369057"/>
              <a:ext cx="1647189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45" dirty="0">
                  <a:solidFill>
                    <a:srgbClr val="1A1A6F"/>
                  </a:solidFill>
                  <a:latin typeface="Tahoma"/>
                  <a:cs typeface="Tahoma"/>
                </a:rPr>
                <a:t>6.)</a:t>
              </a:r>
              <a:r>
                <a:rPr sz="2800" spc="-85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800" spc="-10" dirty="0">
                  <a:solidFill>
                    <a:srgbClr val="1A1A6F"/>
                  </a:solidFill>
                  <a:latin typeface="Tahoma"/>
                  <a:cs typeface="Tahoma"/>
                </a:rPr>
                <a:t>Sunum</a:t>
              </a:r>
              <a:endParaRPr sz="2800">
                <a:latin typeface="Tahoma"/>
                <a:cs typeface="Tahoma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102101" y="2369058"/>
              <a:ext cx="5402580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solidFill>
                    <a:srgbClr val="1A1A6F"/>
                  </a:solidFill>
                  <a:latin typeface="Tahoma"/>
                  <a:cs typeface="Tahoma"/>
                </a:rPr>
                <a:t>Aynı </a:t>
              </a:r>
              <a:r>
                <a:rPr sz="2400" dirty="0">
                  <a:solidFill>
                    <a:srgbClr val="1A1A6F"/>
                  </a:solidFill>
                  <a:latin typeface="Tahoma"/>
                  <a:cs typeface="Tahoma"/>
                </a:rPr>
                <a:t>dilin </a:t>
              </a: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konuşulması; </a:t>
              </a:r>
              <a:r>
                <a:rPr sz="2400" spc="-10" dirty="0">
                  <a:solidFill>
                    <a:srgbClr val="1A1A6F"/>
                  </a:solidFill>
                  <a:latin typeface="Tahoma"/>
                  <a:cs typeface="Tahoma"/>
                </a:rPr>
                <a:t>veri </a:t>
              </a: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formatlama,  </a:t>
              </a:r>
              <a:r>
                <a:rPr sz="2400" spc="-10" dirty="0">
                  <a:solidFill>
                    <a:srgbClr val="1A1A6F"/>
                  </a:solidFill>
                  <a:latin typeface="Tahoma"/>
                  <a:cs typeface="Tahoma"/>
                </a:rPr>
                <a:t>şifreleme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509117" y="3192272"/>
              <a:ext cx="175069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45" dirty="0">
                  <a:solidFill>
                    <a:srgbClr val="1A1A6F"/>
                  </a:solidFill>
                  <a:latin typeface="Tahoma"/>
                  <a:cs typeface="Tahoma"/>
                </a:rPr>
                <a:t>5.)</a:t>
              </a:r>
              <a:r>
                <a:rPr sz="2800" spc="-80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800" spc="-5" dirty="0">
                  <a:solidFill>
                    <a:srgbClr val="1A1A6F"/>
                  </a:solidFill>
                  <a:latin typeface="Tahoma"/>
                  <a:cs typeface="Tahoma"/>
                </a:rPr>
                <a:t>Oturum</a:t>
              </a:r>
              <a:endParaRPr sz="2800">
                <a:latin typeface="Tahoma"/>
                <a:cs typeface="Tahoma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102101" y="3191713"/>
              <a:ext cx="491934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1A1A6F"/>
                  </a:solidFill>
                  <a:latin typeface="Tahoma"/>
                  <a:cs typeface="Tahoma"/>
                </a:rPr>
                <a:t>Bağlantının kurulması </a:t>
              </a:r>
              <a:r>
                <a:rPr sz="2400" spc="-10" dirty="0">
                  <a:solidFill>
                    <a:srgbClr val="1A1A6F"/>
                  </a:solidFill>
                  <a:latin typeface="Tahoma"/>
                  <a:cs typeface="Tahoma"/>
                </a:rPr>
                <a:t>ve</a:t>
              </a:r>
              <a:r>
                <a:rPr sz="2400" spc="-110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400" dirty="0">
                  <a:solidFill>
                    <a:srgbClr val="1A1A6F"/>
                  </a:solidFill>
                  <a:latin typeface="Tahoma"/>
                  <a:cs typeface="Tahoma"/>
                </a:rPr>
                <a:t>yönetilmesi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509117" y="3763772"/>
              <a:ext cx="163322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55" dirty="0">
                  <a:solidFill>
                    <a:srgbClr val="1A1A6F"/>
                  </a:solidFill>
                  <a:latin typeface="Tahoma"/>
                  <a:cs typeface="Tahoma"/>
                </a:rPr>
                <a:t>4.)</a:t>
              </a:r>
              <a:r>
                <a:rPr sz="2800" spc="-95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800" spc="-55" dirty="0">
                  <a:solidFill>
                    <a:srgbClr val="1A1A6F"/>
                  </a:solidFill>
                  <a:latin typeface="Tahoma"/>
                  <a:cs typeface="Tahoma"/>
                </a:rPr>
                <a:t>Taşıma</a:t>
              </a:r>
              <a:endParaRPr sz="2800">
                <a:latin typeface="Tahoma"/>
                <a:cs typeface="Tahoma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102101" y="3763771"/>
              <a:ext cx="5197475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20" dirty="0">
                  <a:solidFill>
                    <a:srgbClr val="1A1A6F"/>
                  </a:solidFill>
                  <a:latin typeface="Tahoma"/>
                  <a:cs typeface="Tahoma"/>
                </a:rPr>
                <a:t>Verinin </a:t>
              </a: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bölümlere </a:t>
              </a:r>
              <a:r>
                <a:rPr sz="2400" spc="-10" dirty="0">
                  <a:solidFill>
                    <a:srgbClr val="1A1A6F"/>
                  </a:solidFill>
                  <a:latin typeface="Tahoma"/>
                  <a:cs typeface="Tahoma"/>
                </a:rPr>
                <a:t>ayrılarak </a:t>
              </a: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karşı</a:t>
              </a:r>
              <a:r>
                <a:rPr sz="2400" spc="5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400" spc="-15" dirty="0">
                  <a:solidFill>
                    <a:srgbClr val="1A1A6F"/>
                  </a:solidFill>
                  <a:latin typeface="Tahoma"/>
                  <a:cs typeface="Tahoma"/>
                </a:rPr>
                <a:t>tarafa</a:t>
              </a:r>
              <a:endParaRPr sz="240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</a:pP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gitmesinin kontrol</a:t>
              </a:r>
              <a:r>
                <a:rPr sz="2400" spc="-45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edilmesi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509117" y="4586427"/>
              <a:ext cx="96774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50" dirty="0">
                  <a:solidFill>
                    <a:srgbClr val="1A1A6F"/>
                  </a:solidFill>
                  <a:latin typeface="Tahoma"/>
                  <a:cs typeface="Tahoma"/>
                </a:rPr>
                <a:t>3.)</a:t>
              </a:r>
              <a:r>
                <a:rPr sz="2800" spc="-75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800" spc="-5" dirty="0">
                  <a:solidFill>
                    <a:srgbClr val="1A1A6F"/>
                  </a:solidFill>
                  <a:latin typeface="Tahoma"/>
                  <a:cs typeface="Tahoma"/>
                </a:rPr>
                <a:t>Ağ</a:t>
              </a:r>
              <a:endParaRPr sz="2800">
                <a:latin typeface="Tahoma"/>
                <a:cs typeface="Tahoma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3102101" y="4586427"/>
              <a:ext cx="5403215" cy="7575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5" dirty="0">
                  <a:solidFill>
                    <a:srgbClr val="1A1A6F"/>
                  </a:solidFill>
                  <a:latin typeface="Tahoma"/>
                  <a:cs typeface="Tahoma"/>
                </a:rPr>
                <a:t>Veri </a:t>
              </a:r>
              <a:r>
                <a:rPr sz="2400" dirty="0">
                  <a:solidFill>
                    <a:srgbClr val="1A1A6F"/>
                  </a:solidFill>
                  <a:latin typeface="Tahoma"/>
                  <a:cs typeface="Tahoma"/>
                </a:rPr>
                <a:t>bölümlerinin </a:t>
              </a:r>
              <a:r>
                <a:rPr sz="2400" spc="-10" dirty="0">
                  <a:solidFill>
                    <a:srgbClr val="1A1A6F"/>
                  </a:solidFill>
                  <a:latin typeface="Tahoma"/>
                  <a:cs typeface="Tahoma"/>
                </a:rPr>
                <a:t>paketlere </a:t>
              </a: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ayrılması,</a:t>
              </a:r>
              <a:r>
                <a:rPr sz="2400" spc="-20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400" dirty="0">
                  <a:solidFill>
                    <a:srgbClr val="1A1A6F"/>
                  </a:solidFill>
                  <a:latin typeface="Tahoma"/>
                  <a:cs typeface="Tahoma"/>
                </a:rPr>
                <a:t>ağ</a:t>
              </a:r>
              <a:endParaRPr sz="240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adreslerinin fiziksel </a:t>
              </a:r>
              <a:r>
                <a:rPr sz="2400" spc="-10" dirty="0">
                  <a:solidFill>
                    <a:srgbClr val="1A1A6F"/>
                  </a:solidFill>
                  <a:latin typeface="Tahoma"/>
                  <a:cs typeface="Tahoma"/>
                </a:rPr>
                <a:t>adreslere</a:t>
              </a:r>
              <a:r>
                <a:rPr sz="2400" spc="-35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çevrimi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09117" y="5409996"/>
              <a:ext cx="215900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45" dirty="0">
                  <a:solidFill>
                    <a:srgbClr val="1A1A6F"/>
                  </a:solidFill>
                  <a:latin typeface="Tahoma"/>
                  <a:cs typeface="Tahoma"/>
                </a:rPr>
                <a:t>2.) </a:t>
              </a:r>
              <a:r>
                <a:rPr sz="2800" spc="-40" dirty="0">
                  <a:solidFill>
                    <a:srgbClr val="1A1A6F"/>
                  </a:solidFill>
                  <a:latin typeface="Tahoma"/>
                  <a:cs typeface="Tahoma"/>
                </a:rPr>
                <a:t>Veri</a:t>
              </a:r>
              <a:r>
                <a:rPr sz="2800" spc="-25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800" spc="-10" dirty="0">
                  <a:solidFill>
                    <a:srgbClr val="1A1A6F"/>
                  </a:solidFill>
                  <a:latin typeface="Tahoma"/>
                  <a:cs typeface="Tahoma"/>
                </a:rPr>
                <a:t>İletim</a:t>
              </a:r>
              <a:endParaRPr sz="2800">
                <a:latin typeface="Tahoma"/>
                <a:cs typeface="Tahoma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3102101" y="5409996"/>
              <a:ext cx="49237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1A1A6F"/>
                  </a:solidFill>
                  <a:latin typeface="Tahoma"/>
                  <a:cs typeface="Tahoma"/>
                </a:rPr>
                <a:t>Ağ </a:t>
              </a: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paketlerinin </a:t>
              </a:r>
              <a:r>
                <a:rPr sz="2400" spc="-10" dirty="0">
                  <a:solidFill>
                    <a:srgbClr val="1A1A6F"/>
                  </a:solidFill>
                  <a:latin typeface="Tahoma"/>
                  <a:cs typeface="Tahoma"/>
                </a:rPr>
                <a:t>çerçevelere</a:t>
              </a:r>
              <a:r>
                <a:rPr sz="2400" spc="-40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ayrılması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09117" y="5981191"/>
              <a:ext cx="166560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50" dirty="0">
                  <a:solidFill>
                    <a:srgbClr val="1A1A6F"/>
                  </a:solidFill>
                  <a:latin typeface="Tahoma"/>
                  <a:cs typeface="Tahoma"/>
                </a:rPr>
                <a:t>1.) </a:t>
              </a:r>
              <a:r>
                <a:rPr sz="2800" spc="-10" dirty="0">
                  <a:solidFill>
                    <a:srgbClr val="1A1A6F"/>
                  </a:solidFill>
                  <a:latin typeface="Tahoma"/>
                  <a:cs typeface="Tahoma"/>
                </a:rPr>
                <a:t>Fiziksel</a:t>
              </a:r>
              <a:endParaRPr sz="2800">
                <a:latin typeface="Tahoma"/>
                <a:cs typeface="Tahoma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102101" y="5981191"/>
              <a:ext cx="273494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solidFill>
                    <a:srgbClr val="1A1A6F"/>
                  </a:solidFill>
                  <a:latin typeface="Tahoma"/>
                  <a:cs typeface="Tahoma"/>
                </a:rPr>
                <a:t>Fiziksel </a:t>
              </a:r>
              <a:r>
                <a:rPr sz="2400" spc="-10" dirty="0">
                  <a:solidFill>
                    <a:srgbClr val="1A1A6F"/>
                  </a:solidFill>
                  <a:latin typeface="Tahoma"/>
                  <a:cs typeface="Tahoma"/>
                </a:rPr>
                <a:t>veri</a:t>
              </a:r>
              <a:r>
                <a:rPr sz="2400" spc="-65" dirty="0">
                  <a:solidFill>
                    <a:srgbClr val="1A1A6F"/>
                  </a:solidFill>
                  <a:latin typeface="Tahoma"/>
                  <a:cs typeface="Tahoma"/>
                </a:rPr>
                <a:t> </a:t>
              </a:r>
              <a:r>
                <a:rPr sz="2400" dirty="0">
                  <a:solidFill>
                    <a:srgbClr val="1A1A6F"/>
                  </a:solidFill>
                  <a:latin typeface="Tahoma"/>
                  <a:cs typeface="Tahoma"/>
                </a:rPr>
                <a:t>aktarımı</a:t>
              </a:r>
              <a:endParaRPr sz="2400">
                <a:latin typeface="Tahoma"/>
                <a:cs typeface="Tahoma"/>
              </a:endParaRPr>
            </a:p>
          </p:txBody>
        </p:sp>
        <p:sp>
          <p:nvSpPr>
            <p:cNvPr id="40" name="object 24"/>
            <p:cNvSpPr txBox="1"/>
            <p:nvPr/>
          </p:nvSpPr>
          <p:spPr>
            <a:xfrm>
              <a:off x="1144842" y="1252729"/>
              <a:ext cx="1369758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tr-TR" sz="2800" spc="-10" dirty="0" smtClean="0">
                  <a:solidFill>
                    <a:srgbClr val="1A1A6F"/>
                  </a:solidFill>
                  <a:latin typeface="Tahoma"/>
                  <a:cs typeface="Tahoma"/>
                </a:rPr>
                <a:t>Katman</a:t>
              </a:r>
              <a:endParaRPr sz="2800" dirty="0">
                <a:latin typeface="Tahoma"/>
                <a:cs typeface="Tahoma"/>
              </a:endParaRPr>
            </a:p>
          </p:txBody>
        </p:sp>
      </p:grpSp>
      <p:sp>
        <p:nvSpPr>
          <p:cNvPr id="42" name="Slayt Numarası Yer Tutucusu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07280"/>
              </p:ext>
            </p:extLst>
          </p:nvPr>
        </p:nvGraphicFramePr>
        <p:xfrm>
          <a:off x="611505" y="1132230"/>
          <a:ext cx="7920989" cy="5098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2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826">
                <a:tc>
                  <a:txBody>
                    <a:bodyPr/>
                    <a:lstStyle/>
                    <a:p>
                      <a:pPr marL="9182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8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Katman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PDU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(Protocol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Data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Unit)</a:t>
                      </a:r>
                      <a:r>
                        <a:rPr sz="2800" spc="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Adı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28575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A1A6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14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7.)</a:t>
                      </a:r>
                      <a:r>
                        <a:rPr sz="28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Uygulama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HTTP, </a:t>
                      </a:r>
                      <a:r>
                        <a:rPr sz="2800" spc="-9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FTP,</a:t>
                      </a:r>
                      <a:r>
                        <a:rPr sz="2800" spc="1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SMTP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A1A6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6.)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Sunum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ASCII, JPEG,</a:t>
                      </a:r>
                      <a:r>
                        <a:rPr sz="2800" spc="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PGP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A1A6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5.)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Oturum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NetBIOS,</a:t>
                      </a:r>
                      <a:r>
                        <a:rPr sz="2800" spc="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DHCP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A1A6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4.)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Taşıma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14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TCP, </a:t>
                      </a:r>
                      <a:r>
                        <a:rPr sz="2800" spc="-1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UDP,</a:t>
                      </a:r>
                      <a:r>
                        <a:rPr sz="2800" spc="10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SPX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A1A6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3.)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Ağ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IP,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IPX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A1A6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2.) </a:t>
                      </a:r>
                      <a:r>
                        <a:rPr sz="28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Veri</a:t>
                      </a:r>
                      <a:r>
                        <a:rPr sz="2800" spc="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İletim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Ethernet, </a:t>
                      </a:r>
                      <a:r>
                        <a:rPr sz="28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Frame </a:t>
                      </a:r>
                      <a:r>
                        <a:rPr sz="2800" spc="-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Relay,</a:t>
                      </a:r>
                      <a:r>
                        <a:rPr sz="2800" spc="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ISDN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A1A6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6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1.)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Fiziksel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28575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Bit, </a:t>
                      </a:r>
                      <a:r>
                        <a:rPr sz="2800" spc="-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Kablo,</a:t>
                      </a:r>
                      <a:r>
                        <a:rPr sz="2800" spc="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Konnektör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28575">
                      <a:solidFill>
                        <a:srgbClr val="1A1A6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A1A6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Unvan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Katman</a:t>
            </a:r>
            <a:endParaRPr lang="tr-TR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OSI’de Verilerin</a:t>
            </a:r>
            <a:r>
              <a:rPr spc="-114" dirty="0"/>
              <a:t> </a:t>
            </a:r>
            <a:r>
              <a:rPr dirty="0"/>
              <a:t>Adı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56617"/>
              </p:ext>
            </p:extLst>
          </p:nvPr>
        </p:nvGraphicFramePr>
        <p:xfrm>
          <a:off x="911402" y="1295400"/>
          <a:ext cx="7776845" cy="4559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6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A1A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1696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8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Katman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28575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Kullanılan </a:t>
                      </a:r>
                      <a:r>
                        <a:rPr sz="28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Veri</a:t>
                      </a:r>
                      <a:r>
                        <a:rPr sz="2800" spc="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Adı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28575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14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7.)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Uygulama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2800" spc="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(Veri)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6.)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Sunum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3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5.)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Oturum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3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4.)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Taşıma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Segment</a:t>
                      </a:r>
                      <a:r>
                        <a:rPr sz="2800" spc="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(Bölüm)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3.)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Ağ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Packet</a:t>
                      </a:r>
                      <a:r>
                        <a:rPr sz="2800" spc="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(Paket)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3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2.) </a:t>
                      </a:r>
                      <a:r>
                        <a:rPr sz="28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Veri</a:t>
                      </a:r>
                      <a:r>
                        <a:rPr sz="2800" spc="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İletim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Frame</a:t>
                      </a:r>
                      <a:r>
                        <a:rPr sz="2800" spc="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(Çerçeve)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12700">
                      <a:solidFill>
                        <a:srgbClr val="1A1A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6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1.)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Fiziksel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1A1A6F"/>
                      </a:solidFill>
                      <a:prstDash val="solid"/>
                    </a:lnL>
                    <a:lnR w="12700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28575">
                      <a:solidFill>
                        <a:srgbClr val="1A1A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Bits</a:t>
                      </a:r>
                      <a:r>
                        <a:rPr sz="28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(Bit)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A1A6F"/>
                      </a:solidFill>
                      <a:prstDash val="solid"/>
                    </a:lnL>
                    <a:lnR w="28575">
                      <a:solidFill>
                        <a:srgbClr val="1A1A6F"/>
                      </a:solidFill>
                      <a:prstDash val="solid"/>
                    </a:lnR>
                    <a:lnT w="12700">
                      <a:solidFill>
                        <a:srgbClr val="1A1A6F"/>
                      </a:solidFill>
                      <a:prstDash val="solid"/>
                    </a:lnT>
                    <a:lnB w="28575">
                      <a:solidFill>
                        <a:srgbClr val="1A1A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Sarma</a:t>
            </a:r>
            <a:r>
              <a:rPr spc="-15" dirty="0"/>
              <a:t> </a:t>
            </a:r>
            <a:r>
              <a:rPr spc="-5" dirty="0"/>
              <a:t>(</a:t>
            </a:r>
            <a:r>
              <a:rPr i="1" spc="-5" dirty="0">
                <a:latin typeface="Times New Roman"/>
                <a:cs typeface="Times New Roman"/>
              </a:rPr>
              <a:t>encapsulation)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1331975" y="1594103"/>
            <a:ext cx="6597396" cy="463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5365" marR="5080" indent="-10033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OSI </a:t>
            </a:r>
            <a:r>
              <a:rPr sz="3200" spc="-5" dirty="0"/>
              <a:t>Katmanları </a:t>
            </a:r>
            <a:r>
              <a:rPr sz="3200" dirty="0"/>
              <a:t>Arasında</a:t>
            </a:r>
            <a:r>
              <a:rPr sz="3200" spc="-85" dirty="0"/>
              <a:t> </a:t>
            </a:r>
            <a:r>
              <a:rPr sz="3200" dirty="0"/>
              <a:t>Veri  Aktarımı</a:t>
            </a:r>
            <a:endParaRPr sz="320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281940" y="1638300"/>
            <a:ext cx="1376172" cy="99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6556" y="1647444"/>
            <a:ext cx="122377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4642" y="1671954"/>
            <a:ext cx="91566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1A1A6F"/>
                </a:solidFill>
                <a:latin typeface="Arial"/>
                <a:cs typeface="Arial"/>
              </a:rPr>
              <a:t>Terminal</a:t>
            </a:r>
            <a:r>
              <a:rPr sz="1500" spc="-1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1138" y="1681048"/>
            <a:ext cx="9264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1A1A6F"/>
                </a:solidFill>
                <a:latin typeface="Arial"/>
                <a:cs typeface="Arial"/>
              </a:rPr>
              <a:t>Terminal</a:t>
            </a:r>
            <a:r>
              <a:rPr sz="15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A1A6F"/>
                </a:solidFill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4500" y="1938527"/>
            <a:ext cx="1943100" cy="323215"/>
          </a:xfrm>
          <a:prstGeom prst="rect">
            <a:avLst/>
          </a:prstGeom>
          <a:solidFill>
            <a:srgbClr val="C3D5F8"/>
          </a:solidFill>
          <a:ln w="9144">
            <a:solidFill>
              <a:srgbClr val="4A84EB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500" dirty="0">
                <a:solidFill>
                  <a:srgbClr val="1A1A6F"/>
                </a:solidFill>
                <a:latin typeface="Arial"/>
                <a:cs typeface="Arial"/>
              </a:rPr>
              <a:t>İşlem</a:t>
            </a:r>
            <a:r>
              <a:rPr sz="15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A1A6F"/>
                </a:solidFill>
                <a:latin typeface="Arial"/>
                <a:cs typeface="Arial"/>
              </a:rPr>
              <a:t>Gönderimi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9884" y="1938527"/>
            <a:ext cx="1295400" cy="323215"/>
          </a:xfrm>
          <a:prstGeom prst="rect">
            <a:avLst/>
          </a:prstGeom>
          <a:solidFill>
            <a:srgbClr val="C3D5F8"/>
          </a:solidFill>
          <a:ln w="9144">
            <a:solidFill>
              <a:srgbClr val="4A84EB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500" dirty="0">
                <a:solidFill>
                  <a:srgbClr val="1A1A6F"/>
                </a:solidFill>
                <a:latin typeface="Arial"/>
                <a:cs typeface="Arial"/>
              </a:rPr>
              <a:t>İşlem</a:t>
            </a:r>
            <a:r>
              <a:rPr sz="15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A1A6F"/>
                </a:solidFill>
                <a:latin typeface="Arial"/>
                <a:cs typeface="Arial"/>
              </a:rPr>
              <a:t>Alımı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1470" y="1910333"/>
            <a:ext cx="862965" cy="325120"/>
          </a:xfrm>
          <a:prstGeom prst="rect">
            <a:avLst/>
          </a:prstGeom>
          <a:solidFill>
            <a:srgbClr val="C3D5F8"/>
          </a:solidFill>
          <a:ln w="19811">
            <a:solidFill>
              <a:srgbClr val="4A84EB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320"/>
              </a:spcBef>
            </a:pPr>
            <a:r>
              <a:rPr sz="1500" spc="-25" dirty="0">
                <a:solidFill>
                  <a:srgbClr val="1A1A6F"/>
                </a:solidFill>
                <a:latin typeface="Arial"/>
                <a:cs typeface="Arial"/>
              </a:rPr>
              <a:t>Veri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105" y="2929889"/>
            <a:ext cx="1176655" cy="251460"/>
          </a:xfrm>
          <a:prstGeom prst="rect">
            <a:avLst/>
          </a:prstGeom>
          <a:solidFill>
            <a:srgbClr val="C3D5F8"/>
          </a:solidFill>
          <a:ln w="19812">
            <a:solidFill>
              <a:srgbClr val="4A84EB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34620">
              <a:lnSpc>
                <a:spcPts val="1655"/>
              </a:lnSpc>
              <a:spcBef>
                <a:spcPts val="320"/>
              </a:spcBef>
            </a:pPr>
            <a:r>
              <a:rPr sz="1500" b="1" spc="-10" dirty="0">
                <a:solidFill>
                  <a:srgbClr val="1A1A6F"/>
                </a:solidFill>
                <a:latin typeface="Arial"/>
                <a:cs typeface="Arial"/>
              </a:rPr>
              <a:t>Uygulama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105" y="3286505"/>
            <a:ext cx="1176655" cy="251460"/>
          </a:xfrm>
          <a:prstGeom prst="rect">
            <a:avLst/>
          </a:prstGeom>
          <a:solidFill>
            <a:srgbClr val="C3D5F8"/>
          </a:solidFill>
          <a:ln w="19812">
            <a:solidFill>
              <a:srgbClr val="4A84EB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65430">
              <a:lnSpc>
                <a:spcPts val="1650"/>
              </a:lnSpc>
              <a:spcBef>
                <a:spcPts val="325"/>
              </a:spcBef>
            </a:pPr>
            <a:r>
              <a:rPr sz="1500" b="1" spc="-10" dirty="0">
                <a:solidFill>
                  <a:srgbClr val="1A1A6F"/>
                </a:solidFill>
                <a:latin typeface="Arial"/>
                <a:cs typeface="Arial"/>
              </a:rPr>
              <a:t>Sunum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105" y="3679697"/>
            <a:ext cx="1176655" cy="251460"/>
          </a:xfrm>
          <a:prstGeom prst="rect">
            <a:avLst/>
          </a:prstGeom>
          <a:solidFill>
            <a:srgbClr val="C3D5F8"/>
          </a:solidFill>
          <a:ln w="19812">
            <a:solidFill>
              <a:srgbClr val="4A84EB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42570">
              <a:lnSpc>
                <a:spcPts val="1650"/>
              </a:lnSpc>
              <a:spcBef>
                <a:spcPts val="330"/>
              </a:spcBef>
            </a:pPr>
            <a:r>
              <a:rPr sz="1500" b="1" dirty="0">
                <a:solidFill>
                  <a:srgbClr val="1A1A6F"/>
                </a:solidFill>
                <a:latin typeface="Arial"/>
                <a:cs typeface="Arial"/>
              </a:rPr>
              <a:t>Oturum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105" y="4072890"/>
            <a:ext cx="1176655" cy="250190"/>
          </a:xfrm>
          <a:prstGeom prst="rect">
            <a:avLst/>
          </a:prstGeom>
          <a:solidFill>
            <a:srgbClr val="C3D5F8"/>
          </a:solidFill>
          <a:ln w="19812">
            <a:solidFill>
              <a:srgbClr val="4A84EB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65430">
              <a:lnSpc>
                <a:spcPts val="1650"/>
              </a:lnSpc>
              <a:spcBef>
                <a:spcPts val="320"/>
              </a:spcBef>
            </a:pPr>
            <a:r>
              <a:rPr sz="1500" b="1" spc="-25" dirty="0">
                <a:solidFill>
                  <a:srgbClr val="1A1A6F"/>
                </a:solidFill>
                <a:latin typeface="Arial"/>
                <a:cs typeface="Arial"/>
              </a:rPr>
              <a:t>Taşıma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7105" y="4466082"/>
            <a:ext cx="1176655" cy="250190"/>
          </a:xfrm>
          <a:prstGeom prst="rect">
            <a:avLst/>
          </a:prstGeom>
          <a:solidFill>
            <a:srgbClr val="C3D5F8"/>
          </a:solidFill>
          <a:ln w="19812">
            <a:solidFill>
              <a:srgbClr val="4A84EB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ts val="1650"/>
              </a:lnSpc>
              <a:spcBef>
                <a:spcPts val="320"/>
              </a:spcBef>
            </a:pPr>
            <a:r>
              <a:rPr sz="1500" b="1" spc="-55" dirty="0">
                <a:solidFill>
                  <a:srgbClr val="1A1A6F"/>
                </a:solidFill>
                <a:latin typeface="Arial"/>
                <a:cs typeface="Arial"/>
              </a:rPr>
              <a:t>Ağ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7105" y="4857750"/>
            <a:ext cx="1176655" cy="250190"/>
          </a:xfrm>
          <a:prstGeom prst="rect">
            <a:avLst/>
          </a:prstGeom>
          <a:solidFill>
            <a:srgbClr val="C3D5F8"/>
          </a:solidFill>
          <a:ln w="19812">
            <a:solidFill>
              <a:srgbClr val="4A84EB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35890">
              <a:lnSpc>
                <a:spcPts val="1645"/>
              </a:lnSpc>
              <a:spcBef>
                <a:spcPts val="320"/>
              </a:spcBef>
            </a:pPr>
            <a:r>
              <a:rPr sz="1500" b="1" spc="-25" dirty="0">
                <a:solidFill>
                  <a:srgbClr val="1A1A6F"/>
                </a:solidFill>
                <a:latin typeface="Arial"/>
                <a:cs typeface="Arial"/>
              </a:rPr>
              <a:t>Veri</a:t>
            </a:r>
            <a:r>
              <a:rPr sz="1500" b="1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1A1A6F"/>
                </a:solidFill>
                <a:latin typeface="Arial"/>
                <a:cs typeface="Arial"/>
              </a:rPr>
              <a:t>iletim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105" y="5250941"/>
            <a:ext cx="1176655" cy="250190"/>
          </a:xfrm>
          <a:prstGeom prst="rect">
            <a:avLst/>
          </a:prstGeom>
          <a:solidFill>
            <a:srgbClr val="C3D5F8"/>
          </a:solidFill>
          <a:ln w="19812">
            <a:solidFill>
              <a:srgbClr val="4A84EB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41300">
              <a:lnSpc>
                <a:spcPts val="1645"/>
              </a:lnSpc>
              <a:spcBef>
                <a:spcPts val="325"/>
              </a:spcBef>
            </a:pPr>
            <a:r>
              <a:rPr sz="1500" b="1" dirty="0">
                <a:solidFill>
                  <a:srgbClr val="1A1A6F"/>
                </a:solidFill>
                <a:latin typeface="Arial"/>
                <a:cs typeface="Arial"/>
              </a:rPr>
              <a:t>Fiziksel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19222" y="3466338"/>
            <a:ext cx="661670" cy="246379"/>
          </a:xfrm>
          <a:prstGeom prst="rect">
            <a:avLst/>
          </a:prstGeom>
          <a:solidFill>
            <a:srgbClr val="C3D5F8"/>
          </a:solidFill>
          <a:ln w="19811">
            <a:solidFill>
              <a:srgbClr val="4A84EB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05"/>
              </a:spcBef>
            </a:pPr>
            <a:r>
              <a:rPr sz="1000" spc="-5" dirty="0">
                <a:solidFill>
                  <a:srgbClr val="1A1A6F"/>
                </a:solidFill>
                <a:latin typeface="Arial"/>
                <a:cs typeface="Arial"/>
              </a:rPr>
              <a:t>Veri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80638" y="3469385"/>
            <a:ext cx="421005" cy="247015"/>
          </a:xfrm>
          <a:custGeom>
            <a:avLst/>
            <a:gdLst/>
            <a:ahLst/>
            <a:cxnLst/>
            <a:rect l="l" t="t" r="r" b="b"/>
            <a:pathLst>
              <a:path w="421004" h="247014">
                <a:moveTo>
                  <a:pt x="0" y="246887"/>
                </a:moveTo>
                <a:lnTo>
                  <a:pt x="420624" y="246887"/>
                </a:lnTo>
                <a:lnTo>
                  <a:pt x="420624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C3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80638" y="3466338"/>
            <a:ext cx="421005" cy="246379"/>
          </a:xfrm>
          <a:prstGeom prst="rect">
            <a:avLst/>
          </a:prstGeom>
          <a:ln w="19811">
            <a:solidFill>
              <a:srgbClr val="4A84E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55"/>
              </a:spcBef>
            </a:pPr>
            <a:r>
              <a:rPr sz="1000" spc="-5" dirty="0">
                <a:solidFill>
                  <a:srgbClr val="1A1A6F"/>
                </a:solidFill>
                <a:latin typeface="Arial"/>
                <a:cs typeface="Arial"/>
              </a:rPr>
              <a:t>UB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903220" y="3813047"/>
          <a:ext cx="1395729" cy="246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87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Veri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UB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SB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900172" y="4174235"/>
          <a:ext cx="1749423" cy="245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Veri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UB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SB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OB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912364" y="4533138"/>
          <a:ext cx="2094864" cy="246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887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Veri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38100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UB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SB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OB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TB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912364" y="4914138"/>
          <a:ext cx="2447289" cy="246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7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Veri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UB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SB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OB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38100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TB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426458" y="5463641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A1A6F"/>
                </a:solidFill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497835" y="5270753"/>
          <a:ext cx="3272151" cy="245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VK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38100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Veri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UB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SB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spc="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TB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4A84EB"/>
                      </a:solidFill>
                      <a:prstDash val="solid"/>
                    </a:lnL>
                    <a:lnR w="38100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4A84EB"/>
                      </a:solidFill>
                      <a:prstDash val="solid"/>
                    </a:lnL>
                    <a:lnR w="38100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VB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4A84EB"/>
                      </a:solidFill>
                      <a:prstDash val="solid"/>
                    </a:lnL>
                    <a:lnR w="28575">
                      <a:solidFill>
                        <a:srgbClr val="4A84EB"/>
                      </a:solidFill>
                      <a:prstDash val="solid"/>
                    </a:lnR>
                    <a:lnT w="28575">
                      <a:solidFill>
                        <a:srgbClr val="4A84EB"/>
                      </a:solidFill>
                      <a:prstDash val="solid"/>
                    </a:lnT>
                    <a:lnB w="28575">
                      <a:solidFill>
                        <a:srgbClr val="4A84EB"/>
                      </a:solidFill>
                      <a:prstDash val="solid"/>
                    </a:lnB>
                    <a:solidFill>
                      <a:srgbClr val="C3D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475738" y="5638038"/>
            <a:ext cx="3740150" cy="292735"/>
          </a:xfrm>
          <a:prstGeom prst="rect">
            <a:avLst/>
          </a:prstGeom>
          <a:solidFill>
            <a:srgbClr val="C3D5F8"/>
          </a:solidFill>
          <a:ln w="19811">
            <a:solidFill>
              <a:srgbClr val="4A84EB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320"/>
              </a:spcBef>
            </a:pPr>
            <a:r>
              <a:rPr sz="1300" spc="-50" dirty="0">
                <a:solidFill>
                  <a:srgbClr val="1A1A6F"/>
                </a:solidFill>
                <a:latin typeface="Arial"/>
                <a:cs typeface="Arial"/>
              </a:rPr>
              <a:t>011100111101111001111001110111101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70610" y="6011417"/>
            <a:ext cx="45720" cy="236220"/>
          </a:xfrm>
          <a:custGeom>
            <a:avLst/>
            <a:gdLst/>
            <a:ahLst/>
            <a:cxnLst/>
            <a:rect l="l" t="t" r="r" b="b"/>
            <a:pathLst>
              <a:path w="45719" h="236220">
                <a:moveTo>
                  <a:pt x="0" y="0"/>
                </a:moveTo>
                <a:lnTo>
                  <a:pt x="45720" y="236219"/>
                </a:lnTo>
              </a:path>
            </a:pathLst>
          </a:custGeom>
          <a:ln w="19812">
            <a:solidFill>
              <a:srgbClr val="4A8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6330" y="6247638"/>
            <a:ext cx="6769734" cy="0"/>
          </a:xfrm>
          <a:custGeom>
            <a:avLst/>
            <a:gdLst/>
            <a:ahLst/>
            <a:cxnLst/>
            <a:rect l="l" t="t" r="r" b="b"/>
            <a:pathLst>
              <a:path w="6769734">
                <a:moveTo>
                  <a:pt x="0" y="0"/>
                </a:moveTo>
                <a:lnTo>
                  <a:pt x="6769608" y="0"/>
                </a:lnTo>
              </a:path>
            </a:pathLst>
          </a:custGeom>
          <a:ln w="19812">
            <a:solidFill>
              <a:srgbClr val="4A8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58506" y="6011417"/>
            <a:ext cx="45720" cy="236220"/>
          </a:xfrm>
          <a:custGeom>
            <a:avLst/>
            <a:gdLst/>
            <a:ahLst/>
            <a:cxnLst/>
            <a:rect l="l" t="t" r="r" b="b"/>
            <a:pathLst>
              <a:path w="45720" h="236220">
                <a:moveTo>
                  <a:pt x="45720" y="0"/>
                </a:moveTo>
                <a:lnTo>
                  <a:pt x="0" y="236219"/>
                </a:lnTo>
              </a:path>
            </a:pathLst>
          </a:custGeom>
          <a:ln w="19812">
            <a:solidFill>
              <a:srgbClr val="4A8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Slayt Numarası Yer Tutucusu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891" y="2298573"/>
            <a:ext cx="188595" cy="35540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594" y="1888363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A1A6F"/>
                </a:solidFill>
                <a:latin typeface="Calibri"/>
                <a:cs typeface="Calibri"/>
              </a:rPr>
              <a:t>Terminal</a:t>
            </a:r>
            <a:r>
              <a:rPr sz="1800" spc="-75" dirty="0">
                <a:solidFill>
                  <a:srgbClr val="1A1A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6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0584" y="2170633"/>
            <a:ext cx="10045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A1A6F"/>
                </a:solidFill>
                <a:latin typeface="Calibri"/>
                <a:cs typeface="Calibri"/>
              </a:rPr>
              <a:t>Terminal</a:t>
            </a:r>
            <a:r>
              <a:rPr sz="1800" spc="-50" dirty="0">
                <a:solidFill>
                  <a:srgbClr val="1A1A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A6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6353" y="2298573"/>
            <a:ext cx="188595" cy="35540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1A1A6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41019" y="2414016"/>
          <a:ext cx="2981325" cy="412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105">
                <a:tc gridSpan="2">
                  <a:txBody>
                    <a:bodyPr/>
                    <a:lstStyle/>
                    <a:p>
                      <a:pPr marL="8509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10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Uygulama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38100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Sunum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38100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81">
                <a:tc gridSpan="2">
                  <a:txBody>
                    <a:bodyPr/>
                    <a:lstStyle/>
                    <a:p>
                      <a:pPr marL="99186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Oturum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4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3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Taşıma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Ağ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81">
                <a:tc gridSpan="2"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Veri</a:t>
                      </a:r>
                      <a:r>
                        <a:rPr sz="2400" b="1" spc="-1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iletim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96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Fiziksel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1A1A6F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A1A6F"/>
                      </a:solidFill>
                      <a:prstDash val="solid"/>
                    </a:lnL>
                    <a:lnT w="28575">
                      <a:solidFill>
                        <a:srgbClr val="1244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938783" y="836675"/>
            <a:ext cx="1818131" cy="1510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71844" y="547116"/>
            <a:ext cx="1819655" cy="1799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5991" y="2519172"/>
            <a:ext cx="216535" cy="3167380"/>
          </a:xfrm>
          <a:custGeom>
            <a:avLst/>
            <a:gdLst/>
            <a:ahLst/>
            <a:cxnLst/>
            <a:rect l="l" t="t" r="r" b="b"/>
            <a:pathLst>
              <a:path w="216535" h="3167379">
                <a:moveTo>
                  <a:pt x="216408" y="2373248"/>
                </a:moveTo>
                <a:lnTo>
                  <a:pt x="0" y="2373248"/>
                </a:lnTo>
                <a:lnTo>
                  <a:pt x="108204" y="3166872"/>
                </a:lnTo>
                <a:lnTo>
                  <a:pt x="216408" y="2373248"/>
                </a:lnTo>
                <a:close/>
              </a:path>
              <a:path w="216535" h="3167379">
                <a:moveTo>
                  <a:pt x="162306" y="0"/>
                </a:moveTo>
                <a:lnTo>
                  <a:pt x="54102" y="0"/>
                </a:lnTo>
                <a:lnTo>
                  <a:pt x="54102" y="2373248"/>
                </a:lnTo>
                <a:lnTo>
                  <a:pt x="162306" y="2373248"/>
                </a:lnTo>
                <a:lnTo>
                  <a:pt x="162306" y="0"/>
                </a:lnTo>
                <a:close/>
              </a:path>
            </a:pathLst>
          </a:custGeom>
          <a:solidFill>
            <a:srgbClr val="90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5991" y="2519172"/>
            <a:ext cx="216535" cy="3167380"/>
          </a:xfrm>
          <a:custGeom>
            <a:avLst/>
            <a:gdLst/>
            <a:ahLst/>
            <a:cxnLst/>
            <a:rect l="l" t="t" r="r" b="b"/>
            <a:pathLst>
              <a:path w="216535" h="3167379">
                <a:moveTo>
                  <a:pt x="0" y="2373248"/>
                </a:moveTo>
                <a:lnTo>
                  <a:pt x="54102" y="2373248"/>
                </a:lnTo>
                <a:lnTo>
                  <a:pt x="54102" y="0"/>
                </a:lnTo>
                <a:lnTo>
                  <a:pt x="162306" y="0"/>
                </a:lnTo>
                <a:lnTo>
                  <a:pt x="162306" y="2373248"/>
                </a:lnTo>
                <a:lnTo>
                  <a:pt x="216408" y="2373248"/>
                </a:lnTo>
                <a:lnTo>
                  <a:pt x="108204" y="3166872"/>
                </a:lnTo>
                <a:lnTo>
                  <a:pt x="0" y="2373248"/>
                </a:lnTo>
                <a:close/>
              </a:path>
            </a:pathLst>
          </a:custGeom>
          <a:ln w="9144">
            <a:solidFill>
              <a:srgbClr val="1A1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9323" y="2519172"/>
            <a:ext cx="216535" cy="3167380"/>
          </a:xfrm>
          <a:custGeom>
            <a:avLst/>
            <a:gdLst/>
            <a:ahLst/>
            <a:cxnLst/>
            <a:rect l="l" t="t" r="r" b="b"/>
            <a:pathLst>
              <a:path w="216535" h="3167379">
                <a:moveTo>
                  <a:pt x="162305" y="793623"/>
                </a:moveTo>
                <a:lnTo>
                  <a:pt x="54101" y="793623"/>
                </a:lnTo>
                <a:lnTo>
                  <a:pt x="54101" y="3166872"/>
                </a:lnTo>
                <a:lnTo>
                  <a:pt x="162305" y="3166872"/>
                </a:lnTo>
                <a:lnTo>
                  <a:pt x="162305" y="793623"/>
                </a:lnTo>
                <a:close/>
              </a:path>
              <a:path w="216535" h="3167379">
                <a:moveTo>
                  <a:pt x="108203" y="0"/>
                </a:moveTo>
                <a:lnTo>
                  <a:pt x="0" y="793623"/>
                </a:lnTo>
                <a:lnTo>
                  <a:pt x="216408" y="793623"/>
                </a:lnTo>
                <a:lnTo>
                  <a:pt x="108203" y="0"/>
                </a:lnTo>
                <a:close/>
              </a:path>
            </a:pathLst>
          </a:custGeom>
          <a:solidFill>
            <a:srgbClr val="90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9323" y="2519172"/>
            <a:ext cx="216535" cy="3167380"/>
          </a:xfrm>
          <a:custGeom>
            <a:avLst/>
            <a:gdLst/>
            <a:ahLst/>
            <a:cxnLst/>
            <a:rect l="l" t="t" r="r" b="b"/>
            <a:pathLst>
              <a:path w="216535" h="3167379">
                <a:moveTo>
                  <a:pt x="216408" y="793623"/>
                </a:moveTo>
                <a:lnTo>
                  <a:pt x="162305" y="793623"/>
                </a:lnTo>
                <a:lnTo>
                  <a:pt x="162305" y="3166872"/>
                </a:lnTo>
                <a:lnTo>
                  <a:pt x="54101" y="3166872"/>
                </a:lnTo>
                <a:lnTo>
                  <a:pt x="54101" y="793623"/>
                </a:lnTo>
                <a:lnTo>
                  <a:pt x="0" y="793623"/>
                </a:lnTo>
                <a:lnTo>
                  <a:pt x="108203" y="0"/>
                </a:lnTo>
                <a:lnTo>
                  <a:pt x="216408" y="793623"/>
                </a:lnTo>
                <a:close/>
              </a:path>
            </a:pathLst>
          </a:custGeom>
          <a:ln w="9144">
            <a:solidFill>
              <a:srgbClr val="1A1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868923" y="2414016"/>
          <a:ext cx="2981325" cy="412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105">
                <a:tc gridSpan="2">
                  <a:txBody>
                    <a:bodyPr/>
                    <a:lstStyle/>
                    <a:p>
                      <a:pPr marL="85216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10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Uygulama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38100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Sunum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38100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81">
                <a:tc gridSpan="2">
                  <a:txBody>
                    <a:bodyPr/>
                    <a:lstStyle/>
                    <a:p>
                      <a:pPr marL="9925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Oturum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4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3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Taşıma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Ağ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81">
                <a:tc gridSpan="2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Veri</a:t>
                      </a:r>
                      <a:r>
                        <a:rPr sz="2400" b="1" spc="-1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iletim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96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5" dirty="0">
                          <a:solidFill>
                            <a:srgbClr val="1A1A6F"/>
                          </a:solidFill>
                          <a:latin typeface="Calibri"/>
                          <a:cs typeface="Calibri"/>
                        </a:rPr>
                        <a:t>Fiziksel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12449E"/>
                      </a:solidFill>
                      <a:prstDash val="solid"/>
                    </a:lnL>
                    <a:lnR w="28575">
                      <a:solidFill>
                        <a:srgbClr val="12449E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  <a:lnB w="28575">
                      <a:solidFill>
                        <a:srgbClr val="1244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1A1A6F"/>
                      </a:solidFill>
                      <a:prstDash val="solid"/>
                    </a:lnR>
                    <a:lnT w="28575">
                      <a:solidFill>
                        <a:srgbClr val="1244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A1A6F"/>
                      </a:solidFill>
                      <a:prstDash val="solid"/>
                    </a:lnL>
                    <a:lnT w="28575">
                      <a:solidFill>
                        <a:srgbClr val="1244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802892" y="6406896"/>
            <a:ext cx="5617845" cy="215265"/>
          </a:xfrm>
          <a:custGeom>
            <a:avLst/>
            <a:gdLst/>
            <a:ahLst/>
            <a:cxnLst/>
            <a:rect l="l" t="t" r="r" b="b"/>
            <a:pathLst>
              <a:path w="5617845" h="215265">
                <a:moveTo>
                  <a:pt x="4219575" y="0"/>
                </a:moveTo>
                <a:lnTo>
                  <a:pt x="4219575" y="53720"/>
                </a:lnTo>
                <a:lnTo>
                  <a:pt x="0" y="53720"/>
                </a:lnTo>
                <a:lnTo>
                  <a:pt x="0" y="161162"/>
                </a:lnTo>
                <a:lnTo>
                  <a:pt x="4219575" y="161162"/>
                </a:lnTo>
                <a:lnTo>
                  <a:pt x="4219575" y="214883"/>
                </a:lnTo>
                <a:lnTo>
                  <a:pt x="5617463" y="107441"/>
                </a:lnTo>
                <a:lnTo>
                  <a:pt x="4219575" y="0"/>
                </a:lnTo>
                <a:close/>
              </a:path>
            </a:pathLst>
          </a:custGeom>
          <a:solidFill>
            <a:srgbClr val="90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2892" y="6406896"/>
            <a:ext cx="5617845" cy="215265"/>
          </a:xfrm>
          <a:custGeom>
            <a:avLst/>
            <a:gdLst/>
            <a:ahLst/>
            <a:cxnLst/>
            <a:rect l="l" t="t" r="r" b="b"/>
            <a:pathLst>
              <a:path w="5617845" h="215265">
                <a:moveTo>
                  <a:pt x="4219575" y="214883"/>
                </a:moveTo>
                <a:lnTo>
                  <a:pt x="4219575" y="161162"/>
                </a:lnTo>
                <a:lnTo>
                  <a:pt x="0" y="161162"/>
                </a:lnTo>
                <a:lnTo>
                  <a:pt x="0" y="53720"/>
                </a:lnTo>
                <a:lnTo>
                  <a:pt x="4219575" y="53720"/>
                </a:lnTo>
                <a:lnTo>
                  <a:pt x="4219575" y="0"/>
                </a:lnTo>
                <a:lnTo>
                  <a:pt x="5617463" y="107441"/>
                </a:lnTo>
                <a:lnTo>
                  <a:pt x="4219575" y="214883"/>
                </a:lnTo>
                <a:close/>
              </a:path>
            </a:pathLst>
          </a:custGeom>
          <a:ln w="9143">
            <a:solidFill>
              <a:srgbClr val="1A1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Unvan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7. </a:t>
            </a:r>
            <a:r>
              <a:rPr sz="4000" spc="-10" dirty="0"/>
              <a:t>Uygulama (Application)</a:t>
            </a:r>
            <a:r>
              <a:rPr sz="4000" spc="50" dirty="0"/>
              <a:t> </a:t>
            </a:r>
            <a:r>
              <a:rPr sz="4000" spc="-5" dirty="0"/>
              <a:t>Katmanı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74040" y="1366520"/>
            <a:ext cx="784161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622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Uygulama katmanı bilgisayar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uygulaması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ile ağ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arasında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 arabirim sağlar.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OSI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katmanları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arasında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sadece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 katman diğer katmanlara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servis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sağlamaz.  Uygulamaların ağ üzerinde çalışması</a:t>
            </a:r>
            <a:r>
              <a:rPr sz="2400" spc="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sağlanır.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Kullanıcı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tarafından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çalıştırılan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tüm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uygulamalar</a:t>
            </a:r>
            <a:r>
              <a:rPr sz="2400" spc="1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burada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tanımlıdır.</a:t>
            </a:r>
            <a:r>
              <a:rPr sz="24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Örnegin;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FTP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SMTP –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E-mail (Simple Mail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Transfer</a:t>
            </a:r>
            <a:r>
              <a:rPr sz="24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Protocol)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7. </a:t>
            </a:r>
            <a:r>
              <a:rPr sz="4000" spc="-10" dirty="0"/>
              <a:t>Uygulama (Application)</a:t>
            </a:r>
            <a:r>
              <a:rPr sz="4000" spc="50" dirty="0"/>
              <a:t> </a:t>
            </a:r>
            <a:r>
              <a:rPr sz="4000" spc="-5" dirty="0"/>
              <a:t>Katmanı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1013460" y="1629155"/>
            <a:ext cx="7127748" cy="454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dirty="0"/>
              <a:t>Sunum </a:t>
            </a:r>
            <a:r>
              <a:rPr spc="-5" dirty="0"/>
              <a:t>(Presentation)</a:t>
            </a:r>
            <a:r>
              <a:rPr spc="-110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474370" y="1385443"/>
            <a:ext cx="8373745" cy="3684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48665" indent="-342900">
              <a:lnSpc>
                <a:spcPts val="3460"/>
              </a:lnSpc>
              <a:spcBef>
                <a:spcPts val="53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katman verileri, uygulama katmanına  sunarken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üzerinde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kodlama ve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dönüştürme işlemlerini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yapar.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1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Sunuş katmanının en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önemli görevi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yollanan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verinin karşı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tarafından  anlaşılacak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şekilde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çevrilmesidir.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sayede  farklı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programların birbirlerinin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verisini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kullanabilmesi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mümkün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dirty="0"/>
              <a:t>Sunum </a:t>
            </a:r>
            <a:r>
              <a:rPr spc="-5" dirty="0"/>
              <a:t>(Presentation)</a:t>
            </a:r>
            <a:r>
              <a:rPr spc="-110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474370" y="1333750"/>
            <a:ext cx="8142605" cy="33661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509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Ayrıca bu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katmanda;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veriyi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sıkıştırma/açma,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şifreleme/şifre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çözme,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ts val="3020"/>
              </a:lnSpc>
              <a:spcBef>
                <a:spcPts val="72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EBCDIC’den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ASCII’ye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tam tersi yönde bir  dönüşüm işlemlerini de yerine</a:t>
            </a:r>
            <a:r>
              <a:rPr sz="28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getirir.</a:t>
            </a:r>
            <a:endParaRPr sz="28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33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katmanda tanımlanan bazı</a:t>
            </a:r>
            <a:r>
              <a:rPr sz="32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standartlar;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PICT ,TIFF ,JPEG ,MIDI ,MPEG,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HTML.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dirty="0"/>
              <a:t>Sunum </a:t>
            </a:r>
            <a:r>
              <a:rPr spc="-5" dirty="0"/>
              <a:t>(Presentation)</a:t>
            </a:r>
            <a:r>
              <a:rPr spc="-110" dirty="0"/>
              <a:t> </a:t>
            </a:r>
            <a:r>
              <a:rPr dirty="0"/>
              <a:t>Katmanı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635508" y="1470660"/>
            <a:ext cx="8157972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16</TotalTime>
  <Words>1391</Words>
  <Application>Microsoft Office PowerPoint</Application>
  <PresentationFormat>Ekran Gösterisi (4:3)</PresentationFormat>
  <Paragraphs>340</Paragraphs>
  <Slides>38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5" baseType="lpstr">
      <vt:lpstr>Arial</vt:lpstr>
      <vt:lpstr>Calibri</vt:lpstr>
      <vt:lpstr>Tahoma</vt:lpstr>
      <vt:lpstr>Times New Roman</vt:lpstr>
      <vt:lpstr>Wingdings</vt:lpstr>
      <vt:lpstr>Wingdings 2</vt:lpstr>
      <vt:lpstr>NMYO</vt:lpstr>
      <vt:lpstr>OSI Modeli</vt:lpstr>
      <vt:lpstr>OSI Modeli</vt:lpstr>
      <vt:lpstr>OSI Modeli</vt:lpstr>
      <vt:lpstr>PowerPoint Sunusu</vt:lpstr>
      <vt:lpstr>7. Uygulama (Application) Katmanı</vt:lpstr>
      <vt:lpstr>7. Uygulama (Application) Katmanı</vt:lpstr>
      <vt:lpstr>6. Sunum (Presentation) Katmanı</vt:lpstr>
      <vt:lpstr>6. Sunum (Presentation) Katmanı</vt:lpstr>
      <vt:lpstr>6. Sunum (Presentation) Katmanı</vt:lpstr>
      <vt:lpstr>EBCDIC</vt:lpstr>
      <vt:lpstr>ASCII (American Standard Code for Information Interchange</vt:lpstr>
      <vt:lpstr>5. Oturum (Session) Katmanı</vt:lpstr>
      <vt:lpstr>5. Oturum (Session) Katmanı</vt:lpstr>
      <vt:lpstr>5. Oturum (Session) Katmanı</vt:lpstr>
      <vt:lpstr>5. Oturum (Session) Katmanı</vt:lpstr>
      <vt:lpstr>4. Taşıma (Transport ) Katmanı</vt:lpstr>
      <vt:lpstr>4. Taşıma (Transport ) Katmanı</vt:lpstr>
      <vt:lpstr>4. Taşıma (Transport ) Katmanı</vt:lpstr>
      <vt:lpstr>3. Ağ (Network) Katmanı</vt:lpstr>
      <vt:lpstr>3. Ağ (Network) Katmanı</vt:lpstr>
      <vt:lpstr>3. Ağ (Network) Katmanı</vt:lpstr>
      <vt:lpstr>2. Veri İletim/Bağı (Data Link) Katmanı</vt:lpstr>
      <vt:lpstr>2. Veri İletim/Bağı (Data Link) Katmanı</vt:lpstr>
      <vt:lpstr>2. Veri İletim (Data Link) Katmanı</vt:lpstr>
      <vt:lpstr>2. Veri İletim (Data Link) Katmanı</vt:lpstr>
      <vt:lpstr>2. Veri İletim (Data Link) Katmanı</vt:lpstr>
      <vt:lpstr>2. Veri İletim (Data Link) Katmanı</vt:lpstr>
      <vt:lpstr>2. Veri İletim (Data Link) Katmanı</vt:lpstr>
      <vt:lpstr>2. Veri İletim (Data Link) Katmanı</vt:lpstr>
      <vt:lpstr>1. Fiziksel (Physical) Katmanı</vt:lpstr>
      <vt:lpstr>1. Fiziksel (Physical) Katmanı</vt:lpstr>
      <vt:lpstr>1. Fiziksel (Physical) Katmanı</vt:lpstr>
      <vt:lpstr>Katman</vt:lpstr>
      <vt:lpstr>Katman</vt:lpstr>
      <vt:lpstr>OSI’de Verilerin Adı</vt:lpstr>
      <vt:lpstr>Sarma (encapsulation)</vt:lpstr>
      <vt:lpstr>OSI Katmanları Arasında Veri  Aktarımı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Windows Kullanıcısı</cp:lastModifiedBy>
  <cp:revision>6</cp:revision>
  <dcterms:created xsi:type="dcterms:W3CDTF">2019-02-08T09:45:22Z</dcterms:created>
  <dcterms:modified xsi:type="dcterms:W3CDTF">2020-01-29T10:27:23Z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