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E398F-DAD7-47A7-8EBF-A0BD82C10221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30670-4D54-4122-855C-D0D1402CA6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2B8E5E-8F8F-4962-B139-631C12A4F35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AE99C7-DCA6-44F4-993D-AF9471352C8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61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9ECCA1-4684-4AF6-8BFC-861C56D46E3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1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0E81BDD1-87C4-4C9A-AE85-CA179FC0803F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22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1BC0-A1EE-40BE-8D07-62492BBDB93D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35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FB980EE-FF0B-4B19-BBD0-A3F2470BC591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6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7C1A316-BCDF-42AD-80B4-6009FF329AA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AFA053-6E58-4CA9-B20B-009C6C7C395E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1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B44640-9EFF-4BDF-83C0-E154920B80B5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98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8E232D-779C-44CA-BA0E-02C695511C1C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A1111F-BE32-4214-9EE5-FC32FC5D1626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3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D4C8B8-26C6-4FC3-B865-14571B5C8C54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60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29D9ED-2A1D-4976-85F9-6DDE187AA0DA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39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3D06F8-36BA-448C-9867-97C8CFEC19F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92542" y="1814271"/>
            <a:ext cx="875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9.Hafta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Unvan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TCP/IP’E </a:t>
            </a:r>
            <a:r>
              <a:rPr lang="tr-TR" dirty="0" smtClean="0"/>
              <a:t>GİRİŞ</a:t>
            </a:r>
            <a:endParaRPr lang="tr-TR" dirty="0"/>
          </a:p>
        </p:txBody>
      </p:sp>
      <p:sp>
        <p:nvSpPr>
          <p:cNvPr id="11" name="Alt Başlık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ağ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dirty="0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224029"/>
            <a:ext cx="8054975" cy="489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0266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bilgisayar ağında kullanılan protokol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ne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olursa olsun, aslında bilgisayarlar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fiziksel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adresleri ile birbirlerini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iletişimde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bulunurlar.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fiziksel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 ağ kartı veya ağa bağlanmayı  sağlayan herhangi bir donanımın içinde bulunan,  hiçbir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şekilde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değiştirilmesi mümkün olmayan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48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 bir numaradır (MAC</a:t>
            </a:r>
            <a:r>
              <a:rPr sz="2800" spc="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adresi).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TCP/IP protokolünde, diğer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bilgisayarlardan</a:t>
            </a:r>
            <a:endParaRPr sz="2800" dirty="0">
              <a:latin typeface="Arial"/>
              <a:cs typeface="Arial"/>
            </a:endParaRPr>
          </a:p>
          <a:p>
            <a:pPr marL="355600" marR="431165">
              <a:lnSpc>
                <a:spcPct val="100000"/>
              </a:lnSpc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olarak her bilgisayar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numarası alır.  </a:t>
            </a:r>
            <a:r>
              <a:rPr sz="2800" spc="-5" dirty="0" err="1">
                <a:solidFill>
                  <a:srgbClr val="1A1A6F"/>
                </a:solidFill>
                <a:latin typeface="Arial"/>
                <a:cs typeface="Arial"/>
              </a:rPr>
              <a:t>Görünüşü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1A1A6F"/>
                </a:solidFill>
                <a:latin typeface="Arial"/>
                <a:cs typeface="Arial"/>
              </a:rPr>
              <a:t>“</a:t>
            </a:r>
            <a:r>
              <a:rPr lang="tr-TR" sz="2800" dirty="0" smtClean="0">
                <a:solidFill>
                  <a:srgbClr val="1A1A6F"/>
                </a:solidFill>
                <a:latin typeface="Arial"/>
                <a:cs typeface="Arial"/>
              </a:rPr>
              <a:t>46.182.69.15</a:t>
            </a:r>
            <a:r>
              <a:rPr sz="2800" dirty="0" smtClean="0">
                <a:solidFill>
                  <a:srgbClr val="1A1A6F"/>
                </a:solidFill>
                <a:latin typeface="Arial"/>
                <a:cs typeface="Arial"/>
              </a:rPr>
              <a:t>”</a:t>
            </a:r>
            <a:r>
              <a:rPr sz="2800" spc="1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şeklindedir.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870825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0979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İnternet’te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bulunan her bilgisayarın kendine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ait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numarası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vardır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sadece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ona</a:t>
            </a:r>
            <a:r>
              <a:rPr sz="2800" spc="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aittir.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adresleri (IPv4’e göre) 32 bitlik düzendedirler  ama kolay okunabilmeleri için 8 bitlik 4 gruba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ayrılmışlardır.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Internet üzerinde veri alış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verişi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yapan alıcı ve göndericiyi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tanımlamaktadırlar.</a:t>
            </a:r>
            <a:endParaRPr sz="2800">
              <a:latin typeface="Arial"/>
              <a:cs typeface="Arial"/>
            </a:endParaRPr>
          </a:p>
          <a:p>
            <a:pPr marL="355600" marR="4254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Veriler gönderilirken mutlaka gönderenin IP  adresini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taşırlar.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Alıcının adresi 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adresteki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“domain”, adrese göre çözümlenir ve</a:t>
            </a:r>
            <a:r>
              <a:rPr sz="2800" spc="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gönderilir.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9077"/>
            <a:ext cx="7995284" cy="3270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 adres yapısının 2 bölümü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vardır.</a:t>
            </a:r>
            <a:endParaRPr sz="2800">
              <a:latin typeface="Arial"/>
              <a:cs typeface="Arial"/>
            </a:endParaRPr>
          </a:p>
          <a:p>
            <a:pPr marL="355600" marR="42799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Birincisi bilgisayarın bağlı olduğu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özel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ağın  numarası,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ikincisi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ise bilgisayarların özel  numarasıdır.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Veriler dolaşım sırasında Router denilen  yönlendiricilerden geçerken sadece bu özel ağın  numarasına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bakılır.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641348" y="1772411"/>
            <a:ext cx="5829300" cy="390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0922" y="5607811"/>
            <a:ext cx="244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A1A6F"/>
                </a:solidFill>
                <a:latin typeface="Arial"/>
                <a:cs typeface="Arial"/>
              </a:rPr>
              <a:t>TCP/IP protokol</a:t>
            </a:r>
            <a:r>
              <a:rPr sz="1800" b="1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A1A6F"/>
                </a:solidFill>
                <a:latin typeface="Arial"/>
                <a:cs typeface="Arial"/>
              </a:rPr>
              <a:t>grubu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85812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0015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Protokolü içerisinde bir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 protokol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mevcuttur.</a:t>
            </a:r>
            <a:endParaRPr sz="3200">
              <a:latin typeface="Arial"/>
              <a:cs typeface="Arial"/>
            </a:endParaRPr>
          </a:p>
          <a:p>
            <a:pPr marL="355600" marR="133477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protokol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belirli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yeteneklerle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donatılmıştır.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bölümde,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 ailesi içinde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alan temel protokollerin neler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olduğu,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birinin özellikleri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birbirleriyle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hangi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düzen içinde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çalıştıkları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irdelenecektir.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198846"/>
            <a:ext cx="7785734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mimarisi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katmanlı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yapıdadır.</a:t>
            </a:r>
            <a:endParaRPr sz="2800" dirty="0">
              <a:latin typeface="Arial"/>
              <a:cs typeface="Arial"/>
            </a:endParaRPr>
          </a:p>
          <a:p>
            <a:pPr marL="355600" marR="17272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Bilgisayarlar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arası iletişim için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gerekli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bütün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iş,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katmanlar tarafından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yürütülür.</a:t>
            </a:r>
            <a:endParaRPr sz="2800" dirty="0">
              <a:latin typeface="Arial"/>
              <a:cs typeface="Arial"/>
            </a:endParaRPr>
          </a:p>
          <a:p>
            <a:pPr marL="355600" marR="43053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katmanda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yapılacak görevler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protokoller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tarafından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paylaşılmıştır.</a:t>
            </a:r>
            <a:endParaRPr sz="2800" dirty="0">
              <a:latin typeface="Arial"/>
              <a:cs typeface="Arial"/>
            </a:endParaRPr>
          </a:p>
          <a:p>
            <a:pPr marL="355600" marR="63690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 ve IP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katmanlarda bulunan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 protokollerdir.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Fakat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ikisi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birlikte TCP/IP olarak kullanıldığında  bütün katmanları ve bu katmanlarda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bulunan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protokollerin tamamını ifade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eder.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sebeple  TCP/IP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kümesi olarak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bilinir.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2060"/>
                </a:solidFill>
              </a:rPr>
              <a:t>TCP/IP</a:t>
            </a:r>
            <a:r>
              <a:rPr spc="-6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Katmanları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18744" y="990600"/>
            <a:ext cx="7906511" cy="3285744"/>
          </a:xfrm>
          <a:prstGeom prst="rect">
            <a:avLst/>
          </a:prstGeom>
          <a:blipFill>
            <a:blip r:embed="rId2" cstate="print"/>
            <a:srcRect/>
            <a:stretch>
              <a:fillRect t="-1159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6088" y="4081272"/>
            <a:ext cx="3029712" cy="1839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088" y="4276343"/>
            <a:ext cx="3697224" cy="1973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57428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098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TCP/IP katmanında kullanıcının kullandığı  programlar ve işletim sisteminin arka planda  yürüttüğü programlar uygulama programı  katmanlarıdır.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Uygulama programının altında</a:t>
            </a:r>
            <a:r>
              <a:rPr sz="2800" spc="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bulunan</a:t>
            </a:r>
            <a:endParaRPr sz="2800">
              <a:latin typeface="Arial"/>
              <a:cs typeface="Arial"/>
            </a:endParaRPr>
          </a:p>
          <a:p>
            <a:pPr marL="355600" marR="424815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katmanlar iletişim işini yapan katmanlardan  oluşur.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katmanlarda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hizmetin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yapılabilmesi için 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katmandan hizmet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beklenir.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418070" cy="263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Uygulama programlarının bulunduğu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katman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sayılmaz ise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dört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 vardır.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Bunlar;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Uygulama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Ulaşım</a:t>
            </a:r>
            <a:r>
              <a:rPr sz="24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(Taşıma)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Yönlendirme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Fiziksel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katmanlardır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9261"/>
            <a:ext cx="8007350" cy="48996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Uygulama</a:t>
            </a:r>
            <a:r>
              <a:rPr sz="28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katmanında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35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SMTP (Simple Mail Transfer Protocol-Basit</a:t>
            </a:r>
            <a:r>
              <a:rPr sz="26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Posta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Aktarım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Protokolü),</a:t>
            </a:r>
            <a:endParaRPr sz="2600">
              <a:latin typeface="Arial"/>
              <a:cs typeface="Arial"/>
            </a:endParaRPr>
          </a:p>
          <a:p>
            <a:pPr marL="756285" marR="462915" indent="-287020">
              <a:lnSpc>
                <a:spcPct val="100000"/>
              </a:lnSpc>
              <a:spcBef>
                <a:spcPts val="625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TELNET (Telecommunication</a:t>
            </a:r>
            <a:r>
              <a:rPr sz="26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Network-İletişim 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Ağı),</a:t>
            </a:r>
            <a:endParaRPr sz="2600">
              <a:latin typeface="Arial"/>
              <a:cs typeface="Arial"/>
            </a:endParaRPr>
          </a:p>
          <a:p>
            <a:pPr marL="756285" marR="981075" indent="-287020">
              <a:lnSpc>
                <a:spcPct val="100000"/>
              </a:lnSpc>
              <a:spcBef>
                <a:spcPts val="625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FTP (File Transfer Protocol-Dosya</a:t>
            </a:r>
            <a:r>
              <a:rPr sz="26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Aktarım 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Protokolü),</a:t>
            </a:r>
            <a:endParaRPr sz="2600">
              <a:latin typeface="Arial"/>
              <a:cs typeface="Arial"/>
            </a:endParaRPr>
          </a:p>
          <a:p>
            <a:pPr marL="756285" marR="239395" indent="-287020">
              <a:lnSpc>
                <a:spcPct val="100000"/>
              </a:lnSpc>
              <a:spcBef>
                <a:spcPts val="625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SNMP (The Simple Network</a:t>
            </a:r>
            <a:r>
              <a:rPr sz="26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Management-Basit  Ağ Yönetim</a:t>
            </a:r>
            <a:r>
              <a:rPr sz="26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Protokolü),</a:t>
            </a:r>
            <a:endParaRPr sz="2600">
              <a:latin typeface="Arial"/>
              <a:cs typeface="Arial"/>
            </a:endParaRPr>
          </a:p>
          <a:p>
            <a:pPr marL="756285" marR="318135" indent="-287020">
              <a:lnSpc>
                <a:spcPct val="100000"/>
              </a:lnSpc>
              <a:spcBef>
                <a:spcPts val="630"/>
              </a:spcBef>
              <a:tabLst>
                <a:tab pos="756285" algn="l"/>
              </a:tabLst>
            </a:pPr>
            <a:r>
              <a:rPr sz="1300" spc="-5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300" spc="-5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1A1A6F"/>
                </a:solidFill>
                <a:latin typeface="Arial"/>
                <a:cs typeface="Arial"/>
              </a:rPr>
              <a:t>(Remote Login-Uzaktan Erişim) </a:t>
            </a:r>
            <a:r>
              <a:rPr sz="2600" spc="-5" dirty="0">
                <a:solidFill>
                  <a:srgbClr val="1A1A6F"/>
                </a:solidFill>
                <a:latin typeface="Arial"/>
                <a:cs typeface="Arial"/>
              </a:rPr>
              <a:t>gibi protokolleri  vardır.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19967"/>
            <a:ext cx="7791450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6905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üzerinde iki bilgisayarın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karşılıklı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aktarabilmesi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 süreçler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(processes)  yürütebilmesi için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bilgisayarların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birlikte  çalışabilme (interoperability) yeteneğinin  olması</a:t>
            </a:r>
            <a:r>
              <a:rPr sz="30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000" dirty="0">
              <a:latin typeface="Arial"/>
              <a:cs typeface="Arial"/>
            </a:endParaRPr>
          </a:p>
          <a:p>
            <a:pPr marL="355600" marR="27813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Birlikte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çalışabilme,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verici ve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alıcı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arasında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kullanılacak işaretler,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formatları ve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verinin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değerlendirme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yöntemleri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üzerinde  anlaşmayla mümkün</a:t>
            </a:r>
            <a:r>
              <a:rPr sz="30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Bunu sağlayan kurallar dizisi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protokol</a:t>
            </a:r>
            <a:r>
              <a:rPr sz="30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olarak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adlandırılır.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7268"/>
            <a:ext cx="7753350" cy="42741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Ulaşım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katmanında;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TCP (Transmission Control Protocol-İletişim Kontrol  Protokolü)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UDP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(User Datagram Protocol-Kullanıcı Veri</a:t>
            </a:r>
            <a:r>
              <a:rPr sz="2400" spc="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Bloğu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İletişim Protokolü)</a:t>
            </a:r>
            <a:r>
              <a:rPr sz="24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protokolleri,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yönlendirme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katmanında;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84010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 (Internet Protocol-İnternet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Protokolü),</a:t>
            </a:r>
            <a:r>
              <a:rPr sz="24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ICMP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(Internet</a:t>
            </a:r>
            <a:r>
              <a:rPr sz="24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756285" marR="53340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Management Protocol- İnternet Kontrol Yönetim  Protokolü) protokolleri</a:t>
            </a:r>
            <a:r>
              <a:rPr sz="24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398384" cy="219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Fiziksel katmanda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ise gelen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bilgileri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iletim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ortamına aktarmakla görevli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protokoller</a:t>
            </a:r>
            <a:r>
              <a:rPr sz="28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olan;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Ethernet,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switch,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X25 gibi protokoller</a:t>
            </a:r>
            <a:r>
              <a:rPr sz="24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827532" y="1845564"/>
            <a:ext cx="7652004" cy="3671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84276" y="1917192"/>
            <a:ext cx="7813548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9014" y="5002529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A1A6F"/>
                </a:solidFill>
                <a:latin typeface="Arial"/>
                <a:cs typeface="Arial"/>
              </a:rPr>
              <a:t>TCP/IP</a:t>
            </a:r>
            <a:r>
              <a:rPr sz="1800" b="1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Arial"/>
                <a:cs typeface="Arial"/>
              </a:rPr>
              <a:t>katmanları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8050530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171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cihazları, genel olarak TCP/IP’nin ilk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üç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katmanıyla işlem yapar.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Eğer ağ cihazı yapılan uygulamada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protokollerini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kendi bünyesinde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 çalıştıracaksa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dördüncü  katmanı da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kullanır.</a:t>
            </a:r>
            <a:endParaRPr sz="2800">
              <a:latin typeface="Arial"/>
              <a:cs typeface="Arial"/>
            </a:endParaRPr>
          </a:p>
          <a:p>
            <a:pPr marL="355600" marR="36449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 protokolünde 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uçta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216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port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tanımlıdır.</a:t>
            </a:r>
            <a:endParaRPr sz="2800">
              <a:latin typeface="Arial"/>
              <a:cs typeface="Arial"/>
            </a:endParaRPr>
          </a:p>
          <a:p>
            <a:pPr marL="355600" marR="28702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16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bitlik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port numarası veya adresi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32  bitlik IP adresi beraberce kullanıldığında ortaya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çıkan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soket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numarası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60" dirty="0"/>
              <a:t> </a:t>
            </a:r>
            <a:r>
              <a:rPr spc="-5" dirty="0"/>
              <a:t>Katmanları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901951" y="3302508"/>
            <a:ext cx="57150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465" y="1941322"/>
            <a:ext cx="79044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 bağlantılar bu soketler üzerinden </a:t>
            </a:r>
            <a:r>
              <a:rPr sz="2800" spc="-15" dirty="0">
                <a:solidFill>
                  <a:srgbClr val="1A1A6F"/>
                </a:solidFill>
                <a:latin typeface="Arial"/>
                <a:cs typeface="Arial"/>
              </a:rPr>
              <a:t>sağlanır.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soket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iki parçadan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1A1A6F"/>
                </a:solidFill>
                <a:latin typeface="Arial"/>
                <a:cs typeface="Arial"/>
              </a:rPr>
              <a:t>oluşur.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</a:t>
            </a:r>
            <a:r>
              <a:rPr spc="-5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81367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68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bilgisayarın kendine  özgü bir adresi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(Domain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Name System-Alan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Adı</a:t>
            </a:r>
            <a:endParaRPr sz="320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Sistemi) olarak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adlandırılan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hiyerarşik bir  isimlendirme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sistemi ile (Internet adresi),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sistemlerine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isimler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</a:t>
            </a:r>
            <a:r>
              <a:rPr spc="-5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59419"/>
            <a:ext cx="7763509" cy="519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7287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 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aslında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servis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protokolüdür.</a:t>
            </a:r>
            <a:endParaRPr sz="3200" dirty="0">
              <a:latin typeface="Arial"/>
              <a:cs typeface="Arial"/>
            </a:endParaRPr>
          </a:p>
          <a:p>
            <a:pPr marL="355600" marR="114935" indent="-342900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DNS, “host”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adlandırılan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internete  bağlı tüm birimlerin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bir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ağaç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yapısı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içinde gruplandırılmasını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 dirty="0">
              <a:latin typeface="Arial"/>
              <a:cs typeface="Arial"/>
            </a:endParaRPr>
          </a:p>
          <a:p>
            <a:pPr marL="355600" marR="54229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şekilde, bütün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adreslerin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yerde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tanımlı olmasına gerek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kalmaz.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Örnek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olarak, </a:t>
            </a: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lang="tr-TR" sz="3200" spc="-5" dirty="0" err="1" smtClean="0">
                <a:solidFill>
                  <a:srgbClr val="1A1A6F"/>
                </a:solidFill>
                <a:latin typeface="Arial"/>
                <a:cs typeface="Arial"/>
              </a:rPr>
              <a:t>nkara</a:t>
            </a: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.edu.tr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onun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altında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da, </a:t>
            </a:r>
            <a:r>
              <a:rPr lang="tr-TR" sz="3200" spc="-5" dirty="0" smtClean="0">
                <a:solidFill>
                  <a:srgbClr val="1A1A6F"/>
                </a:solidFill>
                <a:latin typeface="Arial"/>
                <a:cs typeface="Arial"/>
              </a:rPr>
              <a:t>nmyo.ankara.edu.tr</a:t>
            </a: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vb. şeklinde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dallanmış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birçok adres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</a:t>
            </a:r>
            <a:r>
              <a:rPr spc="-5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94575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315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internet adresine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4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haneli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 numara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karşılık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gelir.</a:t>
            </a:r>
            <a:endParaRPr sz="3200" dirty="0">
              <a:latin typeface="Arial"/>
              <a:cs typeface="Arial"/>
            </a:endParaRPr>
          </a:p>
          <a:p>
            <a:pPr marL="355600" marR="115506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a.b.c.d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şeklindeki 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numaralara IP  (Internet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Protocol)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numaraları</a:t>
            </a:r>
            <a:r>
              <a:rPr sz="32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Burada a,b,c ve d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0-255 arasında</a:t>
            </a:r>
            <a:r>
              <a:rPr sz="3200" spc="-1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değişen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tamsayıdır (32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adresleme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sistemi).</a:t>
            </a:r>
            <a:endParaRPr sz="3200" dirty="0">
              <a:latin typeface="Arial"/>
              <a:cs typeface="Arial"/>
            </a:endParaRPr>
          </a:p>
          <a:p>
            <a:pPr marL="355600" marR="54673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Örnek </a:t>
            </a:r>
            <a:r>
              <a:rPr sz="3200" spc="-5" dirty="0" err="1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lang="tr-TR" sz="3200" spc="-5" dirty="0" smtClean="0">
                <a:solidFill>
                  <a:srgbClr val="1A1A6F"/>
                </a:solidFill>
                <a:latin typeface="Arial"/>
                <a:cs typeface="Arial"/>
              </a:rPr>
              <a:t>ankara.edu.tr</a:t>
            </a: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 err="1">
                <a:solidFill>
                  <a:srgbClr val="1A1A6F"/>
                </a:solidFill>
                <a:latin typeface="Arial"/>
                <a:cs typeface="Arial"/>
              </a:rPr>
              <a:t>numara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  </a:t>
            </a:r>
            <a:r>
              <a:rPr lang="tr-TR" sz="3200" spc="-10" dirty="0" smtClean="0">
                <a:solidFill>
                  <a:srgbClr val="1A1A6F"/>
                </a:solidFill>
                <a:latin typeface="Arial"/>
                <a:cs typeface="Arial"/>
              </a:rPr>
              <a:t>80.251.40.153</a:t>
            </a:r>
            <a:r>
              <a:rPr sz="3200" spc="-10" dirty="0" smtClean="0">
                <a:solidFill>
                  <a:srgbClr val="1A1A6F"/>
                </a:solidFill>
                <a:latin typeface="Arial"/>
                <a:cs typeface="Arial"/>
              </a:rPr>
              <a:t>’</a:t>
            </a:r>
            <a:r>
              <a:rPr sz="3200" spc="-2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</a:t>
            </a:r>
            <a:r>
              <a:rPr spc="-5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785431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 adresinin ilk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kısmı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bulunduğu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domain’in network adresini,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 kısmı ise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makinenin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(host)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numarasını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verecek  şekilde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ikiye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bölünür.</a:t>
            </a:r>
            <a:endParaRPr sz="3200">
              <a:latin typeface="Arial"/>
              <a:cs typeface="Arial"/>
            </a:endParaRPr>
          </a:p>
          <a:p>
            <a:pPr marL="355600" marR="4762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ağında bulunan makinelerin  miktarına göre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makine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numarası için  ayrılan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kısmın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daha büyük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daha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küçük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olması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gerekebilir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3990975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Protokol, ağın farklı  parçalarının birbiriyle  nasıl etkileşimde ve  iletişimde bulunacağını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belirler.</a:t>
            </a:r>
            <a:endParaRPr sz="2800">
              <a:latin typeface="Arial"/>
              <a:cs typeface="Arial"/>
            </a:endParaRPr>
          </a:p>
          <a:p>
            <a:pPr marL="355600" marR="4508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Standartlar ise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her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üreticinin uyduğu ortak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tanımlamalardır.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7532" y="1659635"/>
            <a:ext cx="4506467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</a:t>
            </a:r>
            <a:r>
              <a:rPr spc="-5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180041"/>
            <a:ext cx="7926070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989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domain adreslerinin dağıtımı NIC  (Network Information Center) tarafından  yapılır, daha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domain sahip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kendi ihtiyaçlarına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göre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parçalayarak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dağıtabilir.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 birbirlerini IP numaralarından  tanırlar. İnsanların aklında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kolay kalsın ve  hiyerarşik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yapılanma rahat yapılsın diye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bunlar alt ağlar,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makine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adları gibi  isimlendirmelere tabi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tutulurlar.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</a:t>
            </a:r>
            <a:r>
              <a:rPr spc="-5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377"/>
            <a:ext cx="805751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Yukarda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görüldüğü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gibi, internete bağlı her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 (teorik olarak)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numarası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numaraya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karşılık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gerçek  adı vardır.</a:t>
            </a:r>
            <a:endParaRPr sz="3200">
              <a:latin typeface="Arial"/>
              <a:cs typeface="Arial"/>
            </a:endParaRPr>
          </a:p>
          <a:p>
            <a:pPr marL="355600" marR="119570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İki mekanizma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arasındaki  dönüştürmelerden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sorumludur.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6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8006715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Verinin ağ içerisinde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yerden başka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yere  hareket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etmesi için ağ içerisindeki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tüm cihazların  aynı dili konuşması veya protokolü kullanması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çok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 önemlidir.</a:t>
            </a:r>
            <a:endParaRPr sz="2800">
              <a:latin typeface="Arial"/>
              <a:cs typeface="Arial"/>
            </a:endParaRPr>
          </a:p>
          <a:p>
            <a:pPr marL="355600" marR="9652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içerisindeki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iletişimi sağlıklı bir  şekilde yapmak için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gereken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kuralların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tümüdür.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Protokol, bir iletişim sürecinde,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355600" marR="223520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bağlantısını sağlayan noktalar arasındaki, gidip  gelen mesajlaşmayı düzenleyen kurallar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dizisidir.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8023859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ağ içerisinde aynı anda birden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  kullanılıyor olabilir; çünkü işletim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sistemleri,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 kümesi farklı olan birçok bilgisayar, aynı  anda ağda bulunabilir ve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hepsinin birbirleriyle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iletişimde bulunması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gerekebilir.</a:t>
            </a:r>
            <a:endParaRPr sz="2800">
              <a:latin typeface="Arial"/>
              <a:cs typeface="Arial"/>
            </a:endParaRPr>
          </a:p>
          <a:p>
            <a:pPr marL="355600" marR="212280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Hâli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hazırda birçok protokol kümesi  geliştirilmiştir.</a:t>
            </a:r>
            <a:endParaRPr sz="2800">
              <a:latin typeface="Arial"/>
              <a:cs typeface="Arial"/>
            </a:endParaRPr>
          </a:p>
          <a:p>
            <a:pPr marL="355600" marR="391795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Bunlardan bazıları yalnızca onu geliştiren  üreticiler tarafından kullanılırken,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çoğu açık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sistem hâline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gelmiştir.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74827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Örneğin DECnet, IPX,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SNA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XNS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  kümeleri sırasıyla Digital,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Novell, IBM ve Xerox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firmaları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tarafından geliştirilmişlerdir ve yine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firmalar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tarafından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kullanılmaktadır.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4688" y="3429000"/>
            <a:ext cx="1889760" cy="240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2335" y="3419855"/>
            <a:ext cx="2901695" cy="2353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568565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384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TCP/IP gibi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bazı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 kümeleri ise bütün  üreticiler tarafından desteklenen,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tartışılmaz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genel standart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olmuştur.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Başta internet olmak üzere,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teknolojilere  sahip ağların olması, bağımsız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endParaRPr sz="2800">
              <a:latin typeface="Arial"/>
              <a:cs typeface="Arial"/>
            </a:endParaRPr>
          </a:p>
          <a:p>
            <a:pPr marL="355600" marR="65405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yönetilmesi ve geliştirilmesi gibi özellikleri  TCP/IP protokolünün 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yaygın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kullanılan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protokol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olmasına neden</a:t>
            </a:r>
            <a:r>
              <a:rPr sz="2800" spc="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olmuştur.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6949"/>
            <a:ext cx="461962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Aslında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TCP/IP protokolü</a:t>
            </a:r>
            <a:r>
              <a:rPr sz="24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diye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adlandırmak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doğru</a:t>
            </a:r>
            <a:r>
              <a:rPr sz="24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değildir.</a:t>
            </a:r>
            <a:endParaRPr sz="2400">
              <a:latin typeface="Arial"/>
              <a:cs typeface="Arial"/>
            </a:endParaRPr>
          </a:p>
          <a:p>
            <a:pPr marL="355600" marR="6858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Çünkü TCP/IP,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sayıda 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protokol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yardımcı  programlardan oluşan bir  protokol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kümesidir.</a:t>
            </a:r>
            <a:endParaRPr sz="2400">
              <a:latin typeface="Arial"/>
              <a:cs typeface="Arial"/>
            </a:endParaRPr>
          </a:p>
          <a:p>
            <a:pPr marL="355600" marR="421005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 protokoller birbirleriyle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iletişim içinde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bulunan gerek 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donanım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gerekse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yazılımlar  arasında</a:t>
            </a:r>
            <a:r>
              <a:rPr sz="24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oluşur.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0841" y="1860054"/>
            <a:ext cx="3982211" cy="290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TCP/IP</a:t>
            </a:r>
            <a:r>
              <a:rPr spc="-70" dirty="0"/>
              <a:t> </a:t>
            </a:r>
            <a:r>
              <a:rPr spc="-5" dirty="0"/>
              <a:t>PROTOKOLÜ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5424"/>
            <a:ext cx="7954009" cy="413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1694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İletişimin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gerçekleşmesi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 her öğenin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protokolü kabul etmiş ve uyguluyor olması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2800">
              <a:latin typeface="Arial"/>
              <a:cs typeface="Arial"/>
            </a:endParaRPr>
          </a:p>
          <a:p>
            <a:pPr marL="355600" marR="26797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TCP/IP de 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şekilde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yüzden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fazla bilgi  iletişim protokolün toplandığı bir protokoller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ailesidir.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Bunlardan en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önemlileri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TCP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Transmission Control Protocol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)</a:t>
            </a:r>
            <a:r>
              <a:rPr sz="24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  <a:tabLst>
                <a:tab pos="840105" algn="l"/>
              </a:tabLst>
            </a:pPr>
            <a:r>
              <a:rPr sz="12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2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IP (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Internet </a:t>
            </a:r>
            <a:r>
              <a:rPr sz="2400" dirty="0">
                <a:solidFill>
                  <a:srgbClr val="1A1A6F"/>
                </a:solidFill>
                <a:latin typeface="Arial"/>
                <a:cs typeface="Arial"/>
              </a:rPr>
              <a:t>Protokol ) </a:t>
            </a:r>
            <a:r>
              <a:rPr sz="2400" spc="-10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24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ismi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almıştır.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12</TotalTime>
  <Words>1227</Words>
  <Application>Microsoft Office PowerPoint</Application>
  <PresentationFormat>Ekran Gösterisi (4:3)</PresentationFormat>
  <Paragraphs>194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Wingdings 2</vt:lpstr>
      <vt:lpstr>NMYO</vt:lpstr>
      <vt:lpstr>TCP/IP’E GİRİŞ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PROTOKOLÜ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TCP/IP Katmanları</vt:lpstr>
      <vt:lpstr>Internet Adresleri</vt:lpstr>
      <vt:lpstr>Internet Adresleri</vt:lpstr>
      <vt:lpstr>Internet Adresleri</vt:lpstr>
      <vt:lpstr>Internet Adresleri</vt:lpstr>
      <vt:lpstr>Internet Adresleri</vt:lpstr>
      <vt:lpstr>Internet Adresleri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4</cp:revision>
  <dcterms:created xsi:type="dcterms:W3CDTF">2019-02-08T10:35:08Z</dcterms:created>
  <dcterms:modified xsi:type="dcterms:W3CDTF">2020-01-29T10:27:13Z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