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Roboto"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8364" autoAdjust="0"/>
  </p:normalViewPr>
  <p:slideViewPr>
    <p:cSldViewPr>
      <p:cViewPr varScale="1">
        <p:scale>
          <a:sx n="54" d="100"/>
          <a:sy n="54" d="100"/>
        </p:scale>
        <p:origin x="-2266" y="-7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tr-TR" dirty="0" err="1" smtClean="0"/>
              <a:t>Hello</a:t>
            </a:r>
            <a:r>
              <a:rPr lang="tr-TR" baseline="0" dirty="0" smtClean="0"/>
              <a:t> </a:t>
            </a:r>
            <a:r>
              <a:rPr lang="tr-TR" baseline="0" dirty="0" err="1" smtClean="0"/>
              <a:t>everyone</a:t>
            </a:r>
            <a:r>
              <a:rPr lang="tr-TR" baseline="0" dirty="0" smtClean="0"/>
              <a:t>, </a:t>
            </a:r>
            <a:r>
              <a:rPr lang="tr-TR" baseline="0" dirty="0" err="1" smtClean="0"/>
              <a:t>my</a:t>
            </a:r>
            <a:r>
              <a:rPr lang="tr-TR" baseline="0" dirty="0" smtClean="0"/>
              <a:t> name is Eren Berkay Ünlü. </a:t>
            </a:r>
            <a:r>
              <a:rPr lang="tr-TR" baseline="0" dirty="0" err="1" smtClean="0"/>
              <a:t>Today</a:t>
            </a:r>
            <a:r>
              <a:rPr lang="tr-TR" baseline="0" dirty="0" smtClean="0"/>
              <a:t> I </a:t>
            </a:r>
            <a:r>
              <a:rPr lang="tr-TR" baseline="0" dirty="0" err="1" smtClean="0"/>
              <a:t>will</a:t>
            </a:r>
            <a:r>
              <a:rPr lang="tr-TR" baseline="0" dirty="0" smtClean="0"/>
              <a:t> be </a:t>
            </a:r>
            <a:r>
              <a:rPr lang="tr-TR" baseline="0" dirty="0" err="1" smtClean="0"/>
              <a:t>talking</a:t>
            </a:r>
            <a:r>
              <a:rPr lang="tr-TR" baseline="0" dirty="0" smtClean="0"/>
              <a:t> </a:t>
            </a:r>
            <a:r>
              <a:rPr lang="tr-TR" baseline="0" dirty="0" err="1" smtClean="0"/>
              <a:t>about</a:t>
            </a:r>
            <a:r>
              <a:rPr lang="tr-TR" baseline="0" dirty="0" smtClean="0"/>
              <a:t> </a:t>
            </a:r>
            <a:r>
              <a:rPr lang="tr-TR" baseline="0" dirty="0" err="1" smtClean="0"/>
              <a:t>my</a:t>
            </a:r>
            <a:r>
              <a:rPr lang="tr-TR" baseline="0" dirty="0" smtClean="0"/>
              <a:t> data </a:t>
            </a:r>
            <a:r>
              <a:rPr lang="tr-TR" baseline="0" dirty="0" err="1" smtClean="0"/>
              <a:t>analysis</a:t>
            </a:r>
            <a:r>
              <a:rPr lang="tr-TR" baseline="0" dirty="0" smtClean="0"/>
              <a:t> </a:t>
            </a:r>
            <a:r>
              <a:rPr lang="tr-TR" baseline="0" dirty="0" err="1" smtClean="0"/>
              <a:t>from</a:t>
            </a:r>
            <a:r>
              <a:rPr lang="tr-TR" baseline="0" dirty="0" smtClean="0"/>
              <a:t> </a:t>
            </a:r>
            <a:r>
              <a:rPr lang="tr-TR" baseline="0" dirty="0" err="1" smtClean="0"/>
              <a:t>Catch</a:t>
            </a:r>
            <a:r>
              <a:rPr lang="tr-TR" baseline="0" dirty="0" smtClean="0"/>
              <a:t> </a:t>
            </a:r>
            <a:r>
              <a:rPr lang="tr-TR" baseline="0" dirty="0" err="1" smtClean="0"/>
              <a:t>the</a:t>
            </a:r>
            <a:r>
              <a:rPr lang="tr-TR" baseline="0" dirty="0" smtClean="0"/>
              <a:t> Pink Flamingo </a:t>
            </a:r>
            <a:r>
              <a:rPr lang="tr-TR" baseline="0" dirty="0" err="1" smtClean="0"/>
              <a:t>game</a:t>
            </a:r>
            <a:r>
              <a:rPr lang="tr-TR" baseline="0" dirty="0" smtClean="0"/>
              <a:t>. </a:t>
            </a:r>
            <a:r>
              <a:rPr lang="tr-TR" baseline="0" dirty="0" err="1" smtClean="0"/>
              <a:t>Also</a:t>
            </a:r>
            <a:r>
              <a:rPr lang="tr-TR" baseline="0" dirty="0" smtClean="0"/>
              <a:t> </a:t>
            </a:r>
            <a:r>
              <a:rPr lang="tr-TR" baseline="0" dirty="0" err="1" smtClean="0"/>
              <a:t>based</a:t>
            </a:r>
            <a:r>
              <a:rPr lang="tr-TR" baseline="0" dirty="0" smtClean="0"/>
              <a:t> on </a:t>
            </a:r>
            <a:r>
              <a:rPr lang="tr-TR" baseline="0" dirty="0" err="1" smtClean="0"/>
              <a:t>the</a:t>
            </a:r>
            <a:r>
              <a:rPr lang="tr-TR" baseline="0" dirty="0" smtClean="0"/>
              <a:t> </a:t>
            </a:r>
            <a:r>
              <a:rPr lang="tr-TR" baseline="0" dirty="0" err="1" smtClean="0"/>
              <a:t>analysis</a:t>
            </a:r>
            <a:r>
              <a:rPr lang="tr-TR" baseline="0" dirty="0" smtClean="0"/>
              <a:t>, </a:t>
            </a:r>
            <a:r>
              <a:rPr lang="tr-TR" baseline="0" dirty="0" err="1" smtClean="0"/>
              <a:t>how</a:t>
            </a:r>
            <a:r>
              <a:rPr lang="tr-TR" baseline="0" dirty="0" smtClean="0"/>
              <a:t> can </a:t>
            </a:r>
            <a:r>
              <a:rPr lang="tr-TR" baseline="0" dirty="0" err="1" smtClean="0"/>
              <a:t>we</a:t>
            </a:r>
            <a:r>
              <a:rPr lang="tr-TR" baseline="0" dirty="0" smtClean="0"/>
              <a:t> </a:t>
            </a:r>
            <a:r>
              <a:rPr lang="tr-TR" baseline="0" dirty="0" err="1" smtClean="0"/>
              <a:t>increase</a:t>
            </a:r>
            <a:r>
              <a:rPr lang="tr-TR" baseline="0" dirty="0" smtClean="0"/>
              <a:t> </a:t>
            </a:r>
            <a:r>
              <a:rPr lang="tr-TR" baseline="0" dirty="0" err="1" smtClean="0"/>
              <a:t>the</a:t>
            </a:r>
            <a:r>
              <a:rPr lang="tr-TR" baseline="0" dirty="0" smtClean="0"/>
              <a:t> </a:t>
            </a:r>
            <a:r>
              <a:rPr lang="tr-TR" baseline="0" dirty="0" err="1" smtClean="0"/>
              <a:t>revenue</a:t>
            </a:r>
            <a:r>
              <a:rPr lang="tr-TR" baseline="0" dirty="0" smtClean="0"/>
              <a:t> </a:t>
            </a:r>
            <a:r>
              <a:rPr lang="tr-TR" baseline="0" dirty="0" err="1" smtClean="0"/>
              <a:t>from</a:t>
            </a:r>
            <a:r>
              <a:rPr lang="tr-TR" baseline="0" dirty="0" smtClean="0"/>
              <a:t> </a:t>
            </a:r>
            <a:r>
              <a:rPr lang="tr-TR" baseline="0" dirty="0" err="1" smtClean="0"/>
              <a:t>this</a:t>
            </a:r>
            <a:r>
              <a:rPr lang="tr-TR" baseline="0" dirty="0" smtClean="0"/>
              <a:t> </a:t>
            </a:r>
            <a:r>
              <a:rPr lang="tr-TR" baseline="0" dirty="0" err="1" smtClean="0"/>
              <a:t>game</a:t>
            </a:r>
            <a:r>
              <a:rPr lang="tr-TR" baseline="0" dirty="0" smtClean="0"/>
              <a: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100" dirty="0" smtClean="0"/>
              <a:t>How can we use the following data sets to understand options for increasing revenue from game players?</a:t>
            </a:r>
            <a:endParaRPr lang="tr-TR" sz="1100" dirty="0" smtClean="0"/>
          </a:p>
          <a:p>
            <a:pPr lvl="0">
              <a:spcBef>
                <a:spcPts val="0"/>
              </a:spcBef>
              <a:buNone/>
            </a:pPr>
            <a:r>
              <a:rPr lang="tr-TR" dirty="0" err="1" smtClean="0"/>
              <a:t>This</a:t>
            </a:r>
            <a:r>
              <a:rPr lang="tr-TR" dirty="0" smtClean="0"/>
              <a:t> </a:t>
            </a:r>
            <a:r>
              <a:rPr lang="tr-TR" dirty="0" err="1" smtClean="0"/>
              <a:t>slide</a:t>
            </a:r>
            <a:r>
              <a:rPr lang="tr-TR" dirty="0" smtClean="0"/>
              <a:t> </a:t>
            </a:r>
            <a:r>
              <a:rPr lang="tr-TR" dirty="0" err="1" smtClean="0"/>
              <a:t>shows</a:t>
            </a:r>
            <a:r>
              <a:rPr lang="tr-TR" dirty="0" smtClean="0"/>
              <a:t> </a:t>
            </a:r>
            <a:r>
              <a:rPr lang="tr-TR" dirty="0" err="1" smtClean="0"/>
              <a:t>the</a:t>
            </a:r>
            <a:r>
              <a:rPr lang="tr-TR" dirty="0" smtClean="0"/>
              <a:t> </a:t>
            </a:r>
            <a:r>
              <a:rPr lang="tr-TR" dirty="0" err="1" smtClean="0"/>
              <a:t>relational</a:t>
            </a:r>
            <a:r>
              <a:rPr lang="tr-TR" dirty="0" smtClean="0"/>
              <a:t> </a:t>
            </a:r>
            <a:r>
              <a:rPr lang="tr-TR" dirty="0" err="1" smtClean="0"/>
              <a:t>schema</a:t>
            </a:r>
            <a:r>
              <a:rPr lang="tr-TR" baseline="0" dirty="0" smtClean="0"/>
              <a:t> of </a:t>
            </a:r>
            <a:r>
              <a:rPr lang="tr-TR" baseline="0" dirty="0" err="1" smtClean="0"/>
              <a:t>the</a:t>
            </a:r>
            <a:r>
              <a:rPr lang="tr-TR" baseline="0" dirty="0" smtClean="0"/>
              <a:t> data </a:t>
            </a:r>
            <a:r>
              <a:rPr lang="tr-TR" baseline="0" dirty="0" err="1" smtClean="0"/>
              <a:t>sets</a:t>
            </a:r>
            <a:r>
              <a:rPr lang="tr-TR" baseline="0" dirty="0" smtClean="0"/>
              <a:t> </a:t>
            </a:r>
            <a:r>
              <a:rPr lang="tr-TR" baseline="0" dirty="0" err="1" smtClean="0"/>
              <a:t>which</a:t>
            </a:r>
            <a:r>
              <a:rPr lang="tr-TR" baseline="0" dirty="0" smtClean="0"/>
              <a:t> can </a:t>
            </a:r>
            <a:r>
              <a:rPr lang="tr-TR" baseline="0" dirty="0" err="1" smtClean="0"/>
              <a:t>would</a:t>
            </a:r>
            <a:r>
              <a:rPr lang="tr-TR" baseline="0" dirty="0" smtClean="0"/>
              <a:t> be </a:t>
            </a:r>
            <a:r>
              <a:rPr lang="tr-TR" baseline="0" dirty="0" err="1" smtClean="0"/>
              <a:t>used</a:t>
            </a:r>
            <a:r>
              <a:rPr lang="tr-TR" baseline="0" dirty="0" smtClean="0"/>
              <a:t> </a:t>
            </a:r>
            <a:r>
              <a:rPr lang="tr-TR" baseline="0" dirty="0" err="1" smtClean="0"/>
              <a:t>for</a:t>
            </a:r>
            <a:r>
              <a:rPr lang="tr-TR" baseline="0" dirty="0" smtClean="0"/>
              <a:t> </a:t>
            </a:r>
          </a:p>
          <a:p>
            <a:pPr lvl="0">
              <a:spcBef>
                <a:spcPts val="0"/>
              </a:spcBef>
              <a:buNone/>
            </a:pPr>
            <a:r>
              <a:rPr lang="tr-TR" baseline="0" dirty="0" err="1" smtClean="0"/>
              <a:t>increasing</a:t>
            </a:r>
            <a:r>
              <a:rPr lang="tr-TR" baseline="0" dirty="0" smtClean="0"/>
              <a:t> </a:t>
            </a:r>
            <a:r>
              <a:rPr lang="tr-TR" baseline="0" dirty="0" err="1" smtClean="0"/>
              <a:t>revenue</a:t>
            </a:r>
            <a:r>
              <a:rPr lang="tr-TR" baseline="0" dirty="0" smtClean="0"/>
              <a:t>. </a:t>
            </a:r>
          </a:p>
          <a:p>
            <a:pPr lvl="0">
              <a:spcBef>
                <a:spcPts val="0"/>
              </a:spcBef>
              <a:buNone/>
            </a:pPr>
            <a:r>
              <a:rPr lang="tr-TR" baseline="0" dirty="0" err="1" smtClean="0"/>
              <a:t>The</a:t>
            </a:r>
            <a:r>
              <a:rPr lang="tr-TR" baseline="0" dirty="0" smtClean="0"/>
              <a:t> </a:t>
            </a:r>
            <a:r>
              <a:rPr lang="tr-TR" baseline="0" dirty="0" err="1" smtClean="0"/>
              <a:t>User</a:t>
            </a:r>
            <a:r>
              <a:rPr lang="tr-TR" baseline="0" dirty="0" smtClean="0"/>
              <a:t> data set </a:t>
            </a:r>
            <a:r>
              <a:rPr lang="tr-TR" baseline="0" dirty="0" err="1" smtClean="0"/>
              <a:t>contains</a:t>
            </a:r>
            <a:r>
              <a:rPr lang="tr-TR" baseline="0" dirty="0" smtClean="0"/>
              <a:t> </a:t>
            </a:r>
            <a:r>
              <a:rPr lang="tr-TR" baseline="0" dirty="0" err="1" smtClean="0"/>
              <a:t>the</a:t>
            </a:r>
            <a:r>
              <a:rPr lang="tr-TR" baseline="0" dirty="0" smtClean="0"/>
              <a:t> </a:t>
            </a:r>
            <a:r>
              <a:rPr lang="tr-TR" baseline="0" dirty="0" err="1" smtClean="0"/>
              <a:t>information</a:t>
            </a:r>
            <a:r>
              <a:rPr lang="tr-TR" baseline="0" dirty="0" smtClean="0"/>
              <a:t> of </a:t>
            </a:r>
            <a:r>
              <a:rPr lang="tr-TR" baseline="0" dirty="0" err="1" smtClean="0"/>
              <a:t>the</a:t>
            </a:r>
            <a:r>
              <a:rPr lang="tr-TR" baseline="0" dirty="0" smtClean="0"/>
              <a:t> </a:t>
            </a:r>
            <a:r>
              <a:rPr lang="tr-TR" baseline="0" dirty="0" err="1" smtClean="0"/>
              <a:t>users</a:t>
            </a:r>
            <a:r>
              <a:rPr lang="tr-TR" baseline="0" dirty="0" smtClean="0"/>
              <a:t> </a:t>
            </a:r>
            <a:r>
              <a:rPr lang="tr-TR" baseline="0" dirty="0" err="1" smtClean="0"/>
              <a:t>including</a:t>
            </a:r>
            <a:r>
              <a:rPr lang="tr-TR" baseline="0" dirty="0" smtClean="0"/>
              <a:t> </a:t>
            </a:r>
            <a:r>
              <a:rPr lang="tr-TR" baseline="0" dirty="0" err="1" smtClean="0"/>
              <a:t>their</a:t>
            </a:r>
            <a:r>
              <a:rPr lang="tr-TR" baseline="0" dirty="0" smtClean="0"/>
              <a:t> </a:t>
            </a:r>
            <a:r>
              <a:rPr lang="tr-TR" baseline="0" dirty="0" err="1" smtClean="0"/>
              <a:t>id’s</a:t>
            </a:r>
            <a:r>
              <a:rPr lang="tr-TR" baseline="0" dirty="0" smtClean="0"/>
              <a:t>, </a:t>
            </a:r>
            <a:r>
              <a:rPr lang="tr-TR" baseline="0" dirty="0" err="1" smtClean="0"/>
              <a:t>nicknames</a:t>
            </a:r>
            <a:r>
              <a:rPr lang="tr-TR" baseline="0" dirty="0" smtClean="0"/>
              <a:t>, </a:t>
            </a:r>
            <a:r>
              <a:rPr lang="tr-TR" baseline="0" dirty="0" err="1" smtClean="0"/>
              <a:t>countries</a:t>
            </a:r>
            <a:r>
              <a:rPr lang="tr-TR" baseline="0" dirty="0" smtClean="0"/>
              <a:t>.</a:t>
            </a:r>
          </a:p>
          <a:p>
            <a:pPr lvl="0">
              <a:spcBef>
                <a:spcPts val="0"/>
              </a:spcBef>
              <a:buNone/>
            </a:pPr>
            <a:r>
              <a:rPr lang="tr-TR" baseline="0" dirty="0" err="1" smtClean="0"/>
              <a:t>The</a:t>
            </a:r>
            <a:r>
              <a:rPr lang="tr-TR" baseline="0" dirty="0" smtClean="0"/>
              <a:t> </a:t>
            </a:r>
            <a:r>
              <a:rPr lang="tr-TR" baseline="0" dirty="0" err="1" smtClean="0"/>
              <a:t>Team</a:t>
            </a:r>
            <a:r>
              <a:rPr lang="tr-TR" baseline="0" dirty="0" smtClean="0"/>
              <a:t> data set </a:t>
            </a:r>
            <a:r>
              <a:rPr lang="tr-TR" baseline="0" dirty="0" err="1" smtClean="0"/>
              <a:t>contains</a:t>
            </a:r>
            <a:r>
              <a:rPr lang="tr-TR" baseline="0" dirty="0" smtClean="0"/>
              <a:t> </a:t>
            </a:r>
            <a:r>
              <a:rPr lang="tr-TR" baseline="0" dirty="0" err="1" smtClean="0"/>
              <a:t>the</a:t>
            </a:r>
            <a:r>
              <a:rPr lang="tr-TR" baseline="0" dirty="0" smtClean="0"/>
              <a:t> </a:t>
            </a:r>
            <a:r>
              <a:rPr lang="tr-TR" baseline="0" dirty="0" err="1" smtClean="0"/>
              <a:t>details</a:t>
            </a:r>
            <a:r>
              <a:rPr lang="tr-TR" baseline="0" dirty="0" smtClean="0"/>
              <a:t> of </a:t>
            </a:r>
            <a:r>
              <a:rPr lang="tr-TR" baseline="0" dirty="0" err="1" smtClean="0"/>
              <a:t>each</a:t>
            </a:r>
            <a:r>
              <a:rPr lang="tr-TR" baseline="0" dirty="0" smtClean="0"/>
              <a:t> </a:t>
            </a:r>
            <a:r>
              <a:rPr lang="tr-TR" baseline="0" dirty="0" err="1" smtClean="0"/>
              <a:t>team</a:t>
            </a:r>
            <a:r>
              <a:rPr lang="tr-TR" baseline="0" dirty="0" smtClean="0"/>
              <a:t> </a:t>
            </a:r>
            <a:r>
              <a:rPr lang="tr-TR" baseline="0" dirty="0" err="1" smtClean="0"/>
              <a:t>consisting</a:t>
            </a:r>
            <a:r>
              <a:rPr lang="tr-TR" baseline="0" dirty="0" smtClean="0"/>
              <a:t> of </a:t>
            </a:r>
            <a:r>
              <a:rPr lang="tr-TR" baseline="0" dirty="0" err="1" smtClean="0"/>
              <a:t>id’s</a:t>
            </a:r>
            <a:r>
              <a:rPr lang="tr-TR" baseline="0" dirty="0" smtClean="0"/>
              <a:t>, </a:t>
            </a:r>
            <a:r>
              <a:rPr lang="tr-TR" baseline="0" dirty="0" err="1" smtClean="0"/>
              <a:t>names</a:t>
            </a:r>
            <a:r>
              <a:rPr lang="tr-TR" baseline="0" dirty="0" smtClean="0"/>
              <a:t>, </a:t>
            </a:r>
            <a:r>
              <a:rPr lang="tr-TR" baseline="0" dirty="0" err="1" smtClean="0"/>
              <a:t>streghts</a:t>
            </a:r>
            <a:r>
              <a:rPr lang="tr-TR" baseline="0" dirty="0" smtClean="0"/>
              <a:t>, </a:t>
            </a:r>
            <a:r>
              <a:rPr lang="tr-TR" baseline="0" dirty="0" err="1" smtClean="0"/>
              <a:t>current</a:t>
            </a:r>
            <a:r>
              <a:rPr lang="tr-TR" baseline="0" dirty="0" smtClean="0"/>
              <a:t> </a:t>
            </a:r>
            <a:r>
              <a:rPr lang="tr-TR" baseline="0" dirty="0" err="1" smtClean="0"/>
              <a:t>levels</a:t>
            </a:r>
            <a:r>
              <a:rPr lang="tr-TR"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tr-TR" baseline="0" dirty="0" err="1" smtClean="0"/>
              <a:t>The</a:t>
            </a:r>
            <a:r>
              <a:rPr lang="tr-TR" baseline="0" dirty="0" smtClean="0"/>
              <a:t> </a:t>
            </a:r>
            <a:r>
              <a:rPr lang="tr-TR" baseline="0" dirty="0" err="1" smtClean="0"/>
              <a:t>Team</a:t>
            </a:r>
            <a:r>
              <a:rPr lang="tr-TR" baseline="0" dirty="0" smtClean="0"/>
              <a:t> </a:t>
            </a:r>
            <a:r>
              <a:rPr lang="tr-TR" baseline="0" dirty="0" err="1" smtClean="0"/>
              <a:t>Assignment</a:t>
            </a:r>
            <a:r>
              <a:rPr lang="tr-TR" baseline="0" dirty="0" smtClean="0"/>
              <a:t> data set on </a:t>
            </a:r>
            <a:r>
              <a:rPr lang="tr-TR" baseline="0" dirty="0" err="1" smtClean="0"/>
              <a:t>the</a:t>
            </a:r>
            <a:r>
              <a:rPr lang="tr-TR" baseline="0" dirty="0" smtClean="0"/>
              <a:t> </a:t>
            </a:r>
            <a:r>
              <a:rPr lang="tr-TR" baseline="0" dirty="0" err="1" smtClean="0"/>
              <a:t>other</a:t>
            </a:r>
            <a:r>
              <a:rPr lang="tr-TR" baseline="0" dirty="0" smtClean="0"/>
              <a:t> </a:t>
            </a:r>
            <a:r>
              <a:rPr lang="tr-TR" baseline="0" dirty="0" err="1" smtClean="0"/>
              <a:t>hand</a:t>
            </a:r>
            <a:r>
              <a:rPr lang="tr-TR" baseline="0" dirty="0" smtClean="0"/>
              <a:t> </a:t>
            </a:r>
            <a:r>
              <a:rPr lang="tr-TR" baseline="0" dirty="0" err="1" smtClean="0"/>
              <a:t>includes</a:t>
            </a:r>
            <a:r>
              <a:rPr lang="tr-TR" baseline="0" dirty="0" smtClean="0"/>
              <a:t> </a:t>
            </a:r>
            <a:r>
              <a:rPr lang="tr-TR" baseline="0" dirty="0" err="1" smtClean="0"/>
              <a:t>users</a:t>
            </a:r>
            <a:r>
              <a:rPr lang="tr-TR" baseline="0" dirty="0" smtClean="0"/>
              <a:t> </a:t>
            </a:r>
            <a:r>
              <a:rPr lang="tr-TR" baseline="0" dirty="0" err="1" smtClean="0"/>
              <a:t>assignment</a:t>
            </a:r>
            <a:r>
              <a:rPr lang="tr-TR" baseline="0" dirty="0" smtClean="0"/>
              <a:t> </a:t>
            </a:r>
            <a:r>
              <a:rPr lang="tr-TR" baseline="0" dirty="0" err="1" smtClean="0"/>
              <a:t>information</a:t>
            </a:r>
            <a:r>
              <a:rPr lang="tr-TR" baseline="0" dirty="0" smtClean="0"/>
              <a:t> </a:t>
            </a:r>
            <a:r>
              <a:rPr lang="tr-TR" baseline="0" dirty="0" err="1" smtClean="0"/>
              <a:t>to</a:t>
            </a:r>
            <a:r>
              <a:rPr lang="tr-TR" baseline="0" dirty="0" smtClean="0"/>
              <a:t> </a:t>
            </a:r>
            <a:r>
              <a:rPr lang="tr-TR" baseline="0" dirty="0" err="1" smtClean="0"/>
              <a:t>the</a:t>
            </a:r>
            <a:r>
              <a:rPr lang="tr-TR" baseline="0" dirty="0" smtClean="0"/>
              <a:t> </a:t>
            </a:r>
            <a:r>
              <a:rPr lang="tr-TR" baseline="0" dirty="0" err="1" smtClean="0"/>
              <a:t>teams</a:t>
            </a:r>
            <a:r>
              <a:rPr lang="tr-TR" baseline="0" dirty="0" smtClean="0"/>
              <a:t>.</a:t>
            </a:r>
          </a:p>
          <a:p>
            <a:r>
              <a:rPr lang="tr-TR" baseline="0" dirty="0" err="1" smtClean="0"/>
              <a:t>The</a:t>
            </a:r>
            <a:r>
              <a:rPr lang="tr-TR" baseline="0" dirty="0" smtClean="0"/>
              <a:t> </a:t>
            </a:r>
            <a:r>
              <a:rPr lang="tr-TR" baseline="0" dirty="0" err="1" smtClean="0"/>
              <a:t>User</a:t>
            </a:r>
            <a:r>
              <a:rPr lang="tr-TR" baseline="0" dirty="0" smtClean="0"/>
              <a:t> </a:t>
            </a:r>
            <a:r>
              <a:rPr lang="tr-TR" baseline="0" dirty="0" err="1" smtClean="0"/>
              <a:t>Sessions</a:t>
            </a:r>
            <a:r>
              <a:rPr lang="tr-TR" baseline="0" dirty="0" smtClean="0"/>
              <a:t> data set has </a:t>
            </a:r>
            <a:r>
              <a:rPr lang="tr-TR" baseline="0" dirty="0" err="1" smtClean="0"/>
              <a:t>the</a:t>
            </a:r>
            <a:r>
              <a:rPr lang="tr-TR" baseline="0" dirty="0" smtClean="0"/>
              <a:t> </a:t>
            </a:r>
            <a:r>
              <a:rPr lang="tr-TR" baseline="0" dirty="0" err="1" smtClean="0"/>
              <a:t>information</a:t>
            </a:r>
            <a:r>
              <a:rPr lang="tr-TR" baseline="0" dirty="0" smtClean="0"/>
              <a:t> of </a:t>
            </a:r>
            <a:r>
              <a:rPr lang="tr-TR" baseline="0" dirty="0" err="1" smtClean="0"/>
              <a:t>all</a:t>
            </a:r>
            <a:r>
              <a:rPr lang="tr-TR" baseline="0" dirty="0" smtClean="0"/>
              <a:t> </a:t>
            </a:r>
            <a:r>
              <a:rPr lang="tr-TR" baseline="0" dirty="0" err="1" smtClean="0"/>
              <a:t>the</a:t>
            </a:r>
            <a:r>
              <a:rPr lang="tr-TR" baseline="0" dirty="0" smtClean="0"/>
              <a:t> </a:t>
            </a:r>
            <a:r>
              <a:rPr lang="tr-TR" baseline="0" dirty="0" err="1" smtClean="0"/>
              <a:t>user</a:t>
            </a:r>
            <a:r>
              <a:rPr lang="tr-TR" baseline="0" dirty="0" smtClean="0"/>
              <a:t> </a:t>
            </a:r>
            <a:r>
              <a:rPr lang="tr-TR" baseline="0" dirty="0" err="1" smtClean="0"/>
              <a:t>sessions</a:t>
            </a:r>
            <a:r>
              <a:rPr lang="tr-TR" baseline="0" dirty="0" smtClean="0"/>
              <a:t>. </a:t>
            </a:r>
            <a:r>
              <a:rPr lang="tr-TR" baseline="0" dirty="0" err="1" smtClean="0"/>
              <a:t>This</a:t>
            </a:r>
            <a:r>
              <a:rPr lang="tr-TR" baseline="0" dirty="0" smtClean="0"/>
              <a:t> </a:t>
            </a:r>
            <a:r>
              <a:rPr lang="tr-TR" baseline="0" dirty="0" err="1" smtClean="0"/>
              <a:t>information</a:t>
            </a:r>
            <a:r>
              <a:rPr lang="tr-TR" baseline="0" dirty="0" smtClean="0"/>
              <a:t> </a:t>
            </a:r>
            <a:r>
              <a:rPr lang="tr-TR" baseline="0" dirty="0" err="1" smtClean="0"/>
              <a:t>includes</a:t>
            </a:r>
            <a:r>
              <a:rPr lang="tr-TR" baseline="0" dirty="0" smtClean="0"/>
              <a:t> </a:t>
            </a:r>
            <a:r>
              <a:rPr lang="en-US" sz="1100" kern="1200" baseline="0" dirty="0" smtClean="0">
                <a:solidFill>
                  <a:schemeClr val="tx1"/>
                </a:solidFill>
                <a:latin typeface="+mn-lt"/>
                <a:ea typeface="+mn-ea"/>
                <a:cs typeface="+mn-cs"/>
              </a:rPr>
              <a:t>timestamp, user</a:t>
            </a:r>
            <a:r>
              <a:rPr lang="tr-TR" sz="1100" kern="1200" baseline="0" dirty="0" smtClean="0">
                <a:solidFill>
                  <a:schemeClr val="tx1"/>
                </a:solidFill>
                <a:latin typeface="+mn-lt"/>
                <a:ea typeface="+mn-ea"/>
                <a:cs typeface="+mn-cs"/>
              </a:rPr>
              <a:t> s</a:t>
            </a:r>
            <a:r>
              <a:rPr lang="en-US" sz="1100" kern="1200" baseline="0" dirty="0" err="1" smtClean="0">
                <a:solidFill>
                  <a:schemeClr val="tx1"/>
                </a:solidFill>
                <a:latin typeface="+mn-lt"/>
                <a:ea typeface="+mn-ea"/>
                <a:cs typeface="+mn-cs"/>
              </a:rPr>
              <a:t>ession</a:t>
            </a:r>
            <a:r>
              <a:rPr lang="tr-TR" sz="1100" kern="1200" baseline="0" dirty="0" smtClean="0">
                <a:solidFill>
                  <a:schemeClr val="tx1"/>
                </a:solidFill>
                <a:latin typeface="+mn-lt"/>
                <a:ea typeface="+mn-ea"/>
                <a:cs typeface="+mn-cs"/>
              </a:rPr>
              <a:t> i</a:t>
            </a:r>
            <a:r>
              <a:rPr lang="en-US" sz="1100" kern="1200" baseline="0" dirty="0" smtClean="0">
                <a:solidFill>
                  <a:schemeClr val="tx1"/>
                </a:solidFill>
                <a:latin typeface="+mn-lt"/>
                <a:ea typeface="+mn-ea"/>
                <a:cs typeface="+mn-cs"/>
              </a:rPr>
              <a:t>d, session</a:t>
            </a:r>
            <a:r>
              <a:rPr lang="tr-TR" sz="1100" kern="1200" baseline="0" dirty="0" smtClean="0">
                <a:solidFill>
                  <a:schemeClr val="tx1"/>
                </a:solidFill>
                <a:latin typeface="+mn-lt"/>
                <a:ea typeface="+mn-ea"/>
                <a:cs typeface="+mn-cs"/>
              </a:rPr>
              <a:t> t</a:t>
            </a:r>
            <a:r>
              <a:rPr lang="en-US" sz="1100" kern="1200" baseline="0" dirty="0" err="1" smtClean="0">
                <a:solidFill>
                  <a:schemeClr val="tx1"/>
                </a:solidFill>
                <a:latin typeface="+mn-lt"/>
                <a:ea typeface="+mn-ea"/>
                <a:cs typeface="+mn-cs"/>
              </a:rPr>
              <a:t>ype</a:t>
            </a:r>
            <a:r>
              <a:rPr lang="en-US" sz="1100" kern="1200" baseline="0" dirty="0" smtClean="0">
                <a:solidFill>
                  <a:schemeClr val="tx1"/>
                </a:solidFill>
                <a:latin typeface="+mn-lt"/>
                <a:ea typeface="+mn-ea"/>
                <a:cs typeface="+mn-cs"/>
              </a:rPr>
              <a:t>, team</a:t>
            </a:r>
            <a:r>
              <a:rPr lang="tr-TR" sz="1100" kern="1200" baseline="0" dirty="0" smtClean="0">
                <a:solidFill>
                  <a:schemeClr val="tx1"/>
                </a:solidFill>
                <a:latin typeface="+mn-lt"/>
                <a:ea typeface="+mn-ea"/>
                <a:cs typeface="+mn-cs"/>
              </a:rPr>
              <a:t> l</a:t>
            </a:r>
            <a:r>
              <a:rPr lang="en-US" sz="1100" kern="1200" baseline="0" dirty="0" err="1" smtClean="0">
                <a:solidFill>
                  <a:schemeClr val="tx1"/>
                </a:solidFill>
                <a:latin typeface="+mn-lt"/>
                <a:ea typeface="+mn-ea"/>
                <a:cs typeface="+mn-cs"/>
              </a:rPr>
              <a:t>evel</a:t>
            </a:r>
            <a:r>
              <a:rPr lang="en-US" sz="1100" kern="1200" baseline="0" dirty="0" smtClean="0">
                <a:solidFill>
                  <a:schemeClr val="tx1"/>
                </a:solidFill>
                <a:latin typeface="+mn-lt"/>
                <a:ea typeface="+mn-ea"/>
                <a:cs typeface="+mn-cs"/>
              </a:rPr>
              <a:t>,</a:t>
            </a:r>
          </a:p>
          <a:p>
            <a:r>
              <a:rPr lang="tr-TR" sz="1100" kern="1200" baseline="0" dirty="0" smtClean="0">
                <a:solidFill>
                  <a:schemeClr val="tx1"/>
                </a:solidFill>
                <a:latin typeface="+mn-lt"/>
                <a:ea typeface="+mn-ea"/>
                <a:cs typeface="+mn-cs"/>
              </a:rPr>
              <a:t>p</a:t>
            </a:r>
            <a:r>
              <a:rPr lang="en-US" sz="1100" kern="1200" baseline="0" dirty="0" err="1" smtClean="0">
                <a:solidFill>
                  <a:schemeClr val="tx1"/>
                </a:solidFill>
                <a:latin typeface="+mn-lt"/>
                <a:ea typeface="+mn-ea"/>
                <a:cs typeface="+mn-cs"/>
              </a:rPr>
              <a:t>latform</a:t>
            </a:r>
            <a:r>
              <a:rPr lang="tr-TR" sz="1100" kern="1200" baseline="0" dirty="0" smtClean="0">
                <a:solidFill>
                  <a:schemeClr val="tx1"/>
                </a:solidFill>
                <a:latin typeface="+mn-lt"/>
                <a:ea typeface="+mn-ea"/>
                <a:cs typeface="+mn-cs"/>
              </a:rPr>
              <a:t> t</a:t>
            </a:r>
            <a:r>
              <a:rPr lang="en-US" sz="1100" kern="1200" baseline="0" dirty="0" err="1" smtClean="0">
                <a:solidFill>
                  <a:schemeClr val="tx1"/>
                </a:solidFill>
                <a:latin typeface="+mn-lt"/>
                <a:ea typeface="+mn-ea"/>
                <a:cs typeface="+mn-cs"/>
              </a:rPr>
              <a:t>ype</a:t>
            </a:r>
            <a:r>
              <a:rPr lang="tr-TR" sz="1100" kern="1200" baseline="0" dirty="0" smtClean="0">
                <a:solidFill>
                  <a:schemeClr val="tx1"/>
                </a:solidFill>
                <a:latin typeface="+mn-lt"/>
                <a:ea typeface="+mn-ea"/>
                <a:cs typeface="+mn-cs"/>
              </a:rPr>
              <a:t>.</a:t>
            </a:r>
            <a:endParaRPr lang="e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tr-TR" baseline="0" dirty="0" err="1" smtClean="0"/>
              <a:t>The</a:t>
            </a:r>
            <a:r>
              <a:rPr lang="tr-TR" baseline="0" dirty="0" smtClean="0"/>
              <a:t> </a:t>
            </a:r>
            <a:r>
              <a:rPr lang="tr-TR" baseline="0" dirty="0" err="1" smtClean="0"/>
              <a:t>three</a:t>
            </a:r>
            <a:r>
              <a:rPr lang="tr-TR" baseline="0" dirty="0" smtClean="0"/>
              <a:t> data </a:t>
            </a:r>
            <a:r>
              <a:rPr lang="tr-TR" baseline="0" dirty="0" err="1" smtClean="0"/>
              <a:t>sets</a:t>
            </a:r>
            <a:r>
              <a:rPr lang="tr-TR" baseline="0" dirty="0" smtClean="0"/>
              <a:t> on </a:t>
            </a:r>
            <a:r>
              <a:rPr lang="tr-TR" baseline="0" dirty="0" err="1" smtClean="0"/>
              <a:t>the</a:t>
            </a:r>
            <a:r>
              <a:rPr lang="tr-TR" baseline="0" dirty="0" smtClean="0"/>
              <a:t> </a:t>
            </a:r>
            <a:r>
              <a:rPr lang="tr-TR" baseline="0" dirty="0" err="1" smtClean="0"/>
              <a:t>right</a:t>
            </a:r>
            <a:r>
              <a:rPr lang="tr-TR" baseline="0" dirty="0" smtClean="0"/>
              <a:t> </a:t>
            </a:r>
            <a:r>
              <a:rPr lang="tr-TR" baseline="0" dirty="0" err="1" smtClean="0"/>
              <a:t>clicks</a:t>
            </a:r>
            <a:r>
              <a:rPr lang="tr-TR" baseline="0" dirty="0" smtClean="0"/>
              <a:t> of </a:t>
            </a:r>
            <a:r>
              <a:rPr lang="tr-TR" baseline="0" dirty="0" err="1" smtClean="0"/>
              <a:t>users</a:t>
            </a:r>
            <a:r>
              <a:rPr lang="tr-TR" baseline="0" dirty="0" smtClean="0"/>
              <a:t> </a:t>
            </a:r>
            <a:r>
              <a:rPr lang="tr-TR" baseline="0" dirty="0" err="1" smtClean="0"/>
              <a:t>related</a:t>
            </a:r>
            <a:r>
              <a:rPr lang="tr-TR" baseline="0" dirty="0" smtClean="0"/>
              <a:t> </a:t>
            </a:r>
            <a:r>
              <a:rPr lang="tr-TR" baseline="0" dirty="0" err="1" smtClean="0"/>
              <a:t>to</a:t>
            </a:r>
            <a:r>
              <a:rPr lang="tr-TR" baseline="0" dirty="0" smtClean="0"/>
              <a:t> </a:t>
            </a:r>
            <a:r>
              <a:rPr lang="tr-TR" baseline="0" dirty="0" err="1" smtClean="0"/>
              <a:t>our</a:t>
            </a:r>
            <a:r>
              <a:rPr lang="tr-TR" baseline="0" dirty="0" smtClean="0"/>
              <a:t> </a:t>
            </a:r>
            <a:r>
              <a:rPr lang="tr-TR" baseline="0" dirty="0" err="1" smtClean="0"/>
              <a:t>game</a:t>
            </a:r>
            <a:r>
              <a:rPr lang="tr-TR" baseline="0" dirty="0" smtClean="0"/>
              <a:t>.</a:t>
            </a:r>
            <a:endParaRPr lang="e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tr-TR" baseline="0" dirty="0" err="1" smtClean="0"/>
              <a:t>Finally</a:t>
            </a:r>
            <a:r>
              <a:rPr lang="tr-TR" baseline="0" dirty="0" smtClean="0"/>
              <a:t>, </a:t>
            </a:r>
            <a:r>
              <a:rPr lang="tr-TR" baseline="0" dirty="0" err="1" smtClean="0"/>
              <a:t>the</a:t>
            </a:r>
            <a:r>
              <a:rPr lang="tr-TR" baseline="0" dirty="0" smtClean="0"/>
              <a:t> </a:t>
            </a:r>
            <a:r>
              <a:rPr lang="tr-TR" baseline="0" dirty="0" err="1" smtClean="0"/>
              <a:t>Level</a:t>
            </a:r>
            <a:r>
              <a:rPr lang="tr-TR" baseline="0" dirty="0" smtClean="0"/>
              <a:t> </a:t>
            </a:r>
            <a:r>
              <a:rPr lang="tr-TR" baseline="0" dirty="0" err="1" smtClean="0"/>
              <a:t>Events</a:t>
            </a:r>
            <a:r>
              <a:rPr lang="tr-TR" baseline="0" dirty="0" smtClean="0"/>
              <a:t> data set </a:t>
            </a:r>
            <a:r>
              <a:rPr lang="tr-TR" baseline="0" dirty="0" err="1" smtClean="0"/>
              <a:t>consists</a:t>
            </a:r>
            <a:r>
              <a:rPr lang="tr-TR" baseline="0" dirty="0" smtClean="0"/>
              <a:t> of </a:t>
            </a:r>
            <a:r>
              <a:rPr lang="tr-TR" baseline="0" dirty="0" err="1" smtClean="0"/>
              <a:t>the</a:t>
            </a:r>
            <a:r>
              <a:rPr lang="tr-TR" baseline="0" dirty="0" smtClean="0"/>
              <a:t> </a:t>
            </a:r>
            <a:r>
              <a:rPr lang="tr-TR" baseline="0" dirty="0" err="1" smtClean="0"/>
              <a:t>information</a:t>
            </a:r>
            <a:r>
              <a:rPr lang="tr-TR" baseline="0" dirty="0" smtClean="0"/>
              <a:t> </a:t>
            </a:r>
            <a:r>
              <a:rPr lang="tr-TR" baseline="0" dirty="0" err="1" smtClean="0"/>
              <a:t>about</a:t>
            </a:r>
            <a:r>
              <a:rPr lang="tr-TR" baseline="0" dirty="0" smtClean="0"/>
              <a:t> </a:t>
            </a:r>
            <a:r>
              <a:rPr lang="tr-TR" baseline="0" dirty="0" err="1" smtClean="0"/>
              <a:t>team</a:t>
            </a:r>
            <a:r>
              <a:rPr lang="tr-TR" baseline="0" dirty="0" smtClean="0"/>
              <a:t> </a:t>
            </a:r>
            <a:r>
              <a:rPr lang="tr-TR" baseline="0" dirty="0" err="1" smtClean="0"/>
              <a:t>level</a:t>
            </a:r>
            <a:r>
              <a:rPr lang="tr-TR" baseline="0" dirty="0" smtClean="0"/>
              <a:t> </a:t>
            </a:r>
            <a:r>
              <a:rPr lang="tr-TR" baseline="0" dirty="0" err="1" smtClean="0"/>
              <a:t>events</a:t>
            </a:r>
            <a:r>
              <a:rPr lang="tr-TR" baseline="0" dirty="0" smtClean="0"/>
              <a:t> in </a:t>
            </a:r>
            <a:r>
              <a:rPr lang="tr-TR" baseline="0" dirty="0" err="1" smtClean="0"/>
              <a:t>game</a:t>
            </a:r>
            <a:r>
              <a:rPr lang="tr-TR"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tr-TR" baseline="0" dirty="0" err="1" smtClean="0"/>
              <a:t>These</a:t>
            </a:r>
            <a:r>
              <a:rPr lang="tr-TR" baseline="0" dirty="0" smtClean="0"/>
              <a:t> </a:t>
            </a:r>
            <a:r>
              <a:rPr lang="tr-TR" baseline="0" dirty="0" err="1" smtClean="0"/>
              <a:t>datasets</a:t>
            </a:r>
            <a:r>
              <a:rPr lang="tr-TR" baseline="0" dirty="0" smtClean="0"/>
              <a:t> </a:t>
            </a:r>
            <a:r>
              <a:rPr lang="tr-TR" baseline="0" dirty="0" err="1" smtClean="0"/>
              <a:t>are</a:t>
            </a:r>
            <a:r>
              <a:rPr lang="tr-TR" baseline="0" dirty="0" smtClean="0"/>
              <a:t> </a:t>
            </a:r>
            <a:r>
              <a:rPr lang="tr-TR" baseline="0" dirty="0" err="1" smtClean="0"/>
              <a:t>necessary</a:t>
            </a:r>
            <a:r>
              <a:rPr lang="tr-TR" baseline="0" dirty="0" smtClean="0"/>
              <a:t> </a:t>
            </a:r>
            <a:r>
              <a:rPr lang="tr-TR" baseline="0" dirty="0" err="1" smtClean="0"/>
              <a:t>for</a:t>
            </a:r>
            <a:r>
              <a:rPr lang="tr-TR" baseline="0" dirty="0" smtClean="0"/>
              <a:t> </a:t>
            </a:r>
            <a:r>
              <a:rPr lang="tr-TR" baseline="0" dirty="0" err="1" smtClean="0"/>
              <a:t>classification</a:t>
            </a:r>
            <a:r>
              <a:rPr lang="tr-TR" baseline="0" dirty="0" smtClean="0"/>
              <a:t>, </a:t>
            </a:r>
            <a:r>
              <a:rPr lang="tr-TR" baseline="0" dirty="0" err="1" smtClean="0"/>
              <a:t>clustering</a:t>
            </a:r>
            <a:r>
              <a:rPr lang="tr-TR" baseline="0" dirty="0" smtClean="0"/>
              <a:t> </a:t>
            </a:r>
            <a:r>
              <a:rPr lang="tr-TR" baseline="0" dirty="0" err="1" smtClean="0"/>
              <a:t>and</a:t>
            </a:r>
            <a:r>
              <a:rPr lang="tr-TR" baseline="0" dirty="0" smtClean="0"/>
              <a:t> </a:t>
            </a:r>
            <a:r>
              <a:rPr lang="tr-TR" baseline="0" dirty="0" err="1" smtClean="0"/>
              <a:t>making</a:t>
            </a:r>
            <a:r>
              <a:rPr lang="tr-TR" baseline="0" dirty="0" smtClean="0"/>
              <a:t> a </a:t>
            </a:r>
            <a:r>
              <a:rPr lang="tr-TR" baseline="0" dirty="0" err="1" smtClean="0"/>
              <a:t>reasonable</a:t>
            </a:r>
            <a:r>
              <a:rPr lang="tr-TR" baseline="0" dirty="0" smtClean="0"/>
              <a:t> </a:t>
            </a:r>
            <a:r>
              <a:rPr lang="tr-TR" baseline="0" dirty="0" err="1" smtClean="0"/>
              <a:t>recommendations</a:t>
            </a:r>
            <a:r>
              <a:rPr lang="tr-TR" baseline="0" dirty="0" smtClean="0"/>
              <a:t> </a:t>
            </a:r>
            <a:r>
              <a:rPr lang="tr-TR" baseline="0" dirty="0" err="1" smtClean="0"/>
              <a:t>to</a:t>
            </a:r>
            <a:r>
              <a:rPr lang="tr-TR" baseline="0" dirty="0" smtClean="0"/>
              <a:t> </a:t>
            </a:r>
            <a:r>
              <a:rPr lang="tr-TR" baseline="0" dirty="0" err="1" smtClean="0"/>
              <a:t>increase</a:t>
            </a:r>
            <a:r>
              <a:rPr lang="tr-TR" baseline="0" dirty="0" smtClean="0"/>
              <a:t> </a:t>
            </a:r>
            <a:r>
              <a:rPr lang="tr-TR" baseline="0" dirty="0" err="1" smtClean="0"/>
              <a:t>the</a:t>
            </a:r>
            <a:r>
              <a:rPr lang="tr-TR" baseline="0" dirty="0" smtClean="0"/>
              <a:t> </a:t>
            </a:r>
            <a:r>
              <a:rPr lang="tr-TR" baseline="0" dirty="0" err="1" smtClean="0"/>
              <a:t>revenue</a:t>
            </a:r>
            <a:r>
              <a:rPr lang="tr-TR" baseline="0" dirty="0" smtClean="0"/>
              <a:t>.</a:t>
            </a:r>
            <a:endParaRPr lang="en"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sz="1100" kern="1200" baseline="0" dirty="0" smtClean="0">
                <a:solidFill>
                  <a:schemeClr val="tx1"/>
                </a:solidFill>
                <a:latin typeface="+mn-lt"/>
                <a:ea typeface="+mn-ea"/>
                <a:cs typeface="+mn-cs"/>
              </a:rPr>
              <a:t>Data Exploration is important</a:t>
            </a:r>
            <a:r>
              <a:rPr lang="tr-TR" sz="1100" kern="1200" baseline="0" dirty="0" smtClean="0">
                <a:solidFill>
                  <a:schemeClr val="tx1"/>
                </a:solidFill>
                <a:latin typeface="+mn-lt"/>
                <a:ea typeface="+mn-ea"/>
                <a:cs typeface="+mn-cs"/>
              </a:rPr>
              <a:t>. </a:t>
            </a:r>
            <a:r>
              <a:rPr lang="en-US" dirty="0" smtClean="0"/>
              <a:t>I’ve done both aggregation and filtering on all different data sets. Here are some key findings in these data. On the left figure is a histogram of how much money was made from each item. </a:t>
            </a:r>
            <a:r>
              <a:rPr lang="en-US" dirty="0" err="1" smtClean="0"/>
              <a:t>buyId</a:t>
            </a:r>
            <a:r>
              <a:rPr lang="en-US" dirty="0" smtClean="0"/>
              <a:t> represents the ID for each merchandise. You can see item 5 generates the most income. However, this is not entirely because item 5 has the most sell. It is partly due to the price of item 5 is the highest of all. On the right side figure is a histogram of total amount of money spent by the top ten spending users. This chart tells us what is the most money one user has spent on buying items in this game, and based on the user ID we can also analyze what </a:t>
            </a:r>
            <a:r>
              <a:rPr lang="en-US" dirty="0" err="1" smtClean="0"/>
              <a:t>characterics</a:t>
            </a:r>
            <a:r>
              <a:rPr lang="en-US" dirty="0" smtClean="0"/>
              <a:t> these high spending users have in common. For example, the platforms they use and the hit accuracy they have in the game</a:t>
            </a:r>
            <a:endParaRPr lang="tr-TR"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performed classification analysis using a decision tree model. First I created another categorical attribute that c</a:t>
            </a:r>
            <a:r>
              <a:rPr lang="tr-TR" dirty="0" err="1" smtClean="0"/>
              <a:t>divide</a:t>
            </a:r>
            <a:r>
              <a:rPr lang="tr-TR" baseline="0" dirty="0" smtClean="0"/>
              <a:t> </a:t>
            </a:r>
            <a:r>
              <a:rPr lang="en-US" dirty="0" err="1" smtClean="0"/>
              <a:t>avg</a:t>
            </a:r>
            <a:r>
              <a:rPr lang="en-US" dirty="0" smtClean="0"/>
              <a:t>-price into 2 categories: </a:t>
            </a:r>
            <a:r>
              <a:rPr lang="en-US" dirty="0" err="1" smtClean="0"/>
              <a:t>HighRollers</a:t>
            </a:r>
            <a:r>
              <a:rPr lang="en-US" dirty="0" smtClean="0"/>
              <a:t> and </a:t>
            </a:r>
            <a:r>
              <a:rPr lang="en-US" dirty="0" err="1" smtClean="0"/>
              <a:t>PennyPinchers</a:t>
            </a:r>
            <a:r>
              <a:rPr lang="en-US" dirty="0" smtClean="0"/>
              <a:t>, where </a:t>
            </a:r>
            <a:r>
              <a:rPr lang="en-US" dirty="0" err="1" smtClean="0"/>
              <a:t>buyId</a:t>
            </a:r>
            <a:r>
              <a:rPr lang="tr-TR" dirty="0" smtClean="0"/>
              <a:t> </a:t>
            </a:r>
            <a:r>
              <a:rPr lang="tr-TR" dirty="0" err="1" smtClean="0"/>
              <a:t>greater</a:t>
            </a:r>
            <a:r>
              <a:rPr lang="tr-TR" dirty="0" smtClean="0"/>
              <a:t> </a:t>
            </a:r>
            <a:r>
              <a:rPr lang="tr-TR" dirty="0" err="1" smtClean="0"/>
              <a:t>than</a:t>
            </a:r>
            <a:r>
              <a:rPr lang="tr-TR" dirty="0" smtClean="0"/>
              <a:t> </a:t>
            </a:r>
            <a:r>
              <a:rPr lang="en-US" dirty="0" smtClean="0"/>
              <a:t>5 belongs to the </a:t>
            </a:r>
            <a:r>
              <a:rPr lang="en-US" dirty="0" err="1" smtClean="0"/>
              <a:t>HighRollers</a:t>
            </a:r>
            <a:r>
              <a:rPr lang="en-US" dirty="0" smtClean="0"/>
              <a:t> and </a:t>
            </a:r>
            <a:r>
              <a:rPr lang="en-US" dirty="0" err="1" smtClean="0"/>
              <a:t>buyId</a:t>
            </a:r>
            <a:r>
              <a:rPr lang="tr-TR" dirty="0" smtClean="0"/>
              <a:t> </a:t>
            </a:r>
            <a:r>
              <a:rPr lang="tr-TR" dirty="0" err="1" smtClean="0"/>
              <a:t>lower</a:t>
            </a:r>
            <a:r>
              <a:rPr lang="tr-TR" dirty="0" smtClean="0"/>
              <a:t> </a:t>
            </a:r>
            <a:r>
              <a:rPr lang="tr-TR" dirty="0" err="1" smtClean="0"/>
              <a:t>than</a:t>
            </a:r>
            <a:r>
              <a:rPr lang="tr-TR" baseline="0" dirty="0" smtClean="0"/>
              <a:t> </a:t>
            </a:r>
            <a:r>
              <a:rPr lang="tr-TR" dirty="0" err="1" smtClean="0"/>
              <a:t>or</a:t>
            </a:r>
            <a:r>
              <a:rPr lang="tr-TR" dirty="0" smtClean="0"/>
              <a:t> </a:t>
            </a:r>
            <a:r>
              <a:rPr lang="tr-TR" dirty="0" err="1" smtClean="0"/>
              <a:t>equal</a:t>
            </a:r>
            <a:r>
              <a:rPr lang="tr-TR" baseline="0" dirty="0" smtClean="0"/>
              <a:t> </a:t>
            </a:r>
            <a:r>
              <a:rPr lang="tr-TR" baseline="0" dirty="0" err="1" smtClean="0"/>
              <a:t>to</a:t>
            </a:r>
            <a:r>
              <a:rPr lang="tr-TR" baseline="0" dirty="0" smtClean="0"/>
              <a:t> </a:t>
            </a:r>
            <a:r>
              <a:rPr lang="en-US" dirty="0" smtClean="0"/>
              <a:t>5 belongs to the </a:t>
            </a:r>
            <a:r>
              <a:rPr lang="en-US" dirty="0" err="1" smtClean="0"/>
              <a:t>PennyPinchers</a:t>
            </a:r>
            <a:r>
              <a:rPr lang="en-US" dirty="0" smtClean="0"/>
              <a:t>. </a:t>
            </a:r>
            <a:r>
              <a:rPr lang="tr-TR" sz="1100" kern="1200" dirty="0" err="1" smtClean="0">
                <a:solidFill>
                  <a:schemeClr val="tx1"/>
                </a:solidFill>
                <a:latin typeface="+mn-lt"/>
                <a:ea typeface="+mn-ea"/>
                <a:cs typeface="+mn-cs"/>
              </a:rPr>
              <a:t>The</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creation</a:t>
            </a:r>
            <a:r>
              <a:rPr lang="tr-TR" sz="1100" kern="1200" dirty="0" smtClean="0">
                <a:solidFill>
                  <a:schemeClr val="tx1"/>
                </a:solidFill>
                <a:latin typeface="+mn-lt"/>
                <a:ea typeface="+mn-ea"/>
                <a:cs typeface="+mn-cs"/>
              </a:rPr>
              <a:t> of </a:t>
            </a:r>
            <a:r>
              <a:rPr lang="tr-TR" sz="1100" kern="1200" dirty="0" err="1" smtClean="0">
                <a:solidFill>
                  <a:schemeClr val="tx1"/>
                </a:solidFill>
                <a:latin typeface="+mn-lt"/>
                <a:ea typeface="+mn-ea"/>
                <a:cs typeface="+mn-cs"/>
              </a:rPr>
              <a:t>this</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new</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categorical</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attribute</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was</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necessary</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because</a:t>
            </a:r>
            <a:r>
              <a:rPr lang="tr-TR" sz="1100" kern="1200" dirty="0" smtClean="0">
                <a:solidFill>
                  <a:schemeClr val="tx1"/>
                </a:solidFill>
                <a:latin typeface="+mn-lt"/>
                <a:ea typeface="+mn-ea"/>
                <a:cs typeface="+mn-cs"/>
              </a:rPr>
              <a:t> it </a:t>
            </a:r>
            <a:r>
              <a:rPr lang="tr-TR" sz="1100" kern="1200" dirty="0" err="1" smtClean="0">
                <a:solidFill>
                  <a:schemeClr val="tx1"/>
                </a:solidFill>
                <a:latin typeface="+mn-lt"/>
                <a:ea typeface="+mn-ea"/>
                <a:cs typeface="+mn-cs"/>
              </a:rPr>
              <a:t>simplifies</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the</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classification</a:t>
            </a:r>
            <a:r>
              <a:rPr lang="tr-TR" sz="1100" kern="1200" dirty="0" smtClean="0">
                <a:solidFill>
                  <a:schemeClr val="tx1"/>
                </a:solidFill>
                <a:latin typeface="+mn-lt"/>
                <a:ea typeface="+mn-ea"/>
                <a:cs typeface="+mn-cs"/>
              </a:rPr>
              <a:t> of </a:t>
            </a:r>
            <a:r>
              <a:rPr lang="tr-TR" sz="1100" kern="1200" dirty="0" err="1" smtClean="0">
                <a:solidFill>
                  <a:schemeClr val="tx1"/>
                </a:solidFill>
                <a:latin typeface="+mn-lt"/>
                <a:ea typeface="+mn-ea"/>
                <a:cs typeface="+mn-cs"/>
              </a:rPr>
              <a:t>users</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and</a:t>
            </a:r>
            <a:r>
              <a:rPr lang="tr-TR" sz="1100" kern="1200" dirty="0" smtClean="0">
                <a:solidFill>
                  <a:schemeClr val="tx1"/>
                </a:solidFill>
                <a:latin typeface="+mn-lt"/>
                <a:ea typeface="+mn-ea"/>
                <a:cs typeface="+mn-cs"/>
              </a:rPr>
              <a:t> it is </a:t>
            </a:r>
            <a:r>
              <a:rPr lang="tr-TR" sz="1100" kern="1200" dirty="0" err="1" smtClean="0">
                <a:solidFill>
                  <a:schemeClr val="tx1"/>
                </a:solidFill>
                <a:latin typeface="+mn-lt"/>
                <a:ea typeface="+mn-ea"/>
                <a:cs typeface="+mn-cs"/>
              </a:rPr>
              <a:t>the</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base</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that</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we</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are</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going</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to</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use</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to</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build</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our</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decision</a:t>
            </a:r>
            <a:r>
              <a:rPr lang="tr-TR" sz="1100" kern="1200" dirty="0" smtClean="0">
                <a:solidFill>
                  <a:schemeClr val="tx1"/>
                </a:solidFill>
                <a:latin typeface="+mn-lt"/>
                <a:ea typeface="+mn-ea"/>
                <a:cs typeface="+mn-cs"/>
              </a:rPr>
              <a:t> </a:t>
            </a:r>
            <a:r>
              <a:rPr lang="tr-TR" sz="1100" kern="1200" dirty="0" err="1" smtClean="0">
                <a:solidFill>
                  <a:schemeClr val="tx1"/>
                </a:solidFill>
                <a:latin typeface="+mn-lt"/>
                <a:ea typeface="+mn-ea"/>
                <a:cs typeface="+mn-cs"/>
              </a:rPr>
              <a:t>tree</a:t>
            </a:r>
            <a:r>
              <a:rPr lang="tr-TR" sz="1100" kern="1200" dirty="0" smtClean="0">
                <a:solidFill>
                  <a:schemeClr val="tx1"/>
                </a:solidFill>
                <a:latin typeface="+mn-lt"/>
                <a:ea typeface="+mn-ea"/>
                <a:cs typeface="+mn-cs"/>
              </a:rPr>
              <a:t>.</a:t>
            </a:r>
            <a:r>
              <a:rPr lang="en-US" dirty="0" smtClean="0"/>
              <a:t> Then I discard</a:t>
            </a:r>
            <a:r>
              <a:rPr lang="tr-TR" dirty="0" smtClean="0"/>
              <a:t>ed</a:t>
            </a:r>
            <a:r>
              <a:rPr lang="en-US" dirty="0" smtClean="0"/>
              <a:t> attributes related to unique IDs. The data was then randomly partitioned into </a:t>
            </a:r>
            <a:r>
              <a:rPr lang="tr-TR" dirty="0" smtClean="0"/>
              <a:t>7</a:t>
            </a:r>
            <a:r>
              <a:rPr lang="en-US" dirty="0" smtClean="0"/>
              <a:t>0% and </a:t>
            </a:r>
            <a:r>
              <a:rPr lang="tr-TR" dirty="0" smtClean="0"/>
              <a:t>3</a:t>
            </a:r>
            <a:r>
              <a:rPr lang="en-US" dirty="0" smtClean="0"/>
              <a:t>0% for training part and test part in our decision tree model. This is important because when we do data analysis, we should test our model on a data set that was not used to train the model. The resulting accuracy was </a:t>
            </a:r>
            <a:r>
              <a:rPr lang="tr-TR" dirty="0" err="1" smtClean="0"/>
              <a:t>around</a:t>
            </a:r>
            <a:r>
              <a:rPr lang="tr-TR" dirty="0" smtClean="0"/>
              <a:t> </a:t>
            </a:r>
            <a:r>
              <a:rPr lang="en-US" dirty="0" smtClean="0"/>
              <a:t>88%. It shows that </a:t>
            </a:r>
            <a:r>
              <a:rPr lang="en-US" dirty="0" err="1" smtClean="0"/>
              <a:t>iPhone</a:t>
            </a:r>
            <a:r>
              <a:rPr lang="en-US" dirty="0" smtClean="0"/>
              <a:t> users are </a:t>
            </a:r>
            <a:r>
              <a:rPr lang="en-US" dirty="0" err="1" smtClean="0"/>
              <a:t>HighRollers</a:t>
            </a:r>
            <a:r>
              <a:rPr lang="en-US" dirty="0" smtClean="0"/>
              <a:t> and users with other </a:t>
            </a:r>
            <a:r>
              <a:rPr lang="tr-TR" dirty="0" err="1" smtClean="0"/>
              <a:t>pl</a:t>
            </a:r>
            <a:r>
              <a:rPr lang="en-US" dirty="0" err="1" smtClean="0"/>
              <a:t>atform</a:t>
            </a:r>
            <a:r>
              <a:rPr lang="en-US" dirty="0" smtClean="0"/>
              <a:t> types are </a:t>
            </a:r>
            <a:r>
              <a:rPr lang="en-US" dirty="0" err="1" smtClean="0"/>
              <a:t>PennyPinchers</a:t>
            </a:r>
            <a:r>
              <a:rPr lang="en-US" dirty="0" smtClean="0"/>
              <a:t>. </a:t>
            </a:r>
            <a:endParaRPr lang="e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baseline="0" dirty="0" smtClean="0">
                <a:solidFill>
                  <a:schemeClr val="tx1"/>
                </a:solidFill>
                <a:latin typeface="+mn-lt"/>
                <a:ea typeface="+mn-ea"/>
                <a:cs typeface="+mn-cs"/>
              </a:rPr>
              <a:t>Clustering the datasets provided valuable information that users buying products of</a:t>
            </a:r>
            <a:r>
              <a:rPr lang="tr-TR" sz="1100" kern="1200" baseline="0" dirty="0" smtClean="0">
                <a:solidFill>
                  <a:schemeClr val="tx1"/>
                </a:solidFill>
                <a:latin typeface="+mn-lt"/>
                <a:ea typeface="+mn-ea"/>
                <a:cs typeface="+mn-cs"/>
              </a:rPr>
              <a:t> </a:t>
            </a:r>
            <a:r>
              <a:rPr lang="en-US" sz="1100" kern="1200" baseline="0" dirty="0" smtClean="0">
                <a:solidFill>
                  <a:schemeClr val="tx1"/>
                </a:solidFill>
                <a:latin typeface="+mn-lt"/>
                <a:ea typeface="+mn-ea"/>
                <a:cs typeface="+mn-cs"/>
              </a:rPr>
              <a:t>lesser range also buy lesser number of items and those buying more number of items</a:t>
            </a:r>
          </a:p>
          <a:p>
            <a:r>
              <a:rPr lang="en-US" sz="1100" kern="1200" baseline="0" dirty="0" smtClean="0">
                <a:solidFill>
                  <a:schemeClr val="tx1"/>
                </a:solidFill>
                <a:latin typeface="+mn-lt"/>
                <a:ea typeface="+mn-ea"/>
                <a:cs typeface="+mn-cs"/>
              </a:rPr>
              <a:t>are those buying a wide range of items. This knowledge can be exploited to increase</a:t>
            </a:r>
            <a:r>
              <a:rPr lang="tr-TR" sz="1100" kern="1200" baseline="0" dirty="0" smtClean="0">
                <a:solidFill>
                  <a:schemeClr val="tx1"/>
                </a:solidFill>
                <a:latin typeface="+mn-lt"/>
                <a:ea typeface="+mn-ea"/>
                <a:cs typeface="+mn-cs"/>
              </a:rPr>
              <a:t> </a:t>
            </a:r>
            <a:r>
              <a:rPr lang="en-US" sz="1100" kern="1200" baseline="0" dirty="0" smtClean="0">
                <a:solidFill>
                  <a:schemeClr val="tx1"/>
                </a:solidFill>
                <a:latin typeface="+mn-lt"/>
                <a:ea typeface="+mn-ea"/>
                <a:cs typeface="+mn-cs"/>
              </a:rPr>
              <a:t>sales by giving customized advertisements to users. For users buying lesser variety</a:t>
            </a:r>
          </a:p>
          <a:p>
            <a:r>
              <a:rPr lang="en-US" sz="1100" kern="1200" baseline="0" dirty="0" smtClean="0">
                <a:solidFill>
                  <a:schemeClr val="tx1"/>
                </a:solidFill>
                <a:latin typeface="+mn-lt"/>
                <a:ea typeface="+mn-ea"/>
                <a:cs typeface="+mn-cs"/>
              </a:rPr>
              <a:t>of items, similar products could be advertised and to those buying wide range of</a:t>
            </a:r>
            <a:r>
              <a:rPr lang="tr-TR" sz="1100" kern="1200" baseline="0" dirty="0" smtClean="0">
                <a:solidFill>
                  <a:schemeClr val="tx1"/>
                </a:solidFill>
                <a:latin typeface="+mn-lt"/>
                <a:ea typeface="+mn-ea"/>
                <a:cs typeface="+mn-cs"/>
              </a:rPr>
              <a:t> </a:t>
            </a:r>
            <a:r>
              <a:rPr lang="en-US" sz="1100" kern="1200" baseline="0" dirty="0" smtClean="0">
                <a:solidFill>
                  <a:schemeClr val="tx1"/>
                </a:solidFill>
                <a:latin typeface="+mn-lt"/>
                <a:ea typeface="+mn-ea"/>
                <a:cs typeface="+mn-cs"/>
              </a:rPr>
              <a:t>products, different variety of items could be advertised. This strategy would appeal</a:t>
            </a:r>
          </a:p>
          <a:p>
            <a:r>
              <a:rPr lang="en-US" sz="1100" kern="1200" baseline="0" dirty="0" smtClean="0">
                <a:solidFill>
                  <a:schemeClr val="tx1"/>
                </a:solidFill>
                <a:latin typeface="+mn-lt"/>
                <a:ea typeface="+mn-ea"/>
                <a:cs typeface="+mn-cs"/>
              </a:rPr>
              <a:t>both the groups. Further, variety of products should be increased as the users</a:t>
            </a:r>
            <a:r>
              <a:rPr lang="tr-TR" sz="1100" kern="1200" baseline="0" dirty="0" smtClean="0">
                <a:solidFill>
                  <a:schemeClr val="tx1"/>
                </a:solidFill>
                <a:latin typeface="+mn-lt"/>
                <a:ea typeface="+mn-ea"/>
                <a:cs typeface="+mn-cs"/>
              </a:rPr>
              <a:t> </a:t>
            </a:r>
            <a:r>
              <a:rPr lang="en-US" sz="1100" kern="1200" baseline="0" dirty="0" smtClean="0">
                <a:solidFill>
                  <a:schemeClr val="tx1"/>
                </a:solidFill>
                <a:latin typeface="+mn-lt"/>
                <a:ea typeface="+mn-ea"/>
                <a:cs typeface="+mn-cs"/>
              </a:rPr>
              <a:t>appealed by more variety are the ones who buy the maximum number of items. This</a:t>
            </a:r>
          </a:p>
          <a:p>
            <a:r>
              <a:rPr lang="en-US" sz="1100" kern="1200" baseline="0" dirty="0" smtClean="0">
                <a:solidFill>
                  <a:schemeClr val="tx1"/>
                </a:solidFill>
                <a:latin typeface="+mn-lt"/>
                <a:ea typeface="+mn-ea"/>
                <a:cs typeface="+mn-cs"/>
              </a:rPr>
              <a:t>will increase the sales too.</a:t>
            </a:r>
            <a:endParaRPr lang="e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From my Neo4j chat graph analysis, I found the longest conversation chain to have a length of 10. Furthermore, there are 5 unique users in this chain of conversation. This kind of search is useful for </a:t>
            </a:r>
            <a:r>
              <a:rPr lang="en-US" dirty="0" err="1" smtClean="0"/>
              <a:t>Eglence</a:t>
            </a:r>
            <a:r>
              <a:rPr lang="en-US" dirty="0" smtClean="0"/>
              <a:t> because it can tell them what kind of subjects or topics users are enthusiastic about and they can therefore set business plan targeting on these subjects. I also analyzed the relationship between the top 10 chattiest users and the top 10 chattiest teams to see if any of the user is in one of the teams. There is only one chattiest user who also belongs to the chattiest team. It seems that there is no strong relationship between chattiest users and chattiest teams. This analysis is also important as to knowing if </a:t>
            </a:r>
            <a:r>
              <a:rPr lang="en-US" dirty="0" err="1" smtClean="0"/>
              <a:t>Eglence</a:t>
            </a:r>
            <a:r>
              <a:rPr lang="en-US" dirty="0" smtClean="0"/>
              <a:t> should target more on teams or individuals. Finally, I collected information of the 3 most active users based on cluster coefficient. This kind of analysis is very useful for </a:t>
            </a:r>
            <a:r>
              <a:rPr lang="en-US" dirty="0" err="1" smtClean="0"/>
              <a:t>Eglence</a:t>
            </a:r>
            <a:r>
              <a:rPr lang="en-US" dirty="0" smtClean="0"/>
              <a:t> to target specific user</a:t>
            </a:r>
            <a:r>
              <a:rPr lang="tr-TR" dirty="0" smtClean="0"/>
              <a:t>s.</a:t>
            </a:r>
            <a:endParaRPr lang="tr-TR" dirty="0" smtClean="0"/>
          </a:p>
          <a:p>
            <a:pPr lvl="0" rtl="0">
              <a:spcBef>
                <a:spcPts val="0"/>
              </a:spcBef>
              <a:buNone/>
            </a:pPr>
            <a:endParaRPr lang="e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tr-TR" dirty="0" err="1" smtClean="0"/>
              <a:t>Finally</a:t>
            </a:r>
            <a:r>
              <a:rPr lang="tr-TR" dirty="0" smtClean="0"/>
              <a:t> </a:t>
            </a:r>
            <a:r>
              <a:rPr lang="tr-TR" dirty="0" err="1" smtClean="0"/>
              <a:t>based</a:t>
            </a:r>
            <a:r>
              <a:rPr lang="tr-TR" baseline="0" dirty="0" smtClean="0"/>
              <a:t> on </a:t>
            </a:r>
            <a:r>
              <a:rPr lang="tr-TR" baseline="0" dirty="0" err="1" smtClean="0"/>
              <a:t>my</a:t>
            </a:r>
            <a:r>
              <a:rPr lang="tr-TR" baseline="0" dirty="0" smtClean="0"/>
              <a:t> </a:t>
            </a:r>
            <a:r>
              <a:rPr lang="tr-TR" baseline="0" dirty="0" err="1" smtClean="0"/>
              <a:t>analysis</a:t>
            </a:r>
            <a:r>
              <a:rPr lang="tr-TR" baseline="0" dirty="0" smtClean="0"/>
              <a:t> </a:t>
            </a:r>
            <a:r>
              <a:rPr lang="tr-TR" baseline="0" dirty="0" err="1" smtClean="0"/>
              <a:t>my</a:t>
            </a:r>
            <a:r>
              <a:rPr lang="tr-TR" baseline="0" dirty="0" smtClean="0"/>
              <a:t> </a:t>
            </a:r>
            <a:r>
              <a:rPr lang="tr-TR" baseline="0" dirty="0" err="1" smtClean="0"/>
              <a:t>recommendations</a:t>
            </a:r>
            <a:r>
              <a:rPr lang="tr-TR" baseline="0" dirty="0" smtClean="0"/>
              <a:t> in </a:t>
            </a:r>
            <a:r>
              <a:rPr lang="tr-TR" baseline="0" dirty="0" err="1" smtClean="0"/>
              <a:t>order</a:t>
            </a:r>
            <a:r>
              <a:rPr lang="tr-TR" baseline="0" dirty="0" smtClean="0"/>
              <a:t> </a:t>
            </a:r>
            <a:r>
              <a:rPr lang="tr-TR" baseline="0" dirty="0" err="1" smtClean="0"/>
              <a:t>to</a:t>
            </a:r>
            <a:r>
              <a:rPr lang="tr-TR" baseline="0" dirty="0" smtClean="0"/>
              <a:t> </a:t>
            </a:r>
            <a:r>
              <a:rPr lang="tr-TR" baseline="0" dirty="0" err="1" smtClean="0"/>
              <a:t>increase</a:t>
            </a:r>
            <a:r>
              <a:rPr lang="tr-TR" baseline="0" dirty="0" smtClean="0"/>
              <a:t> </a:t>
            </a:r>
            <a:r>
              <a:rPr lang="tr-TR" baseline="0" dirty="0" err="1" smtClean="0"/>
              <a:t>revenue</a:t>
            </a:r>
            <a:r>
              <a:rPr lang="tr-TR" baseline="0" dirty="0" smtClean="0"/>
              <a:t> </a:t>
            </a:r>
            <a:r>
              <a:rPr lang="tr-TR" baseline="0" dirty="0" err="1" smtClean="0"/>
              <a:t>are</a:t>
            </a:r>
            <a:r>
              <a:rPr lang="tr-TR" baseline="0" dirty="0" smtClean="0"/>
              <a:t>:</a:t>
            </a:r>
            <a:endParaRPr lang="tr-TR" dirty="0" smtClean="0"/>
          </a:p>
          <a:p>
            <a:pPr lvl="0">
              <a:spcBef>
                <a:spcPts val="0"/>
              </a:spcBef>
              <a:buNone/>
            </a:pPr>
            <a:r>
              <a:rPr lang="tr-TR" dirty="0" smtClean="0"/>
              <a:t>- I</a:t>
            </a:r>
            <a:r>
              <a:rPr lang="en-US" dirty="0" err="1" smtClean="0"/>
              <a:t>ncrease</a:t>
            </a:r>
            <a:r>
              <a:rPr lang="en-US" dirty="0" smtClean="0"/>
              <a:t> in-app ads or increase the price for ads in lower-level games since according to my analysis, users who achieve higher levels tend to spend less on in-app purchases</a:t>
            </a:r>
            <a:endParaRPr lang="tr-TR" dirty="0" smtClean="0"/>
          </a:p>
          <a:p>
            <a:pPr lvl="0">
              <a:spcBef>
                <a:spcPts val="0"/>
              </a:spcBef>
              <a:buNone/>
            </a:pPr>
            <a:r>
              <a:rPr lang="tr-TR" dirty="0" smtClean="0"/>
              <a:t>- </a:t>
            </a:r>
            <a:r>
              <a:rPr lang="tr-TR" dirty="0" err="1" smtClean="0"/>
              <a:t>Promoting</a:t>
            </a:r>
            <a:r>
              <a:rPr lang="tr-TR" dirty="0" smtClean="0"/>
              <a:t> </a:t>
            </a:r>
            <a:r>
              <a:rPr lang="tr-TR" dirty="0" err="1" smtClean="0"/>
              <a:t>the</a:t>
            </a:r>
            <a:r>
              <a:rPr lang="tr-TR" dirty="0" smtClean="0"/>
              <a:t> </a:t>
            </a:r>
            <a:r>
              <a:rPr lang="tr-TR" dirty="0" err="1" smtClean="0"/>
              <a:t>game</a:t>
            </a:r>
            <a:r>
              <a:rPr lang="tr-TR" dirty="0" smtClean="0"/>
              <a:t> </a:t>
            </a:r>
            <a:r>
              <a:rPr lang="tr-TR" dirty="0" err="1" smtClean="0"/>
              <a:t>to</a:t>
            </a:r>
            <a:r>
              <a:rPr lang="tr-TR" dirty="0" smtClean="0"/>
              <a:t> </a:t>
            </a:r>
            <a:r>
              <a:rPr lang="tr-TR" dirty="0" err="1" smtClean="0"/>
              <a:t>attract</a:t>
            </a:r>
            <a:r>
              <a:rPr lang="tr-TR" dirty="0" smtClean="0"/>
              <a:t> </a:t>
            </a:r>
            <a:r>
              <a:rPr lang="tr-TR" dirty="0" err="1" smtClean="0"/>
              <a:t>more</a:t>
            </a:r>
            <a:r>
              <a:rPr lang="tr-TR" dirty="0" smtClean="0"/>
              <a:t> </a:t>
            </a:r>
            <a:r>
              <a:rPr lang="tr-TR" dirty="0" err="1" smtClean="0"/>
              <a:t>iOS</a:t>
            </a:r>
            <a:r>
              <a:rPr lang="tr-TR" baseline="0" dirty="0" smtClean="0"/>
              <a:t> </a:t>
            </a:r>
            <a:r>
              <a:rPr lang="tr-TR" baseline="0" dirty="0" err="1" smtClean="0"/>
              <a:t>users</a:t>
            </a:r>
            <a:r>
              <a:rPr lang="tr-TR" baseline="0" dirty="0" smtClean="0"/>
              <a:t>.</a:t>
            </a:r>
            <a:endParaRPr lang="tr-TR" dirty="0" smtClean="0"/>
          </a:p>
          <a:p>
            <a:pPr lvl="0">
              <a:spcBef>
                <a:spcPts val="0"/>
              </a:spcBef>
              <a:buNone/>
            </a:pPr>
            <a:r>
              <a:rPr lang="tr-TR" dirty="0" smtClean="0"/>
              <a:t>- </a:t>
            </a:r>
            <a:r>
              <a:rPr lang="tr-TR" dirty="0" err="1" smtClean="0"/>
              <a:t>Improve</a:t>
            </a:r>
            <a:r>
              <a:rPr lang="tr-TR" baseline="0" dirty="0" smtClean="0"/>
              <a:t> </a:t>
            </a:r>
            <a:r>
              <a:rPr lang="tr-TR" baseline="0" dirty="0" err="1" smtClean="0"/>
              <a:t>the</a:t>
            </a:r>
            <a:r>
              <a:rPr lang="tr-TR" baseline="0" dirty="0" smtClean="0"/>
              <a:t> </a:t>
            </a:r>
            <a:r>
              <a:rPr lang="tr-TR" baseline="0" dirty="0" err="1" smtClean="0"/>
              <a:t>quality</a:t>
            </a:r>
            <a:r>
              <a:rPr lang="tr-TR" baseline="0" dirty="0" smtClean="0"/>
              <a:t> of in </a:t>
            </a:r>
            <a:r>
              <a:rPr lang="tr-TR" baseline="0" dirty="0" err="1" smtClean="0"/>
              <a:t>game</a:t>
            </a:r>
            <a:r>
              <a:rPr lang="tr-TR" baseline="0" dirty="0" smtClean="0"/>
              <a:t> </a:t>
            </a:r>
            <a:r>
              <a:rPr lang="tr-TR" baseline="0" dirty="0" err="1" smtClean="0"/>
              <a:t>ads</a:t>
            </a:r>
            <a:r>
              <a:rPr lang="tr-TR" baseline="0" dirty="0" smtClean="0"/>
              <a:t> </a:t>
            </a:r>
            <a:r>
              <a:rPr lang="tr-TR" baseline="0" dirty="0" err="1" smtClean="0"/>
              <a:t>to</a:t>
            </a:r>
            <a:r>
              <a:rPr lang="tr-TR" baseline="0" dirty="0" smtClean="0"/>
              <a:t> </a:t>
            </a:r>
            <a:r>
              <a:rPr lang="tr-TR" baseline="0" dirty="0" err="1" smtClean="0"/>
              <a:t>attacts</a:t>
            </a:r>
            <a:r>
              <a:rPr lang="tr-TR" baseline="0" dirty="0" smtClean="0"/>
              <a:t> </a:t>
            </a:r>
            <a:r>
              <a:rPr lang="tr-TR" baseline="0" dirty="0" err="1" smtClean="0"/>
              <a:t>more</a:t>
            </a:r>
            <a:r>
              <a:rPr lang="tr-TR" baseline="0" dirty="0" smtClean="0"/>
              <a:t> </a:t>
            </a:r>
            <a:r>
              <a:rPr lang="tr-TR" baseline="0" dirty="0" err="1" smtClean="0"/>
              <a:t>clicks</a:t>
            </a:r>
            <a:r>
              <a:rPr lang="tr-TR" baseline="0" dirty="0" smtClean="0"/>
              <a:t> </a:t>
            </a:r>
            <a:r>
              <a:rPr lang="tr-TR" baseline="0" dirty="0" err="1" smtClean="0"/>
              <a:t>because</a:t>
            </a:r>
            <a:r>
              <a:rPr lang="tr-TR" baseline="0" dirty="0" smtClean="0"/>
              <a:t> </a:t>
            </a:r>
            <a:r>
              <a:rPr lang="tr-TR" baseline="0" dirty="0" err="1" smtClean="0"/>
              <a:t>most</a:t>
            </a:r>
            <a:r>
              <a:rPr lang="tr-TR" baseline="0" dirty="0" smtClean="0"/>
              <a:t> of </a:t>
            </a:r>
            <a:r>
              <a:rPr lang="tr-TR" baseline="0" dirty="0" err="1" smtClean="0"/>
              <a:t>the</a:t>
            </a:r>
            <a:r>
              <a:rPr lang="tr-TR" baseline="0" dirty="0" smtClean="0"/>
              <a:t> </a:t>
            </a:r>
            <a:r>
              <a:rPr lang="tr-TR" baseline="0" dirty="0" err="1" smtClean="0"/>
              <a:t>spending</a:t>
            </a:r>
            <a:r>
              <a:rPr lang="tr-TR" baseline="0" dirty="0" smtClean="0"/>
              <a:t> </a:t>
            </a:r>
            <a:r>
              <a:rPr lang="tr-TR" baseline="0" dirty="0" err="1" smtClean="0"/>
              <a:t>users</a:t>
            </a:r>
            <a:r>
              <a:rPr lang="tr-TR" baseline="0" dirty="0" smtClean="0"/>
              <a:t> </a:t>
            </a:r>
            <a:r>
              <a:rPr lang="tr-TR" baseline="0" dirty="0" err="1" smtClean="0"/>
              <a:t>click</a:t>
            </a:r>
            <a:r>
              <a:rPr lang="tr-TR" baseline="0" dirty="0" smtClean="0"/>
              <a:t> </a:t>
            </a:r>
            <a:r>
              <a:rPr lang="tr-TR" baseline="0" dirty="0" err="1" smtClean="0"/>
              <a:t>ads</a:t>
            </a:r>
            <a:r>
              <a:rPr lang="tr-TR" baseline="0" dirty="0" smtClean="0"/>
              <a:t> </a:t>
            </a:r>
            <a:r>
              <a:rPr lang="tr-TR" baseline="0" dirty="0" err="1" smtClean="0"/>
              <a:t>frequently</a:t>
            </a:r>
            <a:r>
              <a:rPr lang="tr-TR" baseline="0" dirty="0" smtClean="0"/>
              <a:t>.</a:t>
            </a:r>
            <a:endParaRPr lang="tr-T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tr-TR" dirty="0" err="1" smtClean="0"/>
              <a:t>That’s</a:t>
            </a:r>
            <a:r>
              <a:rPr lang="tr-TR" dirty="0" smtClean="0"/>
              <a:t> </a:t>
            </a:r>
            <a:r>
              <a:rPr lang="tr-TR" dirty="0" err="1" smtClean="0"/>
              <a:t>all</a:t>
            </a:r>
            <a:r>
              <a:rPr lang="tr-TR" dirty="0" smtClean="0"/>
              <a:t> </a:t>
            </a:r>
            <a:r>
              <a:rPr lang="tr-TR" dirty="0" err="1" smtClean="0"/>
              <a:t>for</a:t>
            </a:r>
            <a:r>
              <a:rPr lang="tr-TR" dirty="0" smtClean="0"/>
              <a:t> </a:t>
            </a:r>
            <a:r>
              <a:rPr lang="tr-TR" dirty="0" err="1" smtClean="0"/>
              <a:t>my</a:t>
            </a:r>
            <a:r>
              <a:rPr lang="tr-TR" dirty="0" smtClean="0"/>
              <a:t> data </a:t>
            </a:r>
            <a:r>
              <a:rPr lang="tr-TR" dirty="0" err="1" smtClean="0"/>
              <a:t>analysis</a:t>
            </a:r>
            <a:r>
              <a:rPr lang="tr-TR" baseline="0" dirty="0" smtClean="0"/>
              <a:t> on </a:t>
            </a:r>
            <a:r>
              <a:rPr lang="tr-TR" baseline="0" dirty="0" err="1" smtClean="0"/>
              <a:t>Catch</a:t>
            </a:r>
            <a:r>
              <a:rPr lang="tr-TR" baseline="0" dirty="0" smtClean="0"/>
              <a:t> </a:t>
            </a:r>
            <a:r>
              <a:rPr lang="tr-TR" baseline="0" dirty="0" err="1" smtClean="0"/>
              <a:t>the</a:t>
            </a:r>
            <a:r>
              <a:rPr lang="tr-TR" baseline="0" dirty="0" smtClean="0"/>
              <a:t> Pink Flamingo. </a:t>
            </a:r>
            <a:r>
              <a:rPr lang="tr-TR" baseline="0" dirty="0" err="1" smtClean="0"/>
              <a:t>Thank</a:t>
            </a:r>
            <a:r>
              <a:rPr lang="tr-TR" baseline="0" dirty="0" smtClean="0"/>
              <a:t> </a:t>
            </a:r>
            <a:r>
              <a:rPr lang="tr-TR" baseline="0" dirty="0" err="1" smtClean="0"/>
              <a:t>you</a:t>
            </a:r>
            <a:r>
              <a:rPr lang="tr-TR" baseline="0" dirty="0" smtClean="0"/>
              <a:t> </a:t>
            </a:r>
            <a:r>
              <a:rPr lang="tr-TR" baseline="0" dirty="0" err="1" smtClean="0"/>
              <a:t>for</a:t>
            </a:r>
            <a:r>
              <a:rPr lang="tr-TR" baseline="0" dirty="0" smtClean="0"/>
              <a:t> </a:t>
            </a:r>
            <a:r>
              <a:rPr lang="tr-TR" baseline="0" dirty="0" err="1" smtClean="0"/>
              <a:t>your</a:t>
            </a:r>
            <a:r>
              <a:rPr lang="tr-TR" baseline="0" dirty="0" smtClean="0"/>
              <a:t> </a:t>
            </a:r>
            <a:r>
              <a:rPr lang="tr-TR" baseline="0" dirty="0" err="1" smtClean="0"/>
              <a:t>attention</a:t>
            </a:r>
            <a:r>
              <a:rPr lang="tr-TR" baseline="0" dirty="0" smtClean="0"/>
              <a:t>.</a:t>
            </a:r>
            <a:endParaRPr lang="e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pPr lvl="0">
                <a:spcBef>
                  <a:spcPts val="0"/>
                </a:spcBef>
                <a:buNone/>
              </a:pPr>
              <a:t>‹#›</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23" name="Shape 2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26" name="Shape 26"/>
          <p:cNvSpPr txBox="1">
            <a:spLocks noGrp="1"/>
          </p:cNvSpPr>
          <p:nvPr>
            <p:ph type="title"/>
          </p:nvPr>
        </p:nvSpPr>
        <p:spPr>
          <a:xfrm>
            <a:off x="598100" y="2152347"/>
            <a:ext cx="8222100" cy="838800"/>
          </a:xfrm>
          <a:prstGeom prst="rect">
            <a:avLst/>
          </a:prstGeom>
        </p:spPr>
        <p:txBody>
          <a:bodyPr lIns="91425" tIns="91425" rIns="91425" bIns="91425" anchor="ctr"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27" name="Shape 2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pPr lvl="0">
                <a:spcBef>
                  <a:spcPts val="0"/>
                </a:spcBef>
                <a:buNone/>
              </a:pPr>
              <a:t>‹#›</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pPr lvl="0">
                <a:spcBef>
                  <a:spcPts val="0"/>
                </a:spcBef>
                <a:buNone/>
              </a:pPr>
              <a:t>‹#›</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pPr lvl="0">
                <a:spcBef>
                  <a:spcPts val="0"/>
                </a:spcBef>
                <a:buNone/>
              </a:pPr>
              <a:t>‹#›</a:t>
            </a:fld>
            <a:endParaRPr lang="en">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pPr lvl="0">
                <a:spcBef>
                  <a:spcPts val="0"/>
                </a:spcBef>
                <a:buNone/>
              </a:pPr>
              <a:t>‹#›</a:t>
            </a:fld>
            <a:endParaRPr lang="en">
              <a:solidFill>
                <a:schemeClr val="dk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pPr lvl="0" algn="r">
                <a:spcBef>
                  <a:spcPts val="0"/>
                </a:spcBef>
                <a:buNone/>
              </a:pPr>
              <a:t>‹#›</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611560" y="1131590"/>
            <a:ext cx="8222100" cy="1934100"/>
          </a:xfrm>
          <a:prstGeom prst="rect">
            <a:avLst/>
          </a:prstGeom>
        </p:spPr>
        <p:txBody>
          <a:bodyPr lIns="91425" tIns="91425" rIns="91425" bIns="91425" anchor="b" anchorCtr="0">
            <a:noAutofit/>
          </a:bodyPr>
          <a:lstStyle/>
          <a:p>
            <a:pPr lvl="0">
              <a:spcBef>
                <a:spcPts val="0"/>
              </a:spcBef>
              <a:buNone/>
            </a:pPr>
            <a:endParaRPr b="1" dirty="0"/>
          </a:p>
          <a:p>
            <a:pPr lvl="0" algn="ctr" rtl="0">
              <a:spcBef>
                <a:spcPts val="0"/>
              </a:spcBef>
              <a:buNone/>
            </a:pPr>
            <a:r>
              <a:rPr lang="en" dirty="0"/>
              <a:t>How can we increase revenue </a:t>
            </a:r>
          </a:p>
          <a:p>
            <a:pPr lvl="0" algn="ctr" rtl="0">
              <a:spcBef>
                <a:spcPts val="0"/>
              </a:spcBef>
              <a:buNone/>
            </a:pPr>
            <a:r>
              <a:rPr lang="en" dirty="0"/>
              <a:t>from</a:t>
            </a:r>
          </a:p>
          <a:p>
            <a:pPr lvl="0" algn="ctr">
              <a:spcBef>
                <a:spcPts val="0"/>
              </a:spcBef>
              <a:buNone/>
            </a:pPr>
            <a:r>
              <a:rPr lang="en" dirty="0"/>
              <a:t>Catch the Pink Flamingo?</a:t>
            </a:r>
          </a:p>
        </p:txBody>
      </p:sp>
      <p:sp>
        <p:nvSpPr>
          <p:cNvPr id="86" name="Shape 86"/>
          <p:cNvSpPr txBox="1">
            <a:spLocks noGrp="1"/>
          </p:cNvSpPr>
          <p:nvPr>
            <p:ph type="subTitle" idx="1"/>
          </p:nvPr>
        </p:nvSpPr>
        <p:spPr>
          <a:xfrm>
            <a:off x="611560" y="3291830"/>
            <a:ext cx="8222100" cy="432900"/>
          </a:xfrm>
          <a:prstGeom prst="rect">
            <a:avLst/>
          </a:prstGeom>
          <a:solidFill>
            <a:srgbClr val="FFFF00"/>
          </a:solidFill>
        </p:spPr>
        <p:txBody>
          <a:bodyPr lIns="91425" tIns="91425" rIns="91425" bIns="91425" anchor="t" anchorCtr="0">
            <a:noAutofit/>
          </a:bodyPr>
          <a:lstStyle/>
          <a:p>
            <a:pPr lvl="0" algn="ctr">
              <a:spcBef>
                <a:spcPts val="0"/>
              </a:spcBef>
              <a:buNone/>
            </a:pPr>
            <a:r>
              <a:rPr lang="tr-TR" dirty="0" smtClean="0">
                <a:solidFill>
                  <a:srgbClr val="073763"/>
                </a:solidFill>
              </a:rPr>
              <a:t>Eren Berkay Ünlü</a:t>
            </a:r>
            <a:endParaRPr lang="en" dirty="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a:t>Problem Statement </a:t>
            </a:r>
          </a:p>
        </p:txBody>
      </p:sp>
      <p:sp>
        <p:nvSpPr>
          <p:cNvPr id="92" name="Shape 92"/>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r>
              <a:rPr lang="en" sz="1400" dirty="0"/>
              <a:t>How can we use the following data sets to understand options for increasing revenue from game players</a:t>
            </a:r>
            <a:r>
              <a:rPr lang="en" sz="1400" dirty="0" smtClean="0"/>
              <a:t>?</a:t>
            </a:r>
            <a:endParaRPr lang="tr-TR" sz="1400" dirty="0" smtClean="0"/>
          </a:p>
          <a:p>
            <a:pPr lvl="0">
              <a:spcBef>
                <a:spcPts val="0"/>
              </a:spcBef>
              <a:buNone/>
            </a:pPr>
            <a:endParaRPr lang="en" sz="1400" dirty="0"/>
          </a:p>
          <a:p>
            <a:pPr lvl="0">
              <a:spcBef>
                <a:spcPts val="0"/>
              </a:spcBef>
              <a:buNone/>
            </a:pPr>
            <a:endParaRPr sz="1400" dirty="0"/>
          </a:p>
        </p:txBody>
      </p:sp>
      <p:pic>
        <p:nvPicPr>
          <p:cNvPr id="1026" name="Picture 2"/>
          <p:cNvPicPr>
            <a:picLocks noChangeAspect="1" noChangeArrowheads="1"/>
          </p:cNvPicPr>
          <p:nvPr/>
        </p:nvPicPr>
        <p:blipFill>
          <a:blip r:embed="rId3"/>
          <a:srcRect/>
          <a:stretch>
            <a:fillRect/>
          </a:stretch>
        </p:blipFill>
        <p:spPr bwMode="auto">
          <a:xfrm>
            <a:off x="1403648" y="1779662"/>
            <a:ext cx="6480720" cy="288747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Data Exploration Overview</a:t>
            </a:r>
          </a:p>
        </p:txBody>
      </p:sp>
      <p:pic>
        <p:nvPicPr>
          <p:cNvPr id="2050" name="Picture 2" descr="C:\Users\monster\Desktop\coursera\BD Capstone\agg.PNG"/>
          <p:cNvPicPr>
            <a:picLocks noChangeAspect="1" noChangeArrowheads="1"/>
          </p:cNvPicPr>
          <p:nvPr/>
        </p:nvPicPr>
        <p:blipFill>
          <a:blip r:embed="rId3"/>
          <a:srcRect/>
          <a:stretch>
            <a:fillRect/>
          </a:stretch>
        </p:blipFill>
        <p:spPr bwMode="auto">
          <a:xfrm>
            <a:off x="467544" y="1275606"/>
            <a:ext cx="3600400" cy="952500"/>
          </a:xfrm>
          <a:prstGeom prst="rect">
            <a:avLst/>
          </a:prstGeom>
          <a:noFill/>
        </p:spPr>
      </p:pic>
      <p:pic>
        <p:nvPicPr>
          <p:cNvPr id="6" name="5 Resim" descr="C:\Users\monster\Desktop\BD Capstone\hist2.png"/>
          <p:cNvPicPr/>
          <p:nvPr/>
        </p:nvPicPr>
        <p:blipFill>
          <a:blip r:embed="rId4" cstate="print"/>
          <a:srcRect/>
          <a:stretch>
            <a:fillRect/>
          </a:stretch>
        </p:blipFill>
        <p:spPr bwMode="auto">
          <a:xfrm>
            <a:off x="755576" y="2499742"/>
            <a:ext cx="3143078" cy="2016224"/>
          </a:xfrm>
          <a:prstGeom prst="rect">
            <a:avLst/>
          </a:prstGeom>
          <a:noFill/>
          <a:ln w="9525">
            <a:noFill/>
            <a:miter lim="800000"/>
            <a:headEnd/>
            <a:tailEnd/>
          </a:ln>
        </p:spPr>
      </p:pic>
      <p:pic>
        <p:nvPicPr>
          <p:cNvPr id="7" name="6 Resim" descr="C:\Users\monster\Desktop\BD Capstone\hist3.png"/>
          <p:cNvPicPr/>
          <p:nvPr/>
        </p:nvPicPr>
        <p:blipFill>
          <a:blip r:embed="rId5" cstate="print"/>
          <a:srcRect/>
          <a:stretch>
            <a:fillRect/>
          </a:stretch>
        </p:blipFill>
        <p:spPr bwMode="auto">
          <a:xfrm>
            <a:off x="4499992" y="987574"/>
            <a:ext cx="4032448" cy="2088232"/>
          </a:xfrm>
          <a:prstGeom prst="rect">
            <a:avLst/>
          </a:prstGeom>
          <a:noFill/>
          <a:ln w="9525">
            <a:noFill/>
            <a:miter lim="800000"/>
            <a:headEnd/>
            <a:tailEnd/>
          </a:ln>
        </p:spPr>
      </p:pic>
      <p:pic>
        <p:nvPicPr>
          <p:cNvPr id="2051" name="Picture 3" descr="C:\Users\monster\Desktop\coursera\BD Capstone\rank.PNG"/>
          <p:cNvPicPr>
            <a:picLocks noChangeAspect="1" noChangeArrowheads="1"/>
          </p:cNvPicPr>
          <p:nvPr/>
        </p:nvPicPr>
        <p:blipFill>
          <a:blip r:embed="rId6"/>
          <a:srcRect/>
          <a:stretch>
            <a:fillRect/>
          </a:stretch>
        </p:blipFill>
        <p:spPr bwMode="auto">
          <a:xfrm>
            <a:off x="4788024" y="3075806"/>
            <a:ext cx="3384376" cy="137772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have we learned from classification?</a:t>
            </a:r>
          </a:p>
        </p:txBody>
      </p:sp>
      <p:pic>
        <p:nvPicPr>
          <p:cNvPr id="3" name="2 Resim" descr="C:\Users\monster\Desktop\coursera\BD Capstone\Decision Tree.PNG"/>
          <p:cNvPicPr/>
          <p:nvPr/>
        </p:nvPicPr>
        <p:blipFill>
          <a:blip r:embed="rId3" cstate="print"/>
          <a:srcRect l="448"/>
          <a:stretch>
            <a:fillRect/>
          </a:stretch>
        </p:blipFill>
        <p:spPr bwMode="auto">
          <a:xfrm>
            <a:off x="2339752" y="1275606"/>
            <a:ext cx="4392488" cy="1800200"/>
          </a:xfrm>
          <a:prstGeom prst="rect">
            <a:avLst/>
          </a:prstGeom>
          <a:noFill/>
          <a:ln w="9525">
            <a:noFill/>
            <a:miter lim="800000"/>
            <a:headEnd/>
            <a:tailEnd/>
          </a:ln>
        </p:spPr>
      </p:pic>
      <p:pic>
        <p:nvPicPr>
          <p:cNvPr id="4" name="3 Resim" descr="C:\Users\monster\Desktop\coursera\BD Capstone\Workflow.PNG"/>
          <p:cNvPicPr/>
          <p:nvPr/>
        </p:nvPicPr>
        <p:blipFill>
          <a:blip r:embed="rId4" cstate="print"/>
          <a:srcRect/>
          <a:stretch>
            <a:fillRect/>
          </a:stretch>
        </p:blipFill>
        <p:spPr bwMode="auto">
          <a:xfrm>
            <a:off x="1691680" y="3219822"/>
            <a:ext cx="5924248" cy="1196340"/>
          </a:xfrm>
          <a:prstGeom prst="rect">
            <a:avLst/>
          </a:prstGeom>
          <a:noFill/>
          <a:ln w="9525">
            <a:noFill/>
            <a:miter lim="800000"/>
            <a:headEnd/>
            <a:tailEnd/>
          </a:ln>
        </p:spPr>
      </p:pic>
      <p:sp>
        <p:nvSpPr>
          <p:cNvPr id="5" name="4 Çerçeve"/>
          <p:cNvSpPr/>
          <p:nvPr/>
        </p:nvSpPr>
        <p:spPr>
          <a:xfrm>
            <a:off x="3131840" y="2067694"/>
            <a:ext cx="1008112" cy="1080120"/>
          </a:xfrm>
          <a:prstGeom prst="frame">
            <a:avLst>
              <a:gd name="adj1" fmla="val 473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a:t>What have we learned from clustering? </a:t>
            </a:r>
          </a:p>
        </p:txBody>
      </p:sp>
      <p:pic>
        <p:nvPicPr>
          <p:cNvPr id="3074" name="Picture 2" descr="C:\Users\monster\Desktop\coursera\BD Capstone\s1.PNG"/>
          <p:cNvPicPr>
            <a:picLocks noChangeAspect="1" noChangeArrowheads="1"/>
          </p:cNvPicPr>
          <p:nvPr/>
        </p:nvPicPr>
        <p:blipFill>
          <a:blip r:embed="rId3"/>
          <a:srcRect/>
          <a:stretch>
            <a:fillRect/>
          </a:stretch>
        </p:blipFill>
        <p:spPr bwMode="auto">
          <a:xfrm>
            <a:off x="827584" y="1203598"/>
            <a:ext cx="4816475" cy="1355725"/>
          </a:xfrm>
          <a:prstGeom prst="rect">
            <a:avLst/>
          </a:prstGeom>
          <a:noFill/>
        </p:spPr>
      </p:pic>
      <p:pic>
        <p:nvPicPr>
          <p:cNvPr id="3075" name="Picture 3" descr="C:\Users\monster\Desktop\coursera\BD Capstone\s2.PNG"/>
          <p:cNvPicPr>
            <a:picLocks noChangeAspect="1" noChangeArrowheads="1"/>
          </p:cNvPicPr>
          <p:nvPr/>
        </p:nvPicPr>
        <p:blipFill>
          <a:blip r:embed="rId4"/>
          <a:srcRect/>
          <a:stretch>
            <a:fillRect/>
          </a:stretch>
        </p:blipFill>
        <p:spPr bwMode="auto">
          <a:xfrm>
            <a:off x="3419872" y="2715766"/>
            <a:ext cx="4854575" cy="160813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rtl="0">
              <a:spcBef>
                <a:spcPts val="0"/>
              </a:spcBef>
              <a:buNone/>
            </a:pPr>
            <a:r>
              <a:rPr lang="en" dirty="0"/>
              <a:t>From our chat graph analysis, what further exploration should we undertake?</a:t>
            </a:r>
          </a:p>
        </p:txBody>
      </p:sp>
      <p:pic>
        <p:nvPicPr>
          <p:cNvPr id="4" name="image4.png"/>
          <p:cNvPicPr/>
          <p:nvPr/>
        </p:nvPicPr>
        <p:blipFill>
          <a:blip r:embed="rId3" cstate="print"/>
          <a:srcRect/>
          <a:stretch>
            <a:fillRect/>
          </a:stretch>
        </p:blipFill>
        <p:spPr>
          <a:xfrm>
            <a:off x="1187624" y="1491630"/>
            <a:ext cx="6768752" cy="2952328"/>
          </a:xfrm>
          <a:prstGeom prst="rect">
            <a:avLst/>
          </a:prstGeom>
          <a:ln w="25400">
            <a:solidFill>
              <a:srgbClr val="000000"/>
            </a:solidFill>
            <a:prstDash val="soli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10000"/>
            <a:ext cx="8520600" cy="607800"/>
          </a:xfrm>
          <a:prstGeom prst="rect">
            <a:avLst/>
          </a:prstGeom>
        </p:spPr>
        <p:txBody>
          <a:bodyPr lIns="91425" tIns="91425" rIns="91425" bIns="91425" anchor="t" anchorCtr="0">
            <a:noAutofit/>
          </a:bodyPr>
          <a:lstStyle/>
          <a:p>
            <a:pPr lvl="0">
              <a:spcBef>
                <a:spcPts val="0"/>
              </a:spcBef>
              <a:buNone/>
            </a:pPr>
            <a:r>
              <a:rPr lang="en" dirty="0"/>
              <a:t>Recommendation</a:t>
            </a:r>
          </a:p>
        </p:txBody>
      </p:sp>
      <p:sp>
        <p:nvSpPr>
          <p:cNvPr id="121" name="Shape 121"/>
          <p:cNvSpPr txBox="1">
            <a:spLocks noGrp="1"/>
          </p:cNvSpPr>
          <p:nvPr>
            <p:ph type="body" idx="1"/>
          </p:nvPr>
        </p:nvSpPr>
        <p:spPr>
          <a:xfrm>
            <a:off x="311700" y="1229875"/>
            <a:ext cx="5628452" cy="3339000"/>
          </a:xfrm>
          <a:prstGeom prst="rect">
            <a:avLst/>
          </a:prstGeom>
        </p:spPr>
        <p:txBody>
          <a:bodyPr lIns="91425" tIns="91425" rIns="91425" bIns="91425" anchor="t" anchorCtr="0">
            <a:noAutofit/>
          </a:bodyPr>
          <a:lstStyle/>
          <a:p>
            <a:pPr lvl="0"/>
            <a:r>
              <a:rPr lang="tr-TR" b="1" dirty="0" smtClean="0"/>
              <a:t>-</a:t>
            </a:r>
            <a:r>
              <a:rPr lang="tr-TR" dirty="0" smtClean="0"/>
              <a:t> I</a:t>
            </a:r>
            <a:r>
              <a:rPr lang="en-US" dirty="0" err="1" smtClean="0"/>
              <a:t>ncrease</a:t>
            </a:r>
            <a:r>
              <a:rPr lang="en-US" dirty="0" smtClean="0"/>
              <a:t> in-app ads or increase the price for ads in lower-level </a:t>
            </a:r>
            <a:r>
              <a:rPr lang="en-US" dirty="0" smtClean="0"/>
              <a:t>games</a:t>
            </a:r>
            <a:endParaRPr lang="tr-TR" dirty="0" smtClean="0"/>
          </a:p>
          <a:p>
            <a:pPr lvl="0"/>
            <a:r>
              <a:rPr lang="tr-TR" b="1" dirty="0" smtClean="0"/>
              <a:t>-</a:t>
            </a:r>
            <a:r>
              <a:rPr lang="tr-TR" dirty="0" smtClean="0"/>
              <a:t> </a:t>
            </a:r>
            <a:r>
              <a:rPr lang="tr-TR" dirty="0" err="1" smtClean="0"/>
              <a:t>Promoting</a:t>
            </a:r>
            <a:r>
              <a:rPr lang="tr-TR" dirty="0" smtClean="0"/>
              <a:t> </a:t>
            </a:r>
            <a:r>
              <a:rPr lang="tr-TR" dirty="0" err="1" smtClean="0"/>
              <a:t>the</a:t>
            </a:r>
            <a:r>
              <a:rPr lang="tr-TR" dirty="0" smtClean="0"/>
              <a:t> </a:t>
            </a:r>
            <a:r>
              <a:rPr lang="tr-TR" dirty="0" err="1" smtClean="0"/>
              <a:t>game</a:t>
            </a:r>
            <a:r>
              <a:rPr lang="tr-TR" dirty="0" smtClean="0"/>
              <a:t> </a:t>
            </a:r>
            <a:r>
              <a:rPr lang="tr-TR" dirty="0" err="1" smtClean="0"/>
              <a:t>to</a:t>
            </a:r>
            <a:r>
              <a:rPr lang="tr-TR" dirty="0" smtClean="0"/>
              <a:t> </a:t>
            </a:r>
            <a:r>
              <a:rPr lang="tr-TR" dirty="0" err="1" smtClean="0"/>
              <a:t>attract</a:t>
            </a:r>
            <a:r>
              <a:rPr lang="tr-TR" dirty="0" smtClean="0"/>
              <a:t> </a:t>
            </a:r>
            <a:r>
              <a:rPr lang="tr-TR" dirty="0" err="1" smtClean="0"/>
              <a:t>more</a:t>
            </a:r>
            <a:r>
              <a:rPr lang="tr-TR" dirty="0" smtClean="0"/>
              <a:t> </a:t>
            </a:r>
            <a:r>
              <a:rPr lang="tr-TR" dirty="0" err="1" smtClean="0"/>
              <a:t>iOS</a:t>
            </a:r>
            <a:r>
              <a:rPr lang="tr-TR" dirty="0" smtClean="0"/>
              <a:t> </a:t>
            </a:r>
            <a:r>
              <a:rPr lang="tr-TR" dirty="0" err="1" smtClean="0"/>
              <a:t>users</a:t>
            </a:r>
            <a:endParaRPr lang="tr-TR" dirty="0" smtClean="0"/>
          </a:p>
          <a:p>
            <a:pPr lvl="0"/>
            <a:r>
              <a:rPr lang="tr-TR" b="1" dirty="0" smtClean="0"/>
              <a:t>-</a:t>
            </a:r>
            <a:r>
              <a:rPr lang="tr-TR" dirty="0" smtClean="0"/>
              <a:t> </a:t>
            </a:r>
            <a:r>
              <a:rPr lang="tr-TR" dirty="0" err="1" smtClean="0"/>
              <a:t>Improve</a:t>
            </a:r>
            <a:r>
              <a:rPr lang="tr-TR" dirty="0" smtClean="0"/>
              <a:t> </a:t>
            </a:r>
            <a:r>
              <a:rPr lang="tr-TR" dirty="0" err="1" smtClean="0"/>
              <a:t>the</a:t>
            </a:r>
            <a:r>
              <a:rPr lang="tr-TR" dirty="0" smtClean="0"/>
              <a:t> </a:t>
            </a:r>
            <a:r>
              <a:rPr lang="tr-TR" dirty="0" err="1" smtClean="0"/>
              <a:t>quality</a:t>
            </a:r>
            <a:r>
              <a:rPr lang="tr-TR" dirty="0" smtClean="0"/>
              <a:t> of in </a:t>
            </a:r>
            <a:r>
              <a:rPr lang="tr-TR" dirty="0" err="1" smtClean="0"/>
              <a:t>game</a:t>
            </a:r>
            <a:r>
              <a:rPr lang="tr-TR" dirty="0" smtClean="0"/>
              <a:t> </a:t>
            </a:r>
            <a:r>
              <a:rPr lang="tr-TR" dirty="0" err="1" smtClean="0"/>
              <a:t>ads</a:t>
            </a:r>
            <a:r>
              <a:rPr lang="tr-TR" dirty="0" smtClean="0"/>
              <a:t> </a:t>
            </a:r>
            <a:r>
              <a:rPr lang="tr-TR" dirty="0" err="1" smtClean="0"/>
              <a:t>to</a:t>
            </a:r>
            <a:r>
              <a:rPr lang="tr-TR" dirty="0" smtClean="0"/>
              <a:t> </a:t>
            </a:r>
            <a:r>
              <a:rPr lang="tr-TR" dirty="0" err="1" smtClean="0"/>
              <a:t>attacts</a:t>
            </a:r>
            <a:r>
              <a:rPr lang="tr-TR" dirty="0" smtClean="0"/>
              <a:t> </a:t>
            </a:r>
            <a:r>
              <a:rPr lang="tr-TR" dirty="0" err="1" smtClean="0"/>
              <a:t>more</a:t>
            </a:r>
            <a:r>
              <a:rPr lang="tr-TR" dirty="0" smtClean="0"/>
              <a:t> </a:t>
            </a:r>
            <a:r>
              <a:rPr lang="tr-TR" dirty="0" err="1" smtClean="0"/>
              <a:t>clicks</a:t>
            </a:r>
            <a:r>
              <a:rPr lang="tr-TR" dirty="0" smtClean="0"/>
              <a:t> </a:t>
            </a:r>
            <a:r>
              <a:rPr lang="tr-TR" dirty="0" err="1" smtClean="0"/>
              <a:t>because</a:t>
            </a:r>
            <a:r>
              <a:rPr lang="tr-TR" dirty="0" smtClean="0"/>
              <a:t> </a:t>
            </a:r>
            <a:r>
              <a:rPr lang="tr-TR" dirty="0" err="1" smtClean="0"/>
              <a:t>most</a:t>
            </a:r>
            <a:r>
              <a:rPr lang="tr-TR" dirty="0" smtClean="0"/>
              <a:t> of </a:t>
            </a:r>
            <a:r>
              <a:rPr lang="tr-TR" dirty="0" err="1" smtClean="0"/>
              <a:t>the</a:t>
            </a:r>
            <a:r>
              <a:rPr lang="tr-TR" dirty="0" smtClean="0"/>
              <a:t> </a:t>
            </a:r>
            <a:r>
              <a:rPr lang="tr-TR" dirty="0" err="1" smtClean="0"/>
              <a:t>spending</a:t>
            </a:r>
            <a:r>
              <a:rPr lang="tr-TR" dirty="0" smtClean="0"/>
              <a:t> </a:t>
            </a:r>
            <a:r>
              <a:rPr lang="tr-TR" dirty="0" err="1" smtClean="0"/>
              <a:t>users</a:t>
            </a:r>
            <a:r>
              <a:rPr lang="tr-TR" dirty="0" smtClean="0"/>
              <a:t> </a:t>
            </a:r>
            <a:r>
              <a:rPr lang="tr-TR" dirty="0" err="1" smtClean="0"/>
              <a:t>click</a:t>
            </a:r>
            <a:r>
              <a:rPr lang="tr-TR" dirty="0" smtClean="0"/>
              <a:t> </a:t>
            </a:r>
            <a:r>
              <a:rPr lang="tr-TR" dirty="0" err="1" smtClean="0"/>
              <a:t>ads</a:t>
            </a:r>
            <a:r>
              <a:rPr lang="tr-TR" dirty="0" smtClean="0"/>
              <a:t> </a:t>
            </a:r>
            <a:r>
              <a:rPr lang="tr-TR" dirty="0" err="1" smtClean="0"/>
              <a:t>frequently</a:t>
            </a:r>
            <a:endParaRPr lang="tr-TR" dirty="0" smtClean="0"/>
          </a:p>
          <a:p>
            <a:pPr lvl="0"/>
            <a:endParaRPr dirty="0"/>
          </a:p>
        </p:txBody>
      </p:sp>
      <p:pic>
        <p:nvPicPr>
          <p:cNvPr id="7170" name="Picture 2" descr="Dollar Bill Flamingo | LoveToKnow"/>
          <p:cNvPicPr>
            <a:picLocks noChangeAspect="1" noChangeArrowheads="1"/>
          </p:cNvPicPr>
          <p:nvPr/>
        </p:nvPicPr>
        <p:blipFill>
          <a:blip r:embed="rId3"/>
          <a:srcRect/>
          <a:stretch>
            <a:fillRect/>
          </a:stretch>
        </p:blipFill>
        <p:spPr bwMode="auto">
          <a:xfrm>
            <a:off x="6732240" y="1131590"/>
            <a:ext cx="1699728" cy="273630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Shape 121"/>
          <p:cNvSpPr txBox="1">
            <a:spLocks noGrp="1"/>
          </p:cNvSpPr>
          <p:nvPr>
            <p:ph type="body" idx="1"/>
          </p:nvPr>
        </p:nvSpPr>
        <p:spPr>
          <a:xfrm>
            <a:off x="2771800" y="1779662"/>
            <a:ext cx="3540220" cy="693803"/>
          </a:xfrm>
          <a:prstGeom prst="rect">
            <a:avLst/>
          </a:prstGeom>
        </p:spPr>
        <p:txBody>
          <a:bodyPr lIns="91425" tIns="91425" rIns="91425" bIns="91425" anchor="t" anchorCtr="0">
            <a:noAutofit/>
          </a:bodyPr>
          <a:lstStyle/>
          <a:p>
            <a:pPr lvl="0" algn="ctr">
              <a:spcBef>
                <a:spcPts val="0"/>
              </a:spcBef>
              <a:buNone/>
            </a:pPr>
            <a:r>
              <a:rPr lang="tr-TR" sz="2000" b="1" dirty="0" smtClean="0"/>
              <a:t>T h a n k   Y o u   F o r   Y o u r</a:t>
            </a:r>
          </a:p>
          <a:p>
            <a:pPr lvl="0" algn="ctr">
              <a:spcBef>
                <a:spcPts val="0"/>
              </a:spcBef>
              <a:buNone/>
            </a:pPr>
            <a:r>
              <a:rPr lang="tr-TR" sz="2000" b="1" dirty="0" smtClean="0"/>
              <a:t> A t t e n t i o n</a:t>
            </a:r>
            <a:endParaRPr sz="2000" b="1" dirty="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1091</Words>
  <Application>Microsoft Office PowerPoint</Application>
  <PresentationFormat>Ekran Gösterisi (16:9)</PresentationFormat>
  <Paragraphs>42</Paragraphs>
  <Slides>8</Slides>
  <Notes>8</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8</vt:i4>
      </vt:variant>
    </vt:vector>
  </HeadingPairs>
  <TitlesOfParts>
    <vt:vector size="11" baseType="lpstr">
      <vt:lpstr>Arial</vt:lpstr>
      <vt:lpstr>Roboto</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From our chat graph analysis, what further exploration should we undertake?</vt:lpstr>
      <vt:lpstr>Recommendation</vt:lpstr>
      <vt:lpstr>Slayt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can we increase revenue  from Catch the Pink Flamingo?</dc:title>
  <cp:lastModifiedBy>Windows Kullanıcısı</cp:lastModifiedBy>
  <cp:revision>17</cp:revision>
  <dcterms:modified xsi:type="dcterms:W3CDTF">2020-07-04T10:48:22Z</dcterms:modified>
</cp:coreProperties>
</file>