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63" r:id="rId3"/>
    <p:sldId id="264" r:id="rId4"/>
    <p:sldId id="265" r:id="rId5"/>
    <p:sldId id="266" r:id="rId6"/>
    <p:sldId id="267" r:id="rId7"/>
    <p:sldId id="268" r:id="rId8"/>
    <p:sldId id="269" r:id="rId9"/>
    <p:sldId id="270"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Hansen" initials="CH" lastIdx="2" clrIdx="0">
    <p:extLst>
      <p:ext uri="{19B8F6BF-5375-455C-9EA6-DF929625EA0E}">
        <p15:presenceInfo xmlns:p15="http://schemas.microsoft.com/office/powerpoint/2012/main" userId="76a9da946a3390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880" autoAdjust="0"/>
  </p:normalViewPr>
  <p:slideViewPr>
    <p:cSldViewPr snapToGrid="0">
      <p:cViewPr>
        <p:scale>
          <a:sx n="25" d="100"/>
          <a:sy n="25" d="100"/>
        </p:scale>
        <p:origin x="121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a:t>Bringing AI "out of the lab and into the clinic" is a major challenge, particularly with regard to data protection requirements and ethical and user-specific hurdles. Simple and secure integration into the existing IT infrastructure of clinics is needed so that the AI tools developed can also be used in the clinic and serve as an assistant to doctors and radiologists. The aim of the 5-day hackathon is to tackle this problem outside of research and to develop possible solutions within the secure infrastructure of the UKSH. To this end, we are constructing a test</a:t>
            </a:r>
          </a:p>
          <a:p>
            <a:endParaRPr lang="LID4096" dirty="0"/>
          </a:p>
        </p:txBody>
      </p:sp>
    </p:spTree>
    <p:extLst>
      <p:ext uri="{BB962C8B-B14F-4D97-AF65-F5344CB8AC3E}">
        <p14:creationId xmlns:p14="http://schemas.microsoft.com/office/powerpoint/2010/main" val="2226171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
    <p:spTree>
      <p:nvGrpSpPr>
        <p:cNvPr id="1" name=""/>
        <p:cNvGrpSpPr/>
        <p:nvPr/>
      </p:nvGrpSpPr>
      <p:grpSpPr>
        <a:xfrm>
          <a:off x="0" y="0"/>
          <a:ext cx="0" cy="0"/>
          <a:chOff x="0" y="0"/>
          <a:chExt cx="0" cy="0"/>
        </a:xfrm>
      </p:grpSpPr>
      <p:sp>
        <p:nvSpPr>
          <p:cNvPr id="11" name="Autor:in und Datum"/>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Autor:in und Datum</a:t>
            </a:r>
          </a:p>
        </p:txBody>
      </p:sp>
      <p:sp>
        <p:nvSpPr>
          <p:cNvPr id="12" name="Titel der Präsentation"/>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Titel der Präsentation</a:t>
            </a:r>
          </a:p>
        </p:txBody>
      </p:sp>
      <p:sp>
        <p:nvSpPr>
          <p:cNvPr id="13" name="Textebene 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3800" b="1">
                <a:latin typeface="Times Roman"/>
                <a:ea typeface="Times Roman"/>
                <a:cs typeface="Times Roman"/>
                <a:sym typeface="Times Roman"/>
              </a:defRPr>
            </a:lvl1pPr>
            <a:lvl2pPr marL="0" indent="457200" defTabSz="825500">
              <a:lnSpc>
                <a:spcPct val="100000"/>
              </a:lnSpc>
              <a:spcBef>
                <a:spcPts val="0"/>
              </a:spcBef>
              <a:buSzTx/>
              <a:buNone/>
              <a:defRPr sz="3800" b="1">
                <a:latin typeface="Times Roman"/>
                <a:ea typeface="Times Roman"/>
                <a:cs typeface="Times Roman"/>
                <a:sym typeface="Times Roman"/>
              </a:defRPr>
            </a:lvl2pPr>
            <a:lvl3pPr marL="0" indent="914400" defTabSz="825500">
              <a:lnSpc>
                <a:spcPct val="100000"/>
              </a:lnSpc>
              <a:spcBef>
                <a:spcPts val="0"/>
              </a:spcBef>
              <a:buSzTx/>
              <a:buNone/>
              <a:defRPr sz="3800" b="1">
                <a:latin typeface="Times Roman"/>
                <a:ea typeface="Times Roman"/>
                <a:cs typeface="Times Roman"/>
                <a:sym typeface="Times Roman"/>
              </a:defRPr>
            </a:lvl3pPr>
            <a:lvl4pPr marL="0" indent="1371600" defTabSz="825500">
              <a:lnSpc>
                <a:spcPct val="100000"/>
              </a:lnSpc>
              <a:spcBef>
                <a:spcPts val="0"/>
              </a:spcBef>
              <a:buSzTx/>
              <a:buNone/>
              <a:defRPr sz="3800" b="1">
                <a:latin typeface="Times Roman"/>
                <a:ea typeface="Times Roman"/>
                <a:cs typeface="Times Roman"/>
                <a:sym typeface="Times Roman"/>
              </a:defRPr>
            </a:lvl4pPr>
            <a:lvl5pPr marL="0" indent="1828800" defTabSz="825500">
              <a:lnSpc>
                <a:spcPct val="100000"/>
              </a:lnSpc>
              <a:spcBef>
                <a:spcPts val="0"/>
              </a:spcBef>
              <a:buSzTx/>
              <a:buNone/>
              <a:defRPr sz="3800" b="1">
                <a:latin typeface="Times Roman"/>
                <a:ea typeface="Times Roman"/>
                <a:cs typeface="Times Roman"/>
                <a:sym typeface="Times Roman"/>
              </a:defRPr>
            </a:lvl5pPr>
          </a:lstStyle>
          <a:p>
            <a:r>
              <a:t>Präsentationsuntertitel</a:t>
            </a:r>
          </a:p>
          <a:p>
            <a:pPr lvl="1"/>
            <a:endParaRPr/>
          </a:p>
          <a:p>
            <a:pPr lvl="2"/>
            <a:endParaRPr/>
          </a:p>
          <a:p>
            <a:pPr lvl="3"/>
            <a:endParaRPr/>
          </a:p>
          <a:p>
            <a:pPr lvl="4"/>
            <a:endParaRPr/>
          </a:p>
        </p:txBody>
      </p:sp>
      <p:sp>
        <p:nvSpPr>
          <p:cNvPr id="14"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Nur Titel">
    <p:spTree>
      <p:nvGrpSpPr>
        <p:cNvPr id="1" name=""/>
        <p:cNvGrpSpPr/>
        <p:nvPr/>
      </p:nvGrpSpPr>
      <p:grpSpPr>
        <a:xfrm>
          <a:off x="0" y="0"/>
          <a:ext cx="0" cy="0"/>
          <a:chOff x="0" y="0"/>
          <a:chExt cx="0" cy="0"/>
        </a:xfrm>
      </p:grpSpPr>
      <p:sp>
        <p:nvSpPr>
          <p:cNvPr id="99" name="Folientitel"/>
          <p:cNvSpPr txBox="1">
            <a:spLocks noGrp="1"/>
          </p:cNvSpPr>
          <p:nvPr>
            <p:ph type="title" hasCustomPrompt="1"/>
          </p:nvPr>
        </p:nvSpPr>
        <p:spPr>
          <a:xfrm>
            <a:off x="1206500" y="1079500"/>
            <a:ext cx="21971000" cy="1434949"/>
          </a:xfrm>
          <a:prstGeom prst="rect">
            <a:avLst/>
          </a:prstGeom>
        </p:spPr>
        <p:txBody>
          <a:bodyPr/>
          <a:lstStyle/>
          <a:p>
            <a:r>
              <a:t>Folientitel</a:t>
            </a:r>
          </a:p>
        </p:txBody>
      </p:sp>
      <p:sp>
        <p:nvSpPr>
          <p:cNvPr id="100" name="Folien-Untertitel"/>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3800" b="1">
                <a:latin typeface="Times Roman"/>
                <a:ea typeface="Times Roman"/>
                <a:cs typeface="Times Roman"/>
                <a:sym typeface="Times Roman"/>
              </a:defRPr>
            </a:lvl1pPr>
          </a:lstStyle>
          <a:p>
            <a:r>
              <a:t>Folien-Untertitel</a:t>
            </a:r>
          </a:p>
        </p:txBody>
      </p:sp>
      <p:sp>
        <p:nvSpPr>
          <p:cNvPr id="101"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Titel"/>
          <p:cNvSpPr txBox="1">
            <a:spLocks noGrp="1"/>
          </p:cNvSpPr>
          <p:nvPr>
            <p:ph type="title" hasCustomPrompt="1"/>
          </p:nvPr>
        </p:nvSpPr>
        <p:spPr>
          <a:xfrm>
            <a:off x="1206500" y="1079500"/>
            <a:ext cx="21971000" cy="1435100"/>
          </a:xfrm>
          <a:prstGeom prst="rect">
            <a:avLst/>
          </a:prstGeom>
        </p:spPr>
        <p:txBody>
          <a:bodyPr/>
          <a:lstStyle/>
          <a:p>
            <a:r>
              <a:t>Agenda-Titel</a:t>
            </a:r>
          </a:p>
        </p:txBody>
      </p:sp>
      <p:sp>
        <p:nvSpPr>
          <p:cNvPr id="109" name="Agenda-Untertitel"/>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3800" b="1">
                <a:latin typeface="Times Roman"/>
                <a:ea typeface="Times Roman"/>
                <a:cs typeface="Times Roman"/>
                <a:sym typeface="Times Roman"/>
              </a:defRPr>
            </a:lvl1pPr>
          </a:lstStyle>
          <a:p>
            <a:r>
              <a:t>Agenda-Untertitel</a:t>
            </a:r>
          </a:p>
        </p:txBody>
      </p:sp>
      <p:sp>
        <p:nvSpPr>
          <p:cNvPr id="110" name="Textebene 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Agendathemen</a:t>
            </a:r>
          </a:p>
          <a:p>
            <a:pPr lvl="1"/>
            <a:endParaRPr/>
          </a:p>
          <a:p>
            <a:pPr lvl="2"/>
            <a:endParaRPr/>
          </a:p>
          <a:p>
            <a:pPr lvl="3"/>
            <a:endParaRPr/>
          </a:p>
          <a:p>
            <a:pPr lvl="4"/>
            <a:endParaRPr/>
          </a:p>
        </p:txBody>
      </p:sp>
      <p:sp>
        <p:nvSpPr>
          <p:cNvPr id="111"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Aufstellung">
    <p:spTree>
      <p:nvGrpSpPr>
        <p:cNvPr id="1" name=""/>
        <p:cNvGrpSpPr/>
        <p:nvPr/>
      </p:nvGrpSpPr>
      <p:grpSpPr>
        <a:xfrm>
          <a:off x="0" y="0"/>
          <a:ext cx="0" cy="0"/>
          <a:chOff x="0" y="0"/>
          <a:chExt cx="0" cy="0"/>
        </a:xfrm>
      </p:grpSpPr>
      <p:sp>
        <p:nvSpPr>
          <p:cNvPr id="118" name="Textebene 1…"/>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Aufstellung</a:t>
            </a:r>
          </a:p>
          <a:p>
            <a:pPr lvl="1"/>
            <a:endParaRPr/>
          </a:p>
          <a:p>
            <a:pPr lvl="2"/>
            <a:endParaRPr/>
          </a:p>
          <a:p>
            <a:pPr lvl="3"/>
            <a:endParaRPr/>
          </a:p>
          <a:p>
            <a:pPr lvl="4"/>
            <a:endParaRPr/>
          </a:p>
        </p:txBody>
      </p:sp>
      <p:sp>
        <p:nvSpPr>
          <p:cNvPr id="119"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Fakt (groß)">
    <p:spTree>
      <p:nvGrpSpPr>
        <p:cNvPr id="1" name=""/>
        <p:cNvGrpSpPr/>
        <p:nvPr/>
      </p:nvGrpSpPr>
      <p:grpSpPr>
        <a:xfrm>
          <a:off x="0" y="0"/>
          <a:ext cx="0" cy="0"/>
          <a:chOff x="0" y="0"/>
          <a:chExt cx="0" cy="0"/>
        </a:xfrm>
      </p:grpSpPr>
      <p:sp>
        <p:nvSpPr>
          <p:cNvPr id="126" name="Textebene 1…"/>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100 %</a:t>
            </a:r>
          </a:p>
          <a:p>
            <a:pPr lvl="1"/>
            <a:endParaRPr/>
          </a:p>
          <a:p>
            <a:pPr lvl="2"/>
            <a:endParaRPr/>
          </a:p>
          <a:p>
            <a:pPr lvl="3"/>
            <a:endParaRPr/>
          </a:p>
          <a:p>
            <a:pPr lvl="4"/>
            <a:endParaRPr/>
          </a:p>
        </p:txBody>
      </p:sp>
      <p:sp>
        <p:nvSpPr>
          <p:cNvPr id="127" name="Fakte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defTabSz="825500">
              <a:lnSpc>
                <a:spcPct val="100000"/>
              </a:lnSpc>
              <a:spcBef>
                <a:spcPts val="0"/>
              </a:spcBef>
              <a:buSzTx/>
              <a:buNone/>
              <a:defRPr sz="3800" b="1"/>
            </a:lvl1pPr>
          </a:lstStyle>
          <a:p>
            <a:r>
              <a:t>Fakten</a:t>
            </a:r>
          </a:p>
        </p:txBody>
      </p:sp>
      <p:sp>
        <p:nvSpPr>
          <p:cNvPr id="128"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Zitat">
    <p:spTree>
      <p:nvGrpSpPr>
        <p:cNvPr id="1" name=""/>
        <p:cNvGrpSpPr/>
        <p:nvPr/>
      </p:nvGrpSpPr>
      <p:grpSpPr>
        <a:xfrm>
          <a:off x="0" y="0"/>
          <a:ext cx="0" cy="0"/>
          <a:chOff x="0" y="0"/>
          <a:chExt cx="0" cy="0"/>
        </a:xfrm>
      </p:grpSpPr>
      <p:sp>
        <p:nvSpPr>
          <p:cNvPr id="135" name="Quellenangabe"/>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Quellenangabe</a:t>
            </a:r>
          </a:p>
        </p:txBody>
      </p:sp>
      <p:sp>
        <p:nvSpPr>
          <p:cNvPr id="136" name="Textebene 1…"/>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„Bemerkenswert“</a:t>
            </a:r>
          </a:p>
          <a:p>
            <a:pPr lvl="1"/>
            <a:endParaRPr/>
          </a:p>
          <a:p>
            <a:pPr lvl="2"/>
            <a:endParaRPr/>
          </a:p>
          <a:p>
            <a:pPr lvl="3"/>
            <a:endParaRPr/>
          </a:p>
          <a:p>
            <a:pPr lvl="4"/>
            <a:endParaRPr/>
          </a:p>
        </p:txBody>
      </p:sp>
      <p:sp>
        <p:nvSpPr>
          <p:cNvPr id="137"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Foto - 3 Stück">
    <p:spTree>
      <p:nvGrpSpPr>
        <p:cNvPr id="1" name=""/>
        <p:cNvGrpSpPr/>
        <p:nvPr/>
      </p:nvGrpSpPr>
      <p:grpSpPr>
        <a:xfrm>
          <a:off x="0" y="0"/>
          <a:ext cx="0" cy="0"/>
          <a:chOff x="0" y="0"/>
          <a:chExt cx="0" cy="0"/>
        </a:xfrm>
      </p:grpSpPr>
      <p:sp>
        <p:nvSpPr>
          <p:cNvPr id="144" name="Salatschüssel mit gebratenem Reis, gekochten Eiern und Stäbchen"/>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45" name="Schüssel mit Lachsfrikadellen, Salat und Humm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46" name="Schüssel mit Pappardelle, Petersilienbutter, gerösteten Haselnüssen und geriebenem Parmesan"/>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47"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54" name="Salatschüssel mit gebratenem Reis, gekochten Eiern und Stäbchen"/>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55" name="Foliennumm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
        <p:nvSpPr>
          <p:cNvPr id="162"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el &amp; Foto">
    <p:spTree>
      <p:nvGrpSpPr>
        <p:cNvPr id="1" name=""/>
        <p:cNvGrpSpPr/>
        <p:nvPr/>
      </p:nvGrpSpPr>
      <p:grpSpPr>
        <a:xfrm>
          <a:off x="0" y="0"/>
          <a:ext cx="0" cy="0"/>
          <a:chOff x="0" y="0"/>
          <a:chExt cx="0" cy="0"/>
        </a:xfrm>
      </p:grpSpPr>
      <p:sp>
        <p:nvSpPr>
          <p:cNvPr id="21" name="Avocados und Limonen"/>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Titel der Präsentation"/>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Titel der Präsentation</a:t>
            </a:r>
          </a:p>
        </p:txBody>
      </p:sp>
      <p:sp>
        <p:nvSpPr>
          <p:cNvPr id="23" name="Autor:in und Datum"/>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Autor:in und Datum</a:t>
            </a:r>
          </a:p>
        </p:txBody>
      </p:sp>
      <p:sp>
        <p:nvSpPr>
          <p:cNvPr id="24" name="Textebene 1…"/>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3800" b="1">
                <a:latin typeface="Times Roman"/>
                <a:ea typeface="Times Roman"/>
                <a:cs typeface="Times Roman"/>
                <a:sym typeface="Times Roman"/>
              </a:defRPr>
            </a:lvl1pPr>
            <a:lvl2pPr marL="0" indent="457200" defTabSz="825500">
              <a:lnSpc>
                <a:spcPct val="100000"/>
              </a:lnSpc>
              <a:spcBef>
                <a:spcPts val="0"/>
              </a:spcBef>
              <a:buSzTx/>
              <a:buNone/>
              <a:defRPr sz="3800" b="1">
                <a:latin typeface="Times Roman"/>
                <a:ea typeface="Times Roman"/>
                <a:cs typeface="Times Roman"/>
                <a:sym typeface="Times Roman"/>
              </a:defRPr>
            </a:lvl2pPr>
            <a:lvl3pPr marL="0" indent="914400" defTabSz="825500">
              <a:lnSpc>
                <a:spcPct val="100000"/>
              </a:lnSpc>
              <a:spcBef>
                <a:spcPts val="0"/>
              </a:spcBef>
              <a:buSzTx/>
              <a:buNone/>
              <a:defRPr sz="3800" b="1">
                <a:latin typeface="Times Roman"/>
                <a:ea typeface="Times Roman"/>
                <a:cs typeface="Times Roman"/>
                <a:sym typeface="Times Roman"/>
              </a:defRPr>
            </a:lvl3pPr>
            <a:lvl4pPr marL="0" indent="1371600" defTabSz="825500">
              <a:lnSpc>
                <a:spcPct val="100000"/>
              </a:lnSpc>
              <a:spcBef>
                <a:spcPts val="0"/>
              </a:spcBef>
              <a:buSzTx/>
              <a:buNone/>
              <a:defRPr sz="3800" b="1">
                <a:latin typeface="Times Roman"/>
                <a:ea typeface="Times Roman"/>
                <a:cs typeface="Times Roman"/>
                <a:sym typeface="Times Roman"/>
              </a:defRPr>
            </a:lvl4pPr>
            <a:lvl5pPr marL="0" indent="1828800" defTabSz="825500">
              <a:lnSpc>
                <a:spcPct val="100000"/>
              </a:lnSpc>
              <a:spcBef>
                <a:spcPts val="0"/>
              </a:spcBef>
              <a:buSzTx/>
              <a:buNone/>
              <a:defRPr sz="3800" b="1">
                <a:latin typeface="Times Roman"/>
                <a:ea typeface="Times Roman"/>
                <a:cs typeface="Times Roman"/>
                <a:sym typeface="Times Roman"/>
              </a:defRPr>
            </a:lvl5pPr>
          </a:lstStyle>
          <a:p>
            <a:r>
              <a:t>Präsentationsuntertitel</a:t>
            </a:r>
          </a:p>
          <a:p>
            <a:pPr lvl="1"/>
            <a:endParaRPr/>
          </a:p>
          <a:p>
            <a:pPr lvl="2"/>
            <a:endParaRPr/>
          </a:p>
          <a:p>
            <a:pPr lvl="3"/>
            <a:endParaRPr/>
          </a:p>
          <a:p>
            <a:pPr lvl="4"/>
            <a:endParaRPr/>
          </a:p>
        </p:txBody>
      </p:sp>
      <p:sp>
        <p:nvSpPr>
          <p:cNvPr id="25"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el &amp; Foto 2">
    <p:spTree>
      <p:nvGrpSpPr>
        <p:cNvPr id="1" name=""/>
        <p:cNvGrpSpPr/>
        <p:nvPr/>
      </p:nvGrpSpPr>
      <p:grpSpPr>
        <a:xfrm>
          <a:off x="0" y="0"/>
          <a:ext cx="0" cy="0"/>
          <a:chOff x="0" y="0"/>
          <a:chExt cx="0" cy="0"/>
        </a:xfrm>
      </p:grpSpPr>
      <p:sp>
        <p:nvSpPr>
          <p:cNvPr id="32" name="Schüssel mit Lachsfrikadellen, Salat und Humm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Folientitel"/>
          <p:cNvSpPr txBox="1">
            <a:spLocks noGrp="1"/>
          </p:cNvSpPr>
          <p:nvPr>
            <p:ph type="title" hasCustomPrompt="1"/>
          </p:nvPr>
        </p:nvSpPr>
        <p:spPr>
          <a:xfrm>
            <a:off x="1206500" y="1270000"/>
            <a:ext cx="9779000" cy="5882273"/>
          </a:xfrm>
          <a:prstGeom prst="rect">
            <a:avLst/>
          </a:prstGeom>
        </p:spPr>
        <p:txBody>
          <a:bodyPr anchor="b"/>
          <a:lstStyle/>
          <a:p>
            <a:r>
              <a:t>Folientitel</a:t>
            </a:r>
          </a:p>
        </p:txBody>
      </p:sp>
      <p:sp>
        <p:nvSpPr>
          <p:cNvPr id="34" name="Textebene 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3800" b="1">
                <a:latin typeface="Times Roman"/>
                <a:ea typeface="Times Roman"/>
                <a:cs typeface="Times Roman"/>
                <a:sym typeface="Times Roman"/>
              </a:defRPr>
            </a:lvl1pPr>
            <a:lvl2pPr marL="0" indent="457200" defTabSz="825500">
              <a:lnSpc>
                <a:spcPct val="100000"/>
              </a:lnSpc>
              <a:spcBef>
                <a:spcPts val="0"/>
              </a:spcBef>
              <a:buSzTx/>
              <a:buNone/>
              <a:defRPr sz="3800" b="1">
                <a:latin typeface="Times Roman"/>
                <a:ea typeface="Times Roman"/>
                <a:cs typeface="Times Roman"/>
                <a:sym typeface="Times Roman"/>
              </a:defRPr>
            </a:lvl2pPr>
            <a:lvl3pPr marL="0" indent="914400" defTabSz="825500">
              <a:lnSpc>
                <a:spcPct val="100000"/>
              </a:lnSpc>
              <a:spcBef>
                <a:spcPts val="0"/>
              </a:spcBef>
              <a:buSzTx/>
              <a:buNone/>
              <a:defRPr sz="3800" b="1">
                <a:latin typeface="Times Roman"/>
                <a:ea typeface="Times Roman"/>
                <a:cs typeface="Times Roman"/>
                <a:sym typeface="Times Roman"/>
              </a:defRPr>
            </a:lvl3pPr>
            <a:lvl4pPr marL="0" indent="1371600" defTabSz="825500">
              <a:lnSpc>
                <a:spcPct val="100000"/>
              </a:lnSpc>
              <a:spcBef>
                <a:spcPts val="0"/>
              </a:spcBef>
              <a:buSzTx/>
              <a:buNone/>
              <a:defRPr sz="3800" b="1">
                <a:latin typeface="Times Roman"/>
                <a:ea typeface="Times Roman"/>
                <a:cs typeface="Times Roman"/>
                <a:sym typeface="Times Roman"/>
              </a:defRPr>
            </a:lvl4pPr>
            <a:lvl5pPr marL="0" indent="1828800" defTabSz="825500">
              <a:lnSpc>
                <a:spcPct val="100000"/>
              </a:lnSpc>
              <a:spcBef>
                <a:spcPts val="0"/>
              </a:spcBef>
              <a:buSzTx/>
              <a:buNone/>
              <a:defRPr sz="3800" b="1">
                <a:latin typeface="Times Roman"/>
                <a:ea typeface="Times Roman"/>
                <a:cs typeface="Times Roman"/>
                <a:sym typeface="Times Roman"/>
              </a:defRPr>
            </a:lvl5pPr>
          </a:lstStyle>
          <a:p>
            <a:r>
              <a:t>Folien-Untertitel</a:t>
            </a:r>
          </a:p>
          <a:p>
            <a:pPr lvl="1"/>
            <a:endParaRPr/>
          </a:p>
          <a:p>
            <a:pPr lvl="2"/>
            <a:endParaRPr/>
          </a:p>
          <a:p>
            <a:pPr lvl="3"/>
            <a:endParaRPr/>
          </a:p>
          <a:p>
            <a:pPr lvl="4"/>
            <a:endParaRPr/>
          </a:p>
        </p:txBody>
      </p:sp>
      <p:sp>
        <p:nvSpPr>
          <p:cNvPr id="35" name="Foliennumm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el &amp; Punkte">
    <p:spTree>
      <p:nvGrpSpPr>
        <p:cNvPr id="1" name=""/>
        <p:cNvGrpSpPr/>
        <p:nvPr/>
      </p:nvGrpSpPr>
      <p:grpSpPr>
        <a:xfrm>
          <a:off x="0" y="0"/>
          <a:ext cx="0" cy="0"/>
          <a:chOff x="0" y="0"/>
          <a:chExt cx="0" cy="0"/>
        </a:xfrm>
      </p:grpSpPr>
      <p:sp>
        <p:nvSpPr>
          <p:cNvPr id="42" name="Folientitel"/>
          <p:cNvSpPr txBox="1">
            <a:spLocks noGrp="1"/>
          </p:cNvSpPr>
          <p:nvPr>
            <p:ph type="title" hasCustomPrompt="1"/>
          </p:nvPr>
        </p:nvSpPr>
        <p:spPr>
          <a:prstGeom prst="rect">
            <a:avLst/>
          </a:prstGeom>
        </p:spPr>
        <p:txBody>
          <a:bodyPr/>
          <a:lstStyle/>
          <a:p>
            <a:r>
              <a:t>Folientitel</a:t>
            </a:r>
          </a:p>
        </p:txBody>
      </p:sp>
      <p:sp>
        <p:nvSpPr>
          <p:cNvPr id="43" name="Folien-Untertitel"/>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3800" b="1">
                <a:latin typeface="Times Roman"/>
                <a:ea typeface="Times Roman"/>
                <a:cs typeface="Times Roman"/>
                <a:sym typeface="Times Roman"/>
              </a:defRPr>
            </a:lvl1pPr>
          </a:lstStyle>
          <a:p>
            <a:r>
              <a:t>Folien-Untertitel</a:t>
            </a:r>
          </a:p>
        </p:txBody>
      </p:sp>
      <p:sp>
        <p:nvSpPr>
          <p:cNvPr id="44" name="Textebene 1…"/>
          <p:cNvSpPr txBox="1">
            <a:spLocks noGrp="1"/>
          </p:cNvSpPr>
          <p:nvPr>
            <p:ph type="body" idx="1" hasCustomPrompt="1"/>
          </p:nvPr>
        </p:nvSpPr>
        <p:spPr>
          <a:prstGeom prst="rect">
            <a:avLst/>
          </a:prstGeom>
        </p:spPr>
        <p:txBody>
          <a:bodyPr/>
          <a:lstStyle/>
          <a:p>
            <a:r>
              <a:t>Text für Folienpunkt</a:t>
            </a:r>
          </a:p>
          <a:p>
            <a:pPr lvl="1"/>
            <a:endParaRPr/>
          </a:p>
          <a:p>
            <a:pPr lvl="2"/>
            <a:endParaRPr/>
          </a:p>
          <a:p>
            <a:pPr lvl="3"/>
            <a:endParaRPr/>
          </a:p>
          <a:p>
            <a:pPr lvl="4"/>
            <a:endParaRPr/>
          </a:p>
        </p:txBody>
      </p:sp>
      <p:sp>
        <p:nvSpPr>
          <p:cNvPr id="45"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unkte">
    <p:spTree>
      <p:nvGrpSpPr>
        <p:cNvPr id="1" name=""/>
        <p:cNvGrpSpPr/>
        <p:nvPr/>
      </p:nvGrpSpPr>
      <p:grpSpPr>
        <a:xfrm>
          <a:off x="0" y="0"/>
          <a:ext cx="0" cy="0"/>
          <a:chOff x="0" y="0"/>
          <a:chExt cx="0" cy="0"/>
        </a:xfrm>
      </p:grpSpPr>
      <p:sp>
        <p:nvSpPr>
          <p:cNvPr id="52" name="Textebene 1…"/>
          <p:cNvSpPr txBox="1">
            <a:spLocks noGrp="1"/>
          </p:cNvSpPr>
          <p:nvPr>
            <p:ph type="body" idx="1" hasCustomPrompt="1"/>
          </p:nvPr>
        </p:nvSpPr>
        <p:spPr>
          <a:prstGeom prst="rect">
            <a:avLst/>
          </a:prstGeom>
        </p:spPr>
        <p:txBody>
          <a:bodyPr numCol="2" spcCol="1098550"/>
          <a:lstStyle/>
          <a:p>
            <a:r>
              <a:t>Text für Folienpunkt</a:t>
            </a:r>
          </a:p>
          <a:p>
            <a:pPr lvl="1"/>
            <a:endParaRPr/>
          </a:p>
          <a:p>
            <a:pPr lvl="2"/>
            <a:endParaRPr/>
          </a:p>
          <a:p>
            <a:pPr lvl="3"/>
            <a:endParaRPr/>
          </a:p>
          <a:p>
            <a:pPr lvl="4"/>
            <a:endParaRPr/>
          </a:p>
        </p:txBody>
      </p:sp>
      <p:sp>
        <p:nvSpPr>
          <p:cNvPr id="53"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el, Punkte &amp; Foto">
    <p:spTree>
      <p:nvGrpSpPr>
        <p:cNvPr id="1" name=""/>
        <p:cNvGrpSpPr/>
        <p:nvPr/>
      </p:nvGrpSpPr>
      <p:grpSpPr>
        <a:xfrm>
          <a:off x="0" y="0"/>
          <a:ext cx="0" cy="0"/>
          <a:chOff x="0" y="0"/>
          <a:chExt cx="0" cy="0"/>
        </a:xfrm>
      </p:grpSpPr>
      <p:sp>
        <p:nvSpPr>
          <p:cNvPr id="60" name="Folien-Untertitel"/>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3800" b="1">
                <a:latin typeface="Times Roman"/>
                <a:ea typeface="Times Roman"/>
                <a:cs typeface="Times Roman"/>
                <a:sym typeface="Times Roman"/>
              </a:defRPr>
            </a:lvl1pPr>
          </a:lstStyle>
          <a:p>
            <a:r>
              <a:t>Folien-Untertitel</a:t>
            </a:r>
          </a:p>
        </p:txBody>
      </p:sp>
      <p:sp>
        <p:nvSpPr>
          <p:cNvPr id="61" name="Textebene 1…"/>
          <p:cNvSpPr txBox="1">
            <a:spLocks noGrp="1"/>
          </p:cNvSpPr>
          <p:nvPr>
            <p:ph type="body" sz="half" idx="1" hasCustomPrompt="1"/>
          </p:nvPr>
        </p:nvSpPr>
        <p:spPr>
          <a:xfrm>
            <a:off x="1206500" y="4248504"/>
            <a:ext cx="9779000" cy="8256630"/>
          </a:xfrm>
          <a:prstGeom prst="rect">
            <a:avLst/>
          </a:prstGeom>
        </p:spPr>
        <p:txBody>
          <a:bodyPr/>
          <a:lstStyle/>
          <a:p>
            <a:r>
              <a:t>Text für Folienpunkt</a:t>
            </a:r>
          </a:p>
          <a:p>
            <a:pPr lvl="1"/>
            <a:endParaRPr/>
          </a:p>
          <a:p>
            <a:pPr lvl="2"/>
            <a:endParaRPr/>
          </a:p>
          <a:p>
            <a:pPr lvl="3"/>
            <a:endParaRPr/>
          </a:p>
          <a:p>
            <a:pPr lvl="4"/>
            <a:endParaRPr/>
          </a:p>
        </p:txBody>
      </p:sp>
      <p:sp>
        <p:nvSpPr>
          <p:cNvPr id="62" name="Schüssel mit Pappardelle, Petersilienbutter, gerösteten Haselnüssen und geriebenem Parmesan"/>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Folientitel"/>
          <p:cNvSpPr txBox="1">
            <a:spLocks noGrp="1"/>
          </p:cNvSpPr>
          <p:nvPr>
            <p:ph type="title" hasCustomPrompt="1"/>
          </p:nvPr>
        </p:nvSpPr>
        <p:spPr>
          <a:xfrm>
            <a:off x="1206500" y="1079500"/>
            <a:ext cx="9779000" cy="1435100"/>
          </a:xfrm>
          <a:prstGeom prst="rect">
            <a:avLst/>
          </a:prstGeom>
        </p:spPr>
        <p:txBody>
          <a:bodyPr/>
          <a:lstStyle/>
          <a:p>
            <a:r>
              <a:t>Folientitel</a:t>
            </a:r>
          </a:p>
        </p:txBody>
      </p:sp>
      <p:sp>
        <p:nvSpPr>
          <p:cNvPr id="64"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el, Punkte &amp; Livevideo – klein">
    <p:spTree>
      <p:nvGrpSpPr>
        <p:cNvPr id="1" name=""/>
        <p:cNvGrpSpPr/>
        <p:nvPr/>
      </p:nvGrpSpPr>
      <p:grpSpPr>
        <a:xfrm>
          <a:off x="0" y="0"/>
          <a:ext cx="0" cy="0"/>
          <a:chOff x="0" y="0"/>
          <a:chExt cx="0" cy="0"/>
        </a:xfrm>
      </p:grpSpPr>
      <p:sp>
        <p:nvSpPr>
          <p:cNvPr id="71" name="Folien-Untertitel"/>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3800" b="1">
                <a:latin typeface="Times Roman"/>
                <a:ea typeface="Times Roman"/>
                <a:cs typeface="Times Roman"/>
                <a:sym typeface="Times Roman"/>
              </a:defRPr>
            </a:lvl1pPr>
          </a:lstStyle>
          <a:p>
            <a:r>
              <a:t>Folien-Untertitel</a:t>
            </a:r>
          </a:p>
        </p:txBody>
      </p:sp>
      <p:sp>
        <p:nvSpPr>
          <p:cNvPr id="72" name="Textebene 1…"/>
          <p:cNvSpPr txBox="1">
            <a:spLocks noGrp="1"/>
          </p:cNvSpPr>
          <p:nvPr>
            <p:ph type="body" sz="half" idx="1" hasCustomPrompt="1"/>
          </p:nvPr>
        </p:nvSpPr>
        <p:spPr>
          <a:xfrm>
            <a:off x="1206500" y="4248504"/>
            <a:ext cx="9779000" cy="8256630"/>
          </a:xfrm>
          <a:prstGeom prst="rect">
            <a:avLst/>
          </a:prstGeom>
        </p:spPr>
        <p:txBody>
          <a:bodyPr/>
          <a:lstStyle/>
          <a:p>
            <a:r>
              <a:t>Text für Folienpunkt</a:t>
            </a:r>
          </a:p>
          <a:p>
            <a:pPr lvl="1"/>
            <a:endParaRPr/>
          </a:p>
          <a:p>
            <a:pPr lvl="2"/>
            <a:endParaRPr/>
          </a:p>
          <a:p>
            <a:pPr lvl="3"/>
            <a:endParaRPr/>
          </a:p>
          <a:p>
            <a:pPr lvl="4"/>
            <a:endParaRPr/>
          </a:p>
        </p:txBody>
      </p:sp>
      <p:sp>
        <p:nvSpPr>
          <p:cNvPr id="73" name="Folientitel"/>
          <p:cNvSpPr txBox="1">
            <a:spLocks noGrp="1"/>
          </p:cNvSpPr>
          <p:nvPr>
            <p:ph type="title" hasCustomPrompt="1"/>
          </p:nvPr>
        </p:nvSpPr>
        <p:spPr>
          <a:xfrm>
            <a:off x="1206500" y="1079500"/>
            <a:ext cx="9779000" cy="1435100"/>
          </a:xfrm>
          <a:prstGeom prst="rect">
            <a:avLst/>
          </a:prstGeom>
        </p:spPr>
        <p:txBody>
          <a:bodyPr/>
          <a:lstStyle/>
          <a:p>
            <a:r>
              <a:t>Folientitel</a:t>
            </a:r>
          </a:p>
        </p:txBody>
      </p:sp>
      <p:sp>
        <p:nvSpPr>
          <p:cNvPr id="74"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el, Punkte &amp; Livevideo – groß">
    <p:spTree>
      <p:nvGrpSpPr>
        <p:cNvPr id="1" name=""/>
        <p:cNvGrpSpPr/>
        <p:nvPr/>
      </p:nvGrpSpPr>
      <p:grpSpPr>
        <a:xfrm>
          <a:off x="0" y="0"/>
          <a:ext cx="0" cy="0"/>
          <a:chOff x="0" y="0"/>
          <a:chExt cx="0" cy="0"/>
        </a:xfrm>
      </p:grpSpPr>
      <p:sp>
        <p:nvSpPr>
          <p:cNvPr id="81" name="Folien-Untertitel"/>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3800" b="1">
                <a:latin typeface="Times Roman"/>
                <a:ea typeface="Times Roman"/>
                <a:cs typeface="Times Roman"/>
                <a:sym typeface="Times Roman"/>
              </a:defRPr>
            </a:lvl1pPr>
          </a:lstStyle>
          <a:p>
            <a:r>
              <a:t>Folien-Untertitel</a:t>
            </a:r>
          </a:p>
        </p:txBody>
      </p:sp>
      <p:sp>
        <p:nvSpPr>
          <p:cNvPr id="82" name="Textebene 1…"/>
          <p:cNvSpPr txBox="1">
            <a:spLocks noGrp="1"/>
          </p:cNvSpPr>
          <p:nvPr>
            <p:ph type="body" sz="half" idx="1" hasCustomPrompt="1"/>
          </p:nvPr>
        </p:nvSpPr>
        <p:spPr>
          <a:xfrm>
            <a:off x="1206500" y="4248504"/>
            <a:ext cx="9779000" cy="8256630"/>
          </a:xfrm>
          <a:prstGeom prst="rect">
            <a:avLst/>
          </a:prstGeom>
        </p:spPr>
        <p:txBody>
          <a:bodyPr/>
          <a:lstStyle/>
          <a:p>
            <a:r>
              <a:t>Text für Folienpunkt</a:t>
            </a:r>
          </a:p>
          <a:p>
            <a:pPr lvl="1"/>
            <a:endParaRPr/>
          </a:p>
          <a:p>
            <a:pPr lvl="2"/>
            <a:endParaRPr/>
          </a:p>
          <a:p>
            <a:pPr lvl="3"/>
            <a:endParaRPr/>
          </a:p>
          <a:p>
            <a:pPr lvl="4"/>
            <a:endParaRPr/>
          </a:p>
        </p:txBody>
      </p:sp>
      <p:sp>
        <p:nvSpPr>
          <p:cNvPr id="83" name="Folientitel"/>
          <p:cNvSpPr txBox="1">
            <a:spLocks noGrp="1"/>
          </p:cNvSpPr>
          <p:nvPr>
            <p:ph type="title" hasCustomPrompt="1"/>
          </p:nvPr>
        </p:nvSpPr>
        <p:spPr>
          <a:xfrm>
            <a:off x="1206500" y="1079500"/>
            <a:ext cx="9779000" cy="1435100"/>
          </a:xfrm>
          <a:prstGeom prst="rect">
            <a:avLst/>
          </a:prstGeom>
        </p:spPr>
        <p:txBody>
          <a:bodyPr/>
          <a:lstStyle/>
          <a:p>
            <a:r>
              <a:t>Folientitel</a:t>
            </a:r>
          </a:p>
        </p:txBody>
      </p:sp>
      <p:sp>
        <p:nvSpPr>
          <p:cNvPr id="84"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bschnitt">
    <p:spTree>
      <p:nvGrpSpPr>
        <p:cNvPr id="1" name=""/>
        <p:cNvGrpSpPr/>
        <p:nvPr/>
      </p:nvGrpSpPr>
      <p:grpSpPr>
        <a:xfrm>
          <a:off x="0" y="0"/>
          <a:ext cx="0" cy="0"/>
          <a:chOff x="0" y="0"/>
          <a:chExt cx="0" cy="0"/>
        </a:xfrm>
      </p:grpSpPr>
      <p:sp>
        <p:nvSpPr>
          <p:cNvPr id="91" name="Titel des Abschnitts"/>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Titel des Abschnitts</a:t>
            </a:r>
          </a:p>
        </p:txBody>
      </p:sp>
      <p:sp>
        <p:nvSpPr>
          <p:cNvPr id="92" name="Foliennumm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olientitel"/>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Folientitel</a:t>
            </a:r>
          </a:p>
        </p:txBody>
      </p:sp>
      <p:sp>
        <p:nvSpPr>
          <p:cNvPr id="3" name="Textebene 1…"/>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Text für Folienpunkt</a:t>
            </a:r>
          </a:p>
          <a:p>
            <a:pPr lvl="1"/>
            <a:endParaRPr/>
          </a:p>
          <a:p>
            <a:pPr lvl="2"/>
            <a:endParaRPr/>
          </a:p>
          <a:p>
            <a:pPr lvl="3"/>
            <a:endParaRPr/>
          </a:p>
          <a:p>
            <a:pPr lvl="4"/>
            <a:endParaRPr/>
          </a:p>
        </p:txBody>
      </p:sp>
      <p:sp>
        <p:nvSpPr>
          <p:cNvPr id="4" name="Foliennumm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1.svg"/><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svg"/><Relationship Id="rId3" Type="http://schemas.openxmlformats.org/officeDocument/2006/relationships/image" Target="../media/image26.svg"/><Relationship Id="rId7" Type="http://schemas.openxmlformats.org/officeDocument/2006/relationships/image" Target="../media/image30.sv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28.sv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sv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9.svg"/><Relationship Id="rId7" Type="http://schemas.openxmlformats.org/officeDocument/2006/relationships/image" Target="../media/image38.sv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4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AI/ML Imaging Tool Deployment in clinical IT infrastructure"/>
          <p:cNvSpPr txBox="1">
            <a:spLocks noGrp="1"/>
          </p:cNvSpPr>
          <p:nvPr>
            <p:ph type="ctrTitle"/>
          </p:nvPr>
        </p:nvSpPr>
        <p:spPr>
          <a:xfrm>
            <a:off x="4216985" y="872805"/>
            <a:ext cx="12211736" cy="2324100"/>
          </a:xfrm>
          <a:prstGeom prst="rect">
            <a:avLst/>
          </a:prstGeom>
        </p:spPr>
        <p:txBody>
          <a:bodyPr>
            <a:normAutofit/>
          </a:bodyPr>
          <a:lstStyle/>
          <a:p>
            <a:pPr>
              <a:lnSpc>
                <a:spcPct val="110000"/>
              </a:lnSpc>
            </a:pPr>
            <a:r>
              <a:rPr sz="6600" dirty="0"/>
              <a:t>AI/ML Imaging Tool Deployment in clinical IT infrastructure</a:t>
            </a:r>
          </a:p>
        </p:txBody>
      </p:sp>
      <p:pic>
        <p:nvPicPr>
          <p:cNvPr id="4" name="Picture 3">
            <a:extLst>
              <a:ext uri="{FF2B5EF4-FFF2-40B4-BE49-F238E27FC236}">
                <a16:creationId xmlns:a16="http://schemas.microsoft.com/office/drawing/2014/main" id="{288BAC70-7735-468A-BAC5-250B5BA6A6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567" y="1156191"/>
            <a:ext cx="2356576" cy="1879247"/>
          </a:xfrm>
          <a:prstGeom prst="rect">
            <a:avLst/>
          </a:prstGeom>
        </p:spPr>
      </p:pic>
      <p:pic>
        <p:nvPicPr>
          <p:cNvPr id="7" name="Picture 6">
            <a:extLst>
              <a:ext uri="{FF2B5EF4-FFF2-40B4-BE49-F238E27FC236}">
                <a16:creationId xmlns:a16="http://schemas.microsoft.com/office/drawing/2014/main" id="{9FA820A8-8577-4B71-93B7-7485B714D1E1}"/>
              </a:ext>
            </a:extLst>
          </p:cNvPr>
          <p:cNvPicPr>
            <a:picLocks noChangeAspect="1"/>
          </p:cNvPicPr>
          <p:nvPr/>
        </p:nvPicPr>
        <p:blipFill rotWithShape="1">
          <a:blip r:embed="rId3">
            <a:extLst>
              <a:ext uri="{28A0092B-C50C-407E-A947-70E740481C1C}">
                <a14:useLocalDpi xmlns:a14="http://schemas.microsoft.com/office/drawing/2010/main" val="0"/>
              </a:ext>
            </a:extLst>
          </a:blip>
          <a:srcRect t="20813" b="15323"/>
          <a:stretch/>
        </p:blipFill>
        <p:spPr>
          <a:xfrm>
            <a:off x="0" y="4297679"/>
            <a:ext cx="24384000" cy="1118616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E43A68E5-5EBA-44BB-9666-255552B1EA7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2739" b="22441"/>
          <a:stretch/>
        </p:blipFill>
        <p:spPr>
          <a:xfrm>
            <a:off x="17740964" y="715494"/>
            <a:ext cx="5595803" cy="276064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2AB2-6367-4BE4-9A6C-B28BD3DEE940}"/>
              </a:ext>
            </a:extLst>
          </p:cNvPr>
          <p:cNvSpPr>
            <a:spLocks noGrp="1"/>
          </p:cNvSpPr>
          <p:nvPr>
            <p:ph type="title"/>
          </p:nvPr>
        </p:nvSpPr>
        <p:spPr/>
        <p:txBody>
          <a:bodyPr/>
          <a:lstStyle/>
          <a:p>
            <a:r>
              <a:rPr lang="en-US" dirty="0"/>
              <a:t>Motivation</a:t>
            </a:r>
            <a:endParaRPr lang="LID4096" dirty="0"/>
          </a:p>
        </p:txBody>
      </p:sp>
      <p:sp>
        <p:nvSpPr>
          <p:cNvPr id="3" name="Text Placeholder 2">
            <a:extLst>
              <a:ext uri="{FF2B5EF4-FFF2-40B4-BE49-F238E27FC236}">
                <a16:creationId xmlns:a16="http://schemas.microsoft.com/office/drawing/2014/main" id="{27FFC916-EE50-42E8-8147-F6DD4DD1103F}"/>
              </a:ext>
            </a:extLst>
          </p:cNvPr>
          <p:cNvSpPr>
            <a:spLocks noGrp="1"/>
          </p:cNvSpPr>
          <p:nvPr>
            <p:ph type="body" sz="quarter" idx="21"/>
          </p:nvPr>
        </p:nvSpPr>
        <p:spPr/>
        <p:txBody>
          <a:bodyPr/>
          <a:lstStyle/>
          <a:p>
            <a:endParaRPr lang="LID4096"/>
          </a:p>
        </p:txBody>
      </p:sp>
      <p:pic>
        <p:nvPicPr>
          <p:cNvPr id="6" name="Graphic 5" descr="Connections with solid fill">
            <a:extLst>
              <a:ext uri="{FF2B5EF4-FFF2-40B4-BE49-F238E27FC236}">
                <a16:creationId xmlns:a16="http://schemas.microsoft.com/office/drawing/2014/main" id="{6AA88049-BC83-410E-9FAF-6400764C83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95163" y="4482079"/>
            <a:ext cx="2095500" cy="2095500"/>
          </a:xfrm>
          <a:prstGeom prst="rect">
            <a:avLst/>
          </a:prstGeom>
        </p:spPr>
      </p:pic>
      <p:sp>
        <p:nvSpPr>
          <p:cNvPr id="7" name="TextBox 6">
            <a:extLst>
              <a:ext uri="{FF2B5EF4-FFF2-40B4-BE49-F238E27FC236}">
                <a16:creationId xmlns:a16="http://schemas.microsoft.com/office/drawing/2014/main" id="{6DAF9D7D-B4BC-44DF-835E-261232E26581}"/>
              </a:ext>
            </a:extLst>
          </p:cNvPr>
          <p:cNvSpPr txBox="1"/>
          <p:nvPr/>
        </p:nvSpPr>
        <p:spPr>
          <a:xfrm>
            <a:off x="5845200" y="4286015"/>
            <a:ext cx="13169631" cy="16768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lang="en-US" sz="3600" dirty="0"/>
              <a:t>i</a:t>
            </a:r>
            <a:r>
              <a:rPr kumimoji="0" lang="en-US" sz="3600" b="0" i="0" u="none" strike="noStrike" cap="none" spc="0" normalizeH="0" baseline="0" dirty="0">
                <a:ln>
                  <a:noFill/>
                </a:ln>
                <a:solidFill>
                  <a:srgbClr val="000000"/>
                </a:solidFill>
                <a:effectLst/>
                <a:uFillTx/>
                <a:latin typeface="+mn-lt"/>
                <a:ea typeface="+mn-ea"/>
                <a:cs typeface="+mn-cs"/>
                <a:sym typeface="Helvetica Neue"/>
              </a:rPr>
              <a:t>2lab is developing different AI models for imaging </a:t>
            </a:r>
            <a:r>
              <a:rPr lang="en-US" sz="3600" dirty="0"/>
              <a:t>radiology – with national and international partners</a:t>
            </a:r>
            <a:endParaRPr kumimoji="0" lang="LID4096" sz="3600" b="0" i="0" u="none" strike="noStrike" cap="none" spc="0" normalizeH="0" baseline="0" dirty="0">
              <a:ln>
                <a:noFill/>
              </a:ln>
              <a:solidFill>
                <a:srgbClr val="000000"/>
              </a:solidFill>
              <a:effectLst/>
              <a:uFillTx/>
              <a:latin typeface="+mn-lt"/>
              <a:ea typeface="+mn-ea"/>
              <a:cs typeface="+mn-cs"/>
              <a:sym typeface="Helvetica Neue"/>
            </a:endParaRPr>
          </a:p>
        </p:txBody>
      </p:sp>
      <p:pic>
        <p:nvPicPr>
          <p:cNvPr id="9" name="Graphic 8" descr="Stethoscope with solid fill">
            <a:extLst>
              <a:ext uri="{FF2B5EF4-FFF2-40B4-BE49-F238E27FC236}">
                <a16:creationId xmlns:a16="http://schemas.microsoft.com/office/drawing/2014/main" id="{CB874CB7-B785-418B-8433-FF2BE14B7AB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91062" y="6891771"/>
            <a:ext cx="1676869" cy="1676869"/>
          </a:xfrm>
          <a:prstGeom prst="rect">
            <a:avLst/>
          </a:prstGeom>
        </p:spPr>
      </p:pic>
      <p:sp>
        <p:nvSpPr>
          <p:cNvPr id="12" name="TextBox 11">
            <a:extLst>
              <a:ext uri="{FF2B5EF4-FFF2-40B4-BE49-F238E27FC236}">
                <a16:creationId xmlns:a16="http://schemas.microsoft.com/office/drawing/2014/main" id="{EF18E815-5DD1-425A-83CD-6B1151F2DB45}"/>
              </a:ext>
            </a:extLst>
          </p:cNvPr>
          <p:cNvSpPr txBox="1"/>
          <p:nvPr/>
        </p:nvSpPr>
        <p:spPr>
          <a:xfrm>
            <a:off x="5845199" y="6958832"/>
            <a:ext cx="17332299"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Our AI models can detect caries or severity of vertebral fractures to support clinicians</a:t>
            </a:r>
          </a:p>
        </p:txBody>
      </p:sp>
      <p:grpSp>
        <p:nvGrpSpPr>
          <p:cNvPr id="22" name="Group 21">
            <a:extLst>
              <a:ext uri="{FF2B5EF4-FFF2-40B4-BE49-F238E27FC236}">
                <a16:creationId xmlns:a16="http://schemas.microsoft.com/office/drawing/2014/main" id="{3F974538-A0DD-4FE6-B999-7F4DFFCD63F0}"/>
              </a:ext>
            </a:extLst>
          </p:cNvPr>
          <p:cNvGrpSpPr/>
          <p:nvPr/>
        </p:nvGrpSpPr>
        <p:grpSpPr>
          <a:xfrm>
            <a:off x="1700888" y="9760318"/>
            <a:ext cx="1694150" cy="2078158"/>
            <a:chOff x="687334" y="10103314"/>
            <a:chExt cx="1694150" cy="2078158"/>
          </a:xfrm>
        </p:grpSpPr>
        <p:pic>
          <p:nvPicPr>
            <p:cNvPr id="18" name="Graphic 17" descr="Robot with solid fill">
              <a:extLst>
                <a:ext uri="{FF2B5EF4-FFF2-40B4-BE49-F238E27FC236}">
                  <a16:creationId xmlns:a16="http://schemas.microsoft.com/office/drawing/2014/main" id="{624CBBD6-42A1-4ACE-A342-C47837C0C9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4616" y="10504604"/>
              <a:ext cx="1676868" cy="1676868"/>
            </a:xfrm>
            <a:prstGeom prst="rect">
              <a:avLst/>
            </a:prstGeom>
          </p:spPr>
        </p:pic>
        <p:pic>
          <p:nvPicPr>
            <p:cNvPr id="20" name="Graphic 19" descr="Lightbulb and gear with solid fill">
              <a:extLst>
                <a:ext uri="{FF2B5EF4-FFF2-40B4-BE49-F238E27FC236}">
                  <a16:creationId xmlns:a16="http://schemas.microsoft.com/office/drawing/2014/main" id="{850F8621-17F9-48B4-AF64-57B3207EDFC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7334" y="10103314"/>
              <a:ext cx="835131" cy="835131"/>
            </a:xfrm>
            <a:prstGeom prst="rect">
              <a:avLst/>
            </a:prstGeom>
          </p:spPr>
        </p:pic>
      </p:grpSp>
      <p:grpSp>
        <p:nvGrpSpPr>
          <p:cNvPr id="25" name="Group 24">
            <a:extLst>
              <a:ext uri="{FF2B5EF4-FFF2-40B4-BE49-F238E27FC236}">
                <a16:creationId xmlns:a16="http://schemas.microsoft.com/office/drawing/2014/main" id="{11E8F06A-F08D-4CF4-83B9-193ADFD12C1B}"/>
              </a:ext>
            </a:extLst>
          </p:cNvPr>
          <p:cNvGrpSpPr/>
          <p:nvPr/>
        </p:nvGrpSpPr>
        <p:grpSpPr>
          <a:xfrm>
            <a:off x="3595713" y="9347479"/>
            <a:ext cx="1676868" cy="2490997"/>
            <a:chOff x="2590800" y="9576079"/>
            <a:chExt cx="1676868" cy="2490997"/>
          </a:xfrm>
        </p:grpSpPr>
        <p:pic>
          <p:nvPicPr>
            <p:cNvPr id="16" name="Graphic 15" descr="Building with solid fill">
              <a:extLst>
                <a:ext uri="{FF2B5EF4-FFF2-40B4-BE49-F238E27FC236}">
                  <a16:creationId xmlns:a16="http://schemas.microsoft.com/office/drawing/2014/main" id="{13241309-52D5-49E8-861E-5AED69237C7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590800" y="10390208"/>
              <a:ext cx="1676868" cy="1676868"/>
            </a:xfrm>
            <a:prstGeom prst="rect">
              <a:avLst/>
            </a:prstGeom>
          </p:spPr>
        </p:pic>
        <p:pic>
          <p:nvPicPr>
            <p:cNvPr id="24" name="Graphic 23" descr="Medical with solid fill">
              <a:extLst>
                <a:ext uri="{FF2B5EF4-FFF2-40B4-BE49-F238E27FC236}">
                  <a16:creationId xmlns:a16="http://schemas.microsoft.com/office/drawing/2014/main" id="{B07CC957-FB7A-45CC-B0C8-4C474138E20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962744" y="9576079"/>
              <a:ext cx="914400" cy="914400"/>
            </a:xfrm>
            <a:prstGeom prst="rect">
              <a:avLst/>
            </a:prstGeom>
          </p:spPr>
        </p:pic>
      </p:grpSp>
      <p:sp>
        <p:nvSpPr>
          <p:cNvPr id="30" name="TextBox 29">
            <a:extLst>
              <a:ext uri="{FF2B5EF4-FFF2-40B4-BE49-F238E27FC236}">
                <a16:creationId xmlns:a16="http://schemas.microsoft.com/office/drawing/2014/main" id="{96681047-780A-4262-8011-E2B00C4E1B2B}"/>
              </a:ext>
            </a:extLst>
          </p:cNvPr>
          <p:cNvSpPr txBox="1"/>
          <p:nvPr/>
        </p:nvSpPr>
        <p:spPr>
          <a:xfrm>
            <a:off x="5845199" y="9912308"/>
            <a:ext cx="17332299" cy="16768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There are many different AI models for medical applications – getting it into the clinic is the challenge we want to tackle</a:t>
            </a:r>
          </a:p>
        </p:txBody>
      </p:sp>
      <p:grpSp>
        <p:nvGrpSpPr>
          <p:cNvPr id="32" name="Group 31">
            <a:extLst>
              <a:ext uri="{FF2B5EF4-FFF2-40B4-BE49-F238E27FC236}">
                <a16:creationId xmlns:a16="http://schemas.microsoft.com/office/drawing/2014/main" id="{FCB8BFCF-D277-45A8-A138-2E43853779CF}"/>
              </a:ext>
            </a:extLst>
          </p:cNvPr>
          <p:cNvGrpSpPr/>
          <p:nvPr/>
        </p:nvGrpSpPr>
        <p:grpSpPr>
          <a:xfrm>
            <a:off x="1548088" y="6712837"/>
            <a:ext cx="1694150" cy="2078158"/>
            <a:chOff x="687334" y="10103314"/>
            <a:chExt cx="1694150" cy="2078158"/>
          </a:xfrm>
        </p:grpSpPr>
        <p:pic>
          <p:nvPicPr>
            <p:cNvPr id="33" name="Graphic 32" descr="Robot with solid fill">
              <a:extLst>
                <a:ext uri="{FF2B5EF4-FFF2-40B4-BE49-F238E27FC236}">
                  <a16:creationId xmlns:a16="http://schemas.microsoft.com/office/drawing/2014/main" id="{412052AB-68DE-4017-9A1F-F90EDD30941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4616" y="10504604"/>
              <a:ext cx="1676868" cy="1676868"/>
            </a:xfrm>
            <a:prstGeom prst="rect">
              <a:avLst/>
            </a:prstGeom>
          </p:spPr>
        </p:pic>
        <p:pic>
          <p:nvPicPr>
            <p:cNvPr id="34" name="Graphic 33" descr="Lightbulb and gear with solid fill">
              <a:extLst>
                <a:ext uri="{FF2B5EF4-FFF2-40B4-BE49-F238E27FC236}">
                  <a16:creationId xmlns:a16="http://schemas.microsoft.com/office/drawing/2014/main" id="{03EFBAEE-4E38-4EB9-9F81-11C6CEE877C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7334" y="10103314"/>
              <a:ext cx="835131" cy="835131"/>
            </a:xfrm>
            <a:prstGeom prst="rect">
              <a:avLst/>
            </a:prstGeom>
          </p:spPr>
        </p:pic>
      </p:grpSp>
    </p:spTree>
    <p:extLst>
      <p:ext uri="{BB962C8B-B14F-4D97-AF65-F5344CB8AC3E}">
        <p14:creationId xmlns:p14="http://schemas.microsoft.com/office/powerpoint/2010/main" val="413796059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49993-4A3B-458E-9E1E-2C10C43FAEEC}"/>
              </a:ext>
            </a:extLst>
          </p:cNvPr>
          <p:cNvSpPr>
            <a:spLocks noGrp="1"/>
          </p:cNvSpPr>
          <p:nvPr>
            <p:ph type="title"/>
          </p:nvPr>
        </p:nvSpPr>
        <p:spPr/>
        <p:txBody>
          <a:bodyPr/>
          <a:lstStyle/>
          <a:p>
            <a:r>
              <a:rPr lang="en-US" dirty="0"/>
              <a:t>Our starting point</a:t>
            </a:r>
            <a:endParaRPr lang="LID4096" dirty="0"/>
          </a:p>
        </p:txBody>
      </p:sp>
      <p:sp>
        <p:nvSpPr>
          <p:cNvPr id="3" name="Text Placeholder 2">
            <a:extLst>
              <a:ext uri="{FF2B5EF4-FFF2-40B4-BE49-F238E27FC236}">
                <a16:creationId xmlns:a16="http://schemas.microsoft.com/office/drawing/2014/main" id="{7FC758AF-92F8-4FDD-AEB3-D13D57CD03BF}"/>
              </a:ext>
            </a:extLst>
          </p:cNvPr>
          <p:cNvSpPr>
            <a:spLocks noGrp="1"/>
          </p:cNvSpPr>
          <p:nvPr>
            <p:ph type="body" sz="quarter" idx="21"/>
          </p:nvPr>
        </p:nvSpPr>
        <p:spPr/>
        <p:txBody>
          <a:bodyPr/>
          <a:lstStyle/>
          <a:p>
            <a:r>
              <a:rPr lang="en-US" dirty="0"/>
              <a:t>Inspired from a recent journal article on deploying AI in clinical workflow. </a:t>
            </a:r>
          </a:p>
          <a:p>
            <a:endParaRPr lang="LID4096" dirty="0"/>
          </a:p>
        </p:txBody>
      </p:sp>
      <p:grpSp>
        <p:nvGrpSpPr>
          <p:cNvPr id="8" name="Group 7">
            <a:extLst>
              <a:ext uri="{FF2B5EF4-FFF2-40B4-BE49-F238E27FC236}">
                <a16:creationId xmlns:a16="http://schemas.microsoft.com/office/drawing/2014/main" id="{3A2F5FD4-52D0-489E-99D7-5F1731A38969}"/>
              </a:ext>
            </a:extLst>
          </p:cNvPr>
          <p:cNvGrpSpPr/>
          <p:nvPr/>
        </p:nvGrpSpPr>
        <p:grpSpPr>
          <a:xfrm>
            <a:off x="4589584" y="3595109"/>
            <a:ext cx="15204832" cy="8608221"/>
            <a:chOff x="3798276" y="3477879"/>
            <a:chExt cx="16717110" cy="9464398"/>
          </a:xfrm>
        </p:grpSpPr>
        <p:sp>
          <p:nvSpPr>
            <p:cNvPr id="6" name="Rectangle: Rounded Corners 5">
              <a:extLst>
                <a:ext uri="{FF2B5EF4-FFF2-40B4-BE49-F238E27FC236}">
                  <a16:creationId xmlns:a16="http://schemas.microsoft.com/office/drawing/2014/main" id="{ACF0B447-A95A-4221-B9EA-C6A683F583BB}"/>
                </a:ext>
              </a:extLst>
            </p:cNvPr>
            <p:cNvSpPr/>
            <p:nvPr/>
          </p:nvSpPr>
          <p:spPr>
            <a:xfrm>
              <a:off x="3798276" y="3477879"/>
              <a:ext cx="16717110" cy="9464398"/>
            </a:xfrm>
            <a:prstGeom prst="roundRect">
              <a:avLst/>
            </a:prstGeom>
            <a:solidFill>
              <a:schemeClr val="bg1"/>
            </a:solidFill>
            <a:ln w="76200" cap="flat">
              <a:solidFill>
                <a:schemeClr val="accent1">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LID4096"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7" name="0-pipeline_from_paper.png" descr="0-pipeline_from_paper.png">
              <a:extLst>
                <a:ext uri="{FF2B5EF4-FFF2-40B4-BE49-F238E27FC236}">
                  <a16:creationId xmlns:a16="http://schemas.microsoft.com/office/drawing/2014/main" id="{DBD0FE47-9C0F-4B5D-999A-7DCF7530F7B0}"/>
                </a:ext>
              </a:extLst>
            </p:cNvPr>
            <p:cNvPicPr>
              <a:picLocks noChangeAspect="1"/>
            </p:cNvPicPr>
            <p:nvPr/>
          </p:nvPicPr>
          <p:blipFill>
            <a:blip r:embed="rId2"/>
            <a:stretch>
              <a:fillRect/>
            </a:stretch>
          </p:blipFill>
          <p:spPr>
            <a:xfrm>
              <a:off x="4850320" y="4156389"/>
              <a:ext cx="14683360" cy="8107378"/>
            </a:xfrm>
            <a:prstGeom prst="rect">
              <a:avLst/>
            </a:prstGeom>
            <a:ln w="12700">
              <a:miter lim="400000"/>
            </a:ln>
          </p:spPr>
        </p:pic>
      </p:grpSp>
      <p:sp>
        <p:nvSpPr>
          <p:cNvPr id="10" name="A vendor-agnostic, PACS integrated, and DICOM-compatible software-server pipeline for testing…">
            <a:extLst>
              <a:ext uri="{FF2B5EF4-FFF2-40B4-BE49-F238E27FC236}">
                <a16:creationId xmlns:a16="http://schemas.microsoft.com/office/drawing/2014/main" id="{DAA6E48D-9C05-4298-B92E-8C915D68C160}"/>
              </a:ext>
            </a:extLst>
          </p:cNvPr>
          <p:cNvSpPr txBox="1"/>
          <p:nvPr/>
        </p:nvSpPr>
        <p:spPr>
          <a:xfrm>
            <a:off x="5546457" y="12275323"/>
            <a:ext cx="13546832" cy="735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457200">
              <a:lnSpc>
                <a:spcPct val="60000"/>
              </a:lnSpc>
              <a:spcBef>
                <a:spcPts val="1600"/>
              </a:spcBef>
              <a:defRPr sz="2900" b="1" i="1"/>
            </a:pPr>
            <a:r>
              <a:rPr sz="2000" dirty="0"/>
              <a:t>A vendor-agnostic, PACS integrated, and DICOM-compatible software-server pipeline for testing </a:t>
            </a:r>
            <a:r>
              <a:rPr lang="en-US" sz="2000" dirty="0"/>
              <a:t> </a:t>
            </a:r>
            <a:r>
              <a:rPr sz="2000" dirty="0"/>
              <a:t>segmentation algorithms within the clinical radiology workflow.</a:t>
            </a:r>
          </a:p>
        </p:txBody>
      </p:sp>
    </p:spTree>
    <p:extLst>
      <p:ext uri="{BB962C8B-B14F-4D97-AF65-F5344CB8AC3E}">
        <p14:creationId xmlns:p14="http://schemas.microsoft.com/office/powerpoint/2010/main" val="223377811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D564-E8DC-4BFA-BA9C-F0EB5A2A303C}"/>
              </a:ext>
            </a:extLst>
          </p:cNvPr>
          <p:cNvSpPr>
            <a:spLocks noGrp="1"/>
          </p:cNvSpPr>
          <p:nvPr>
            <p:ph type="title"/>
          </p:nvPr>
        </p:nvSpPr>
        <p:spPr/>
        <p:txBody>
          <a:bodyPr/>
          <a:lstStyle/>
          <a:p>
            <a:r>
              <a:rPr lang="en-US" dirty="0"/>
              <a:t>Creating a copy of a PACS user interface </a:t>
            </a:r>
            <a:endParaRPr lang="LID4096" dirty="0"/>
          </a:p>
        </p:txBody>
      </p:sp>
      <p:sp>
        <p:nvSpPr>
          <p:cNvPr id="3" name="Text Placeholder 2">
            <a:extLst>
              <a:ext uri="{FF2B5EF4-FFF2-40B4-BE49-F238E27FC236}">
                <a16:creationId xmlns:a16="http://schemas.microsoft.com/office/drawing/2014/main" id="{B5D7BF7B-4BF8-442D-8CC4-00373945F278}"/>
              </a:ext>
            </a:extLst>
          </p:cNvPr>
          <p:cNvSpPr>
            <a:spLocks noGrp="1"/>
          </p:cNvSpPr>
          <p:nvPr>
            <p:ph type="body" sz="quarter" idx="21"/>
          </p:nvPr>
        </p:nvSpPr>
        <p:spPr/>
        <p:txBody>
          <a:bodyPr>
            <a:normAutofit fontScale="85000" lnSpcReduction="20000"/>
          </a:bodyPr>
          <a:lstStyle/>
          <a:p>
            <a:r>
              <a:rPr lang="en-US" dirty="0"/>
              <a:t>Picture archiving and communication system (PACS) are primarily used in healthcare organizations to securely store images and clinically-relevant reports.</a:t>
            </a:r>
          </a:p>
          <a:p>
            <a:endParaRPr lang="LID4096" dirty="0"/>
          </a:p>
        </p:txBody>
      </p:sp>
      <p:pic>
        <p:nvPicPr>
          <p:cNvPr id="11" name="1-PACS_orthanc_docker_doku.png" descr="1-PACS_orthanc_docker_doku.png">
            <a:extLst>
              <a:ext uri="{FF2B5EF4-FFF2-40B4-BE49-F238E27FC236}">
                <a16:creationId xmlns:a16="http://schemas.microsoft.com/office/drawing/2014/main" id="{2FB77DFA-8D7E-4D4E-A623-B0AC1209FA3C}"/>
              </a:ext>
            </a:extLst>
          </p:cNvPr>
          <p:cNvPicPr>
            <a:picLocks noChangeAspect="1"/>
          </p:cNvPicPr>
          <p:nvPr/>
        </p:nvPicPr>
        <p:blipFill>
          <a:blip r:embed="rId2"/>
          <a:stretch>
            <a:fillRect/>
          </a:stretch>
        </p:blipFill>
        <p:spPr>
          <a:xfrm>
            <a:off x="2066175" y="3806125"/>
            <a:ext cx="9280722" cy="5220406"/>
          </a:xfrm>
          <a:prstGeom prst="rect">
            <a:avLst/>
          </a:prstGeom>
          <a:ln>
            <a:noFill/>
          </a:ln>
          <a:effectLst>
            <a:outerShdw blurRad="292100" dist="139700" dir="2700000" algn="tl" rotWithShape="0">
              <a:srgbClr val="333333">
                <a:alpha val="65000"/>
              </a:srgbClr>
            </a:outerShdw>
          </a:effectLst>
        </p:spPr>
      </p:pic>
      <p:pic>
        <p:nvPicPr>
          <p:cNvPr id="8" name="2-Docker_Compose_File_2create_PACS.png" descr="2-Docker_Compose_File_2create_PACS.png">
            <a:extLst>
              <a:ext uri="{FF2B5EF4-FFF2-40B4-BE49-F238E27FC236}">
                <a16:creationId xmlns:a16="http://schemas.microsoft.com/office/drawing/2014/main" id="{7C47D3D2-EBD3-45F5-8D50-E2348FD7BABA}"/>
              </a:ext>
            </a:extLst>
          </p:cNvPr>
          <p:cNvPicPr>
            <a:picLocks noChangeAspect="1"/>
          </p:cNvPicPr>
          <p:nvPr/>
        </p:nvPicPr>
        <p:blipFill>
          <a:blip r:embed="rId3"/>
          <a:stretch>
            <a:fillRect/>
          </a:stretch>
        </p:blipFill>
        <p:spPr>
          <a:xfrm>
            <a:off x="1530350" y="4299191"/>
            <a:ext cx="9120007" cy="5130005"/>
          </a:xfrm>
          <a:prstGeom prst="rect">
            <a:avLst/>
          </a:prstGeom>
          <a:ln>
            <a:noFill/>
          </a:ln>
          <a:effectLst>
            <a:outerShdw blurRad="292100" dist="139700" dir="2700000" algn="tl" rotWithShape="0">
              <a:srgbClr val="333333">
                <a:alpha val="65000"/>
              </a:srgbClr>
            </a:outerShdw>
          </a:effectLst>
        </p:spPr>
      </p:pic>
      <p:pic>
        <p:nvPicPr>
          <p:cNvPr id="10" name="3-PACS_webGUI.png" descr="3-PACS_webGUI.png">
            <a:extLst>
              <a:ext uri="{FF2B5EF4-FFF2-40B4-BE49-F238E27FC236}">
                <a16:creationId xmlns:a16="http://schemas.microsoft.com/office/drawing/2014/main" id="{6EDC4700-465B-4EEB-81A8-8515DD34A1E1}"/>
              </a:ext>
            </a:extLst>
          </p:cNvPr>
          <p:cNvPicPr>
            <a:picLocks noChangeAspect="1"/>
          </p:cNvPicPr>
          <p:nvPr/>
        </p:nvPicPr>
        <p:blipFill>
          <a:blip r:embed="rId4"/>
          <a:stretch>
            <a:fillRect/>
          </a:stretch>
        </p:blipFill>
        <p:spPr>
          <a:xfrm>
            <a:off x="9241675" y="4797600"/>
            <a:ext cx="13935825" cy="7838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9620787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019F-C95C-46BE-B981-60B534887B43}"/>
              </a:ext>
            </a:extLst>
          </p:cNvPr>
          <p:cNvSpPr>
            <a:spLocks noGrp="1"/>
          </p:cNvSpPr>
          <p:nvPr>
            <p:ph type="title"/>
          </p:nvPr>
        </p:nvSpPr>
        <p:spPr/>
        <p:txBody>
          <a:bodyPr/>
          <a:lstStyle/>
          <a:p>
            <a:r>
              <a:rPr lang="en-US" dirty="0"/>
              <a:t>Selecting patient study and data</a:t>
            </a:r>
            <a:endParaRPr lang="LID4096" dirty="0"/>
          </a:p>
        </p:txBody>
      </p:sp>
      <p:sp>
        <p:nvSpPr>
          <p:cNvPr id="3" name="Text Placeholder 2">
            <a:extLst>
              <a:ext uri="{FF2B5EF4-FFF2-40B4-BE49-F238E27FC236}">
                <a16:creationId xmlns:a16="http://schemas.microsoft.com/office/drawing/2014/main" id="{841E0495-391F-4193-93CD-41818F35F052}"/>
              </a:ext>
            </a:extLst>
          </p:cNvPr>
          <p:cNvSpPr>
            <a:spLocks noGrp="1"/>
          </p:cNvSpPr>
          <p:nvPr>
            <p:ph type="body" sz="quarter" idx="21"/>
          </p:nvPr>
        </p:nvSpPr>
        <p:spPr/>
        <p:txBody>
          <a:bodyPr/>
          <a:lstStyle/>
          <a:p>
            <a:r>
              <a:rPr lang="en-US" dirty="0">
                <a:latin typeface="+mj-lt"/>
              </a:rPr>
              <a:t>PACS web-interface in Explorer 2</a:t>
            </a:r>
          </a:p>
          <a:p>
            <a:endParaRPr lang="LID4096" dirty="0"/>
          </a:p>
        </p:txBody>
      </p:sp>
      <p:pic>
        <p:nvPicPr>
          <p:cNvPr id="6" name="4-PACS_webGUI_Explorer2.png" descr="4-PACS_webGUI_Explorer2.png">
            <a:extLst>
              <a:ext uri="{FF2B5EF4-FFF2-40B4-BE49-F238E27FC236}">
                <a16:creationId xmlns:a16="http://schemas.microsoft.com/office/drawing/2014/main" id="{8087B537-EA0B-40EE-BACE-C38BD48A29C1}"/>
              </a:ext>
            </a:extLst>
          </p:cNvPr>
          <p:cNvPicPr>
            <a:picLocks noChangeAspect="1"/>
          </p:cNvPicPr>
          <p:nvPr/>
        </p:nvPicPr>
        <p:blipFill>
          <a:blip r:embed="rId2"/>
          <a:stretch>
            <a:fillRect/>
          </a:stretch>
        </p:blipFill>
        <p:spPr>
          <a:xfrm>
            <a:off x="1252709" y="5140689"/>
            <a:ext cx="9418626" cy="5297978"/>
          </a:xfrm>
          <a:prstGeom prst="rect">
            <a:avLst/>
          </a:prstGeom>
          <a:ln>
            <a:noFill/>
          </a:ln>
          <a:effectLst>
            <a:outerShdw blurRad="292100" dist="139700" dir="2700000" algn="tl" rotWithShape="0">
              <a:srgbClr val="333333">
                <a:alpha val="65000"/>
              </a:srgbClr>
            </a:outerShdw>
          </a:effectLst>
        </p:spPr>
      </p:pic>
      <p:pic>
        <p:nvPicPr>
          <p:cNvPr id="7" name="5-webGUI_Patientendaten.png" descr="5-webGUI_Patientendaten.png">
            <a:extLst>
              <a:ext uri="{FF2B5EF4-FFF2-40B4-BE49-F238E27FC236}">
                <a16:creationId xmlns:a16="http://schemas.microsoft.com/office/drawing/2014/main" id="{844156D8-CC4F-4290-AC88-B5441A447CFE}"/>
              </a:ext>
            </a:extLst>
          </p:cNvPr>
          <p:cNvPicPr>
            <a:picLocks noChangeAspect="1"/>
          </p:cNvPicPr>
          <p:nvPr/>
        </p:nvPicPr>
        <p:blipFill>
          <a:blip r:embed="rId3"/>
          <a:stretch>
            <a:fillRect/>
          </a:stretch>
        </p:blipFill>
        <p:spPr>
          <a:xfrm>
            <a:off x="13515228" y="5066730"/>
            <a:ext cx="9588943" cy="5393781"/>
          </a:xfrm>
          <a:prstGeom prst="rect">
            <a:avLst/>
          </a:prstGeom>
          <a:ln>
            <a:noFill/>
          </a:ln>
          <a:effectLst>
            <a:outerShdw blurRad="292100" dist="139700" dir="2700000" algn="tl" rotWithShape="0">
              <a:srgbClr val="333333">
                <a:alpha val="65000"/>
              </a:srgbClr>
            </a:outerShdw>
          </a:effectLst>
        </p:spPr>
      </p:pic>
      <p:sp>
        <p:nvSpPr>
          <p:cNvPr id="16" name="TextBox 15">
            <a:extLst>
              <a:ext uri="{FF2B5EF4-FFF2-40B4-BE49-F238E27FC236}">
                <a16:creationId xmlns:a16="http://schemas.microsoft.com/office/drawing/2014/main" id="{4EBEA1DA-D585-4296-BE55-24392270D44E}"/>
              </a:ext>
            </a:extLst>
          </p:cNvPr>
          <p:cNvSpPr txBox="1"/>
          <p:nvPr/>
        </p:nvSpPr>
        <p:spPr>
          <a:xfrm>
            <a:off x="1280944" y="11722626"/>
            <a:ext cx="9390391"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4800" b="0" i="0" u="none" strike="noStrike" cap="none" spc="0" normalizeH="0" baseline="0" dirty="0">
                <a:ln>
                  <a:noFill/>
                </a:ln>
                <a:solidFill>
                  <a:srgbClr val="000000"/>
                </a:solidFill>
                <a:effectLst/>
                <a:uFillTx/>
                <a:latin typeface="+mn-lt"/>
                <a:ea typeface="+mn-ea"/>
                <a:cs typeface="+mn-cs"/>
                <a:sym typeface="Helvetica Neue"/>
              </a:rPr>
              <a:t>Patient data without segmentation</a:t>
            </a:r>
            <a:endParaRPr kumimoji="0" lang="LID4096" sz="4800" b="0" i="0" u="none" strike="noStrike" cap="none" spc="0" normalizeH="0" baseline="0" dirty="0">
              <a:ln>
                <a:noFill/>
              </a:ln>
              <a:solidFill>
                <a:srgbClr val="000000"/>
              </a:solidFill>
              <a:effectLst/>
              <a:uFillTx/>
              <a:latin typeface="+mn-lt"/>
              <a:ea typeface="+mn-ea"/>
              <a:cs typeface="+mn-cs"/>
              <a:sym typeface="Helvetica Neue"/>
            </a:endParaRPr>
          </a:p>
        </p:txBody>
      </p:sp>
      <p:sp>
        <p:nvSpPr>
          <p:cNvPr id="17" name="TextBox 16">
            <a:extLst>
              <a:ext uri="{FF2B5EF4-FFF2-40B4-BE49-F238E27FC236}">
                <a16:creationId xmlns:a16="http://schemas.microsoft.com/office/drawing/2014/main" id="{5B354882-E7B7-48C5-A2B3-8A82B86AB656}"/>
              </a:ext>
            </a:extLst>
          </p:cNvPr>
          <p:cNvSpPr txBox="1"/>
          <p:nvPr/>
        </p:nvSpPr>
        <p:spPr>
          <a:xfrm>
            <a:off x="13787109" y="11722625"/>
            <a:ext cx="9390391"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4800" b="0" i="0" u="none" strike="noStrike" cap="none" spc="0" normalizeH="0" baseline="0" dirty="0">
                <a:ln>
                  <a:noFill/>
                </a:ln>
                <a:solidFill>
                  <a:srgbClr val="000000"/>
                </a:solidFill>
                <a:effectLst/>
                <a:uFillTx/>
                <a:latin typeface="+mn-lt"/>
                <a:ea typeface="+mn-ea"/>
                <a:cs typeface="+mn-cs"/>
                <a:sym typeface="Helvetica Neue"/>
              </a:rPr>
              <a:t>Patient data without segmentation</a:t>
            </a:r>
            <a:endParaRPr kumimoji="0" lang="LID4096" sz="4800" b="0" i="0" u="none" strike="noStrike" cap="none" spc="0" normalizeH="0" baseline="0" dirty="0">
              <a:ln>
                <a:noFill/>
              </a:ln>
              <a:solidFill>
                <a:srgbClr val="000000"/>
              </a:solidFill>
              <a:effectLst/>
              <a:uFillTx/>
              <a:latin typeface="+mn-lt"/>
              <a:ea typeface="+mn-ea"/>
              <a:cs typeface="+mn-cs"/>
              <a:sym typeface="Helvetica Neue"/>
            </a:endParaRPr>
          </a:p>
        </p:txBody>
      </p:sp>
      <p:grpSp>
        <p:nvGrpSpPr>
          <p:cNvPr id="20" name="Group 19">
            <a:extLst>
              <a:ext uri="{FF2B5EF4-FFF2-40B4-BE49-F238E27FC236}">
                <a16:creationId xmlns:a16="http://schemas.microsoft.com/office/drawing/2014/main" id="{E3946311-8F35-4A2F-A98D-E9C6CFBC0EA7}"/>
              </a:ext>
            </a:extLst>
          </p:cNvPr>
          <p:cNvGrpSpPr/>
          <p:nvPr/>
        </p:nvGrpSpPr>
        <p:grpSpPr>
          <a:xfrm>
            <a:off x="11316443" y="5425731"/>
            <a:ext cx="1694150" cy="2078158"/>
            <a:chOff x="687334" y="10103314"/>
            <a:chExt cx="1694150" cy="2078158"/>
          </a:xfrm>
        </p:grpSpPr>
        <p:pic>
          <p:nvPicPr>
            <p:cNvPr id="21" name="Graphic 20" descr="Robot with solid fill">
              <a:extLst>
                <a:ext uri="{FF2B5EF4-FFF2-40B4-BE49-F238E27FC236}">
                  <a16:creationId xmlns:a16="http://schemas.microsoft.com/office/drawing/2014/main" id="{AF2AB0DA-7493-4E81-8DCB-C00E69678B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616" y="10504604"/>
              <a:ext cx="1676868" cy="1676868"/>
            </a:xfrm>
            <a:prstGeom prst="rect">
              <a:avLst/>
            </a:prstGeom>
          </p:spPr>
        </p:pic>
        <p:pic>
          <p:nvPicPr>
            <p:cNvPr id="22" name="Graphic 21" descr="Lightbulb and gear with solid fill">
              <a:extLst>
                <a:ext uri="{FF2B5EF4-FFF2-40B4-BE49-F238E27FC236}">
                  <a16:creationId xmlns:a16="http://schemas.microsoft.com/office/drawing/2014/main" id="{F222C122-71D5-4DB5-9CCA-588EE39EF3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7334" y="10103314"/>
              <a:ext cx="835131" cy="835131"/>
            </a:xfrm>
            <a:prstGeom prst="rect">
              <a:avLst/>
            </a:prstGeom>
          </p:spPr>
        </p:pic>
      </p:grpSp>
      <p:cxnSp>
        <p:nvCxnSpPr>
          <p:cNvPr id="24" name="Straight Arrow Connector 23">
            <a:extLst>
              <a:ext uri="{FF2B5EF4-FFF2-40B4-BE49-F238E27FC236}">
                <a16:creationId xmlns:a16="http://schemas.microsoft.com/office/drawing/2014/main" id="{44B11F07-06A7-48BB-8050-2D9C1F803262}"/>
              </a:ext>
            </a:extLst>
          </p:cNvPr>
          <p:cNvCxnSpPr>
            <a:cxnSpLocks/>
          </p:cNvCxnSpPr>
          <p:nvPr/>
        </p:nvCxnSpPr>
        <p:spPr>
          <a:xfrm flipV="1">
            <a:off x="11006398" y="7763621"/>
            <a:ext cx="2188769" cy="26057"/>
          </a:xfrm>
          <a:prstGeom prst="straightConnector1">
            <a:avLst/>
          </a:prstGeom>
          <a:noFill/>
          <a:ln w="76200" cap="flat">
            <a:solidFill>
              <a:schemeClr val="tx1"/>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72199827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019F-C95C-46BE-B981-60B534887B43}"/>
              </a:ext>
            </a:extLst>
          </p:cNvPr>
          <p:cNvSpPr>
            <a:spLocks noGrp="1"/>
          </p:cNvSpPr>
          <p:nvPr>
            <p:ph type="title"/>
          </p:nvPr>
        </p:nvSpPr>
        <p:spPr/>
        <p:txBody>
          <a:bodyPr/>
          <a:lstStyle/>
          <a:p>
            <a:r>
              <a:rPr lang="de-DE" dirty="0"/>
              <a:t>Image data</a:t>
            </a:r>
            <a:endParaRPr lang="LID4096" dirty="0"/>
          </a:p>
        </p:txBody>
      </p:sp>
      <p:sp>
        <p:nvSpPr>
          <p:cNvPr id="3" name="Text Placeholder 2">
            <a:extLst>
              <a:ext uri="{FF2B5EF4-FFF2-40B4-BE49-F238E27FC236}">
                <a16:creationId xmlns:a16="http://schemas.microsoft.com/office/drawing/2014/main" id="{841E0495-391F-4193-93CD-41818F35F052}"/>
              </a:ext>
            </a:extLst>
          </p:cNvPr>
          <p:cNvSpPr>
            <a:spLocks noGrp="1"/>
          </p:cNvSpPr>
          <p:nvPr>
            <p:ph type="body" sz="quarter" idx="21"/>
          </p:nvPr>
        </p:nvSpPr>
        <p:spPr/>
        <p:txBody>
          <a:bodyPr/>
          <a:lstStyle/>
          <a:p>
            <a:pPr>
              <a:defRPr>
                <a:latin typeface="+mn-lt"/>
                <a:ea typeface="+mn-ea"/>
                <a:cs typeface="+mn-cs"/>
                <a:sym typeface="Helvetica Neue"/>
              </a:defRPr>
            </a:pPr>
            <a:r>
              <a:rPr lang="en-US" dirty="0"/>
              <a:t>Visualization of the patient’s image data in the </a:t>
            </a:r>
            <a:r>
              <a:rPr lang="en-US" i="1" dirty="0"/>
              <a:t>OHIF Viewer,</a:t>
            </a:r>
            <a:r>
              <a:rPr lang="en-US" dirty="0"/>
              <a:t> </a:t>
            </a:r>
            <a:r>
              <a:rPr lang="en-US" dirty="0" err="1"/>
              <a:t>startet</a:t>
            </a:r>
            <a:r>
              <a:rPr lang="en-US" dirty="0"/>
              <a:t> via the PACS web-interface</a:t>
            </a:r>
          </a:p>
          <a:p>
            <a:endParaRPr lang="LID4096" dirty="0"/>
          </a:p>
        </p:txBody>
      </p:sp>
      <p:sp>
        <p:nvSpPr>
          <p:cNvPr id="16" name="TextBox 15">
            <a:extLst>
              <a:ext uri="{FF2B5EF4-FFF2-40B4-BE49-F238E27FC236}">
                <a16:creationId xmlns:a16="http://schemas.microsoft.com/office/drawing/2014/main" id="{4EBEA1DA-D585-4296-BE55-24392270D44E}"/>
              </a:ext>
            </a:extLst>
          </p:cNvPr>
          <p:cNvSpPr txBox="1"/>
          <p:nvPr/>
        </p:nvSpPr>
        <p:spPr>
          <a:xfrm>
            <a:off x="1280944" y="11722626"/>
            <a:ext cx="9044143"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4800" b="0" i="0" u="none" strike="noStrike" cap="none" spc="0" normalizeH="0" baseline="0" dirty="0">
                <a:ln>
                  <a:noFill/>
                </a:ln>
                <a:solidFill>
                  <a:srgbClr val="000000"/>
                </a:solidFill>
                <a:effectLst/>
                <a:uFillTx/>
                <a:latin typeface="+mn-lt"/>
                <a:ea typeface="+mn-ea"/>
                <a:cs typeface="+mn-cs"/>
                <a:sym typeface="Helvetica Neue"/>
              </a:rPr>
              <a:t>3D volume without segmentation</a:t>
            </a:r>
            <a:endParaRPr kumimoji="0" lang="LID4096" sz="4800" b="0" i="0" u="none" strike="noStrike" cap="none" spc="0" normalizeH="0" baseline="0" dirty="0">
              <a:ln>
                <a:noFill/>
              </a:ln>
              <a:solidFill>
                <a:srgbClr val="000000"/>
              </a:solidFill>
              <a:effectLst/>
              <a:uFillTx/>
              <a:latin typeface="+mn-lt"/>
              <a:ea typeface="+mn-ea"/>
              <a:cs typeface="+mn-cs"/>
              <a:sym typeface="Helvetica Neue"/>
            </a:endParaRPr>
          </a:p>
        </p:txBody>
      </p:sp>
      <p:sp>
        <p:nvSpPr>
          <p:cNvPr id="17" name="TextBox 16">
            <a:extLst>
              <a:ext uri="{FF2B5EF4-FFF2-40B4-BE49-F238E27FC236}">
                <a16:creationId xmlns:a16="http://schemas.microsoft.com/office/drawing/2014/main" id="{5B354882-E7B7-48C5-A2B3-8A82B86AB656}"/>
              </a:ext>
            </a:extLst>
          </p:cNvPr>
          <p:cNvSpPr txBox="1"/>
          <p:nvPr/>
        </p:nvSpPr>
        <p:spPr>
          <a:xfrm>
            <a:off x="14267116" y="11722626"/>
            <a:ext cx="8186536"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4800" b="0" i="0" u="none" strike="noStrike" cap="none" spc="0" normalizeH="0" baseline="0" dirty="0">
                <a:ln>
                  <a:noFill/>
                </a:ln>
                <a:solidFill>
                  <a:srgbClr val="000000"/>
                </a:solidFill>
                <a:effectLst/>
                <a:uFillTx/>
                <a:latin typeface="+mn-lt"/>
                <a:ea typeface="+mn-ea"/>
                <a:cs typeface="+mn-cs"/>
                <a:sym typeface="Helvetica Neue"/>
              </a:rPr>
              <a:t>3D volume with segmentation</a:t>
            </a:r>
            <a:endParaRPr kumimoji="0" lang="LID4096" sz="4800" b="0" i="0" u="none" strike="noStrike" cap="none" spc="0" normalizeH="0" baseline="0" dirty="0">
              <a:ln>
                <a:noFill/>
              </a:ln>
              <a:solidFill>
                <a:srgbClr val="000000"/>
              </a:solidFill>
              <a:effectLst/>
              <a:uFillTx/>
              <a:latin typeface="+mn-lt"/>
              <a:ea typeface="+mn-ea"/>
              <a:cs typeface="+mn-cs"/>
              <a:sym typeface="Helvetica Neue"/>
            </a:endParaRPr>
          </a:p>
        </p:txBody>
      </p:sp>
      <p:grpSp>
        <p:nvGrpSpPr>
          <p:cNvPr id="20" name="Group 19">
            <a:extLst>
              <a:ext uri="{FF2B5EF4-FFF2-40B4-BE49-F238E27FC236}">
                <a16:creationId xmlns:a16="http://schemas.microsoft.com/office/drawing/2014/main" id="{E3946311-8F35-4A2F-A98D-E9C6CFBC0EA7}"/>
              </a:ext>
            </a:extLst>
          </p:cNvPr>
          <p:cNvGrpSpPr/>
          <p:nvPr/>
        </p:nvGrpSpPr>
        <p:grpSpPr>
          <a:xfrm>
            <a:off x="11316443" y="5425731"/>
            <a:ext cx="1694150" cy="2078158"/>
            <a:chOff x="687334" y="10103314"/>
            <a:chExt cx="1694150" cy="2078158"/>
          </a:xfrm>
        </p:grpSpPr>
        <p:pic>
          <p:nvPicPr>
            <p:cNvPr id="21" name="Graphic 20" descr="Robot with solid fill">
              <a:extLst>
                <a:ext uri="{FF2B5EF4-FFF2-40B4-BE49-F238E27FC236}">
                  <a16:creationId xmlns:a16="http://schemas.microsoft.com/office/drawing/2014/main" id="{AF2AB0DA-7493-4E81-8DCB-C00E69678B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4616" y="10504604"/>
              <a:ext cx="1676868" cy="1676868"/>
            </a:xfrm>
            <a:prstGeom prst="rect">
              <a:avLst/>
            </a:prstGeom>
          </p:spPr>
        </p:pic>
        <p:pic>
          <p:nvPicPr>
            <p:cNvPr id="22" name="Graphic 21" descr="Lightbulb and gear with solid fill">
              <a:extLst>
                <a:ext uri="{FF2B5EF4-FFF2-40B4-BE49-F238E27FC236}">
                  <a16:creationId xmlns:a16="http://schemas.microsoft.com/office/drawing/2014/main" id="{F222C122-71D5-4DB5-9CCA-588EE39EF3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7334" y="10103314"/>
              <a:ext cx="835131" cy="835131"/>
            </a:xfrm>
            <a:prstGeom prst="rect">
              <a:avLst/>
            </a:prstGeom>
          </p:spPr>
        </p:pic>
      </p:grpSp>
      <p:cxnSp>
        <p:nvCxnSpPr>
          <p:cNvPr id="24" name="Straight Arrow Connector 23">
            <a:extLst>
              <a:ext uri="{FF2B5EF4-FFF2-40B4-BE49-F238E27FC236}">
                <a16:creationId xmlns:a16="http://schemas.microsoft.com/office/drawing/2014/main" id="{44B11F07-06A7-48BB-8050-2D9C1F803262}"/>
              </a:ext>
            </a:extLst>
          </p:cNvPr>
          <p:cNvCxnSpPr>
            <a:cxnSpLocks/>
          </p:cNvCxnSpPr>
          <p:nvPr/>
        </p:nvCxnSpPr>
        <p:spPr>
          <a:xfrm flipV="1">
            <a:off x="11006398" y="7763621"/>
            <a:ext cx="2188769" cy="26057"/>
          </a:xfrm>
          <a:prstGeom prst="straightConnector1">
            <a:avLst/>
          </a:prstGeom>
          <a:noFill/>
          <a:ln w="76200" cap="flat">
            <a:solidFill>
              <a:schemeClr val="tx1"/>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23" name="6-OHIFviewer_vonPACSgestartet.png" descr="6-OHIFviewer_vonPACSgestartet.png">
            <a:extLst>
              <a:ext uri="{FF2B5EF4-FFF2-40B4-BE49-F238E27FC236}">
                <a16:creationId xmlns:a16="http://schemas.microsoft.com/office/drawing/2014/main" id="{33929345-2D41-4283-A9BB-4057E8F38642}"/>
              </a:ext>
            </a:extLst>
          </p:cNvPr>
          <p:cNvPicPr>
            <a:picLocks noChangeAspect="1"/>
          </p:cNvPicPr>
          <p:nvPr/>
        </p:nvPicPr>
        <p:blipFill>
          <a:blip r:embed="rId6"/>
          <a:stretch>
            <a:fillRect/>
          </a:stretch>
        </p:blipFill>
        <p:spPr>
          <a:xfrm>
            <a:off x="1305553" y="5114821"/>
            <a:ext cx="9304822" cy="5233963"/>
          </a:xfrm>
          <a:prstGeom prst="rect">
            <a:avLst/>
          </a:prstGeom>
          <a:ln>
            <a:noFill/>
          </a:ln>
          <a:effectLst>
            <a:outerShdw blurRad="292100" dist="139700" dir="2700000" algn="tl" rotWithShape="0">
              <a:srgbClr val="333333">
                <a:alpha val="65000"/>
              </a:srgbClr>
            </a:outerShdw>
          </a:effectLst>
        </p:spPr>
      </p:pic>
      <p:pic>
        <p:nvPicPr>
          <p:cNvPr id="25" name="7-OHIFviewer_AImask.png" descr="7-OHIFviewer_AImask.png">
            <a:extLst>
              <a:ext uri="{FF2B5EF4-FFF2-40B4-BE49-F238E27FC236}">
                <a16:creationId xmlns:a16="http://schemas.microsoft.com/office/drawing/2014/main" id="{0AD928B2-1627-466E-B051-93CF893BA600}"/>
              </a:ext>
            </a:extLst>
          </p:cNvPr>
          <p:cNvPicPr>
            <a:picLocks noChangeAspect="1"/>
          </p:cNvPicPr>
          <p:nvPr/>
        </p:nvPicPr>
        <p:blipFill>
          <a:blip r:embed="rId7"/>
          <a:stretch>
            <a:fillRect/>
          </a:stretch>
        </p:blipFill>
        <p:spPr>
          <a:xfrm>
            <a:off x="13707973" y="5093364"/>
            <a:ext cx="9304822" cy="52339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7780284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24C9E04-4F38-4C90-95E6-2F3765FD52AA}"/>
              </a:ext>
            </a:extLst>
          </p:cNvPr>
          <p:cNvPicPr>
            <a:picLocks noChangeAspect="1"/>
          </p:cNvPicPr>
          <p:nvPr/>
        </p:nvPicPr>
        <p:blipFill rotWithShape="1">
          <a:blip r:embed="rId2">
            <a:extLst>
              <a:ext uri="{28A0092B-C50C-407E-A947-70E740481C1C}">
                <a14:useLocalDpi xmlns:a14="http://schemas.microsoft.com/office/drawing/2010/main" val="0"/>
              </a:ext>
            </a:extLst>
          </a:blip>
          <a:srcRect r="12901" b="15637"/>
          <a:stretch/>
        </p:blipFill>
        <p:spPr>
          <a:xfrm>
            <a:off x="169421" y="1009804"/>
            <a:ext cx="24120795" cy="11696391"/>
          </a:xfrm>
          <a:prstGeom prst="rect">
            <a:avLst/>
          </a:prstGeom>
        </p:spPr>
      </p:pic>
    </p:spTree>
    <p:extLst>
      <p:ext uri="{BB962C8B-B14F-4D97-AF65-F5344CB8AC3E}">
        <p14:creationId xmlns:p14="http://schemas.microsoft.com/office/powerpoint/2010/main" val="176801945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65E7-7A80-482F-AD20-B2FD2C6A7F73}"/>
              </a:ext>
            </a:extLst>
          </p:cNvPr>
          <p:cNvSpPr>
            <a:spLocks noGrp="1"/>
          </p:cNvSpPr>
          <p:nvPr>
            <p:ph type="title"/>
          </p:nvPr>
        </p:nvSpPr>
        <p:spPr/>
        <p:txBody>
          <a:bodyPr/>
          <a:lstStyle/>
          <a:p>
            <a:r>
              <a:rPr lang="en-US" dirty="0"/>
              <a:t>AI tool integration</a:t>
            </a:r>
            <a:endParaRPr lang="LID4096" dirty="0"/>
          </a:p>
        </p:txBody>
      </p:sp>
      <p:sp>
        <p:nvSpPr>
          <p:cNvPr id="3" name="Text Placeholder 2">
            <a:extLst>
              <a:ext uri="{FF2B5EF4-FFF2-40B4-BE49-F238E27FC236}">
                <a16:creationId xmlns:a16="http://schemas.microsoft.com/office/drawing/2014/main" id="{79473714-5FA0-4552-8949-054459101674}"/>
              </a:ext>
            </a:extLst>
          </p:cNvPr>
          <p:cNvSpPr>
            <a:spLocks noGrp="1"/>
          </p:cNvSpPr>
          <p:nvPr>
            <p:ph type="body" sz="quarter" idx="21"/>
          </p:nvPr>
        </p:nvSpPr>
        <p:spPr/>
        <p:txBody>
          <a:bodyPr/>
          <a:lstStyle/>
          <a:p>
            <a:endParaRPr lang="LID4096"/>
          </a:p>
        </p:txBody>
      </p:sp>
      <p:sp>
        <p:nvSpPr>
          <p:cNvPr id="5" name="Rectangle: Rounded Corners 4">
            <a:extLst>
              <a:ext uri="{FF2B5EF4-FFF2-40B4-BE49-F238E27FC236}">
                <a16:creationId xmlns:a16="http://schemas.microsoft.com/office/drawing/2014/main" id="{4B769F67-052E-424A-906B-771DA56E675C}"/>
              </a:ext>
            </a:extLst>
          </p:cNvPr>
          <p:cNvSpPr/>
          <p:nvPr/>
        </p:nvSpPr>
        <p:spPr>
          <a:xfrm>
            <a:off x="1899138" y="3847259"/>
            <a:ext cx="9800493" cy="8393724"/>
          </a:xfrm>
          <a:prstGeom prst="roundRect">
            <a:avLst/>
          </a:prstGeom>
          <a:noFill/>
          <a:ln w="381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LID4096"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6" name="TextBox 5">
            <a:extLst>
              <a:ext uri="{FF2B5EF4-FFF2-40B4-BE49-F238E27FC236}">
                <a16:creationId xmlns:a16="http://schemas.microsoft.com/office/drawing/2014/main" id="{98F62161-B680-4428-A220-B0DE2E4E1158}"/>
              </a:ext>
            </a:extLst>
          </p:cNvPr>
          <p:cNvSpPr txBox="1"/>
          <p:nvPr/>
        </p:nvSpPr>
        <p:spPr>
          <a:xfrm>
            <a:off x="3901847" y="3761878"/>
            <a:ext cx="6062557"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4800" b="0" i="0" u="none" strike="noStrike" cap="none" spc="0" normalizeH="0" baseline="0" dirty="0" err="1">
                <a:ln>
                  <a:noFill/>
                </a:ln>
                <a:solidFill>
                  <a:srgbClr val="000000"/>
                </a:solidFill>
                <a:effectLst/>
                <a:uFillTx/>
                <a:latin typeface="+mn-lt"/>
                <a:ea typeface="+mn-ea"/>
                <a:cs typeface="+mn-cs"/>
                <a:sym typeface="Helvetica Neue"/>
              </a:rPr>
              <a:t>ImageProcessingTool</a:t>
            </a:r>
            <a:endParaRPr kumimoji="0" lang="LID4096" sz="4800" b="0" i="0" u="none" strike="noStrike" cap="none" spc="0" normalizeH="0" baseline="0" dirty="0">
              <a:ln>
                <a:noFill/>
              </a:ln>
              <a:solidFill>
                <a:srgbClr val="000000"/>
              </a:solidFill>
              <a:effectLst/>
              <a:uFillTx/>
              <a:latin typeface="+mn-lt"/>
              <a:ea typeface="+mn-ea"/>
              <a:cs typeface="+mn-cs"/>
              <a:sym typeface="Helvetica Neue"/>
            </a:endParaRPr>
          </a:p>
        </p:txBody>
      </p:sp>
      <p:grpSp>
        <p:nvGrpSpPr>
          <p:cNvPr id="25" name="Group 24">
            <a:extLst>
              <a:ext uri="{FF2B5EF4-FFF2-40B4-BE49-F238E27FC236}">
                <a16:creationId xmlns:a16="http://schemas.microsoft.com/office/drawing/2014/main" id="{408219C0-50D6-46F4-AB45-84E8F1537183}"/>
              </a:ext>
            </a:extLst>
          </p:cNvPr>
          <p:cNvGrpSpPr/>
          <p:nvPr/>
        </p:nvGrpSpPr>
        <p:grpSpPr>
          <a:xfrm>
            <a:off x="8159708" y="5541666"/>
            <a:ext cx="2641749" cy="2707458"/>
            <a:chOff x="9382683" y="5565112"/>
            <a:chExt cx="2641749" cy="2707458"/>
          </a:xfrm>
        </p:grpSpPr>
        <p:sp>
          <p:nvSpPr>
            <p:cNvPr id="8" name="TextBox 7">
              <a:extLst>
                <a:ext uri="{FF2B5EF4-FFF2-40B4-BE49-F238E27FC236}">
                  <a16:creationId xmlns:a16="http://schemas.microsoft.com/office/drawing/2014/main" id="{3B29E324-6BB1-44CC-B0F3-B36950CCF01C}"/>
                </a:ext>
              </a:extLst>
            </p:cNvPr>
            <p:cNvSpPr txBox="1"/>
            <p:nvPr/>
          </p:nvSpPr>
          <p:spPr>
            <a:xfrm>
              <a:off x="9382683" y="7094299"/>
              <a:ext cx="2641749"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mn-lt"/>
                  <a:ea typeface="+mn-ea"/>
                  <a:cs typeface="+mn-cs"/>
                  <a:sym typeface="Helvetica Neue"/>
                </a:rPr>
                <a:t>description()</a:t>
              </a:r>
              <a:endParaRPr kumimoji="0" lang="LID4096" sz="3600" b="0" i="0" u="none" strike="noStrike" cap="none" spc="0" normalizeH="0" baseline="0" dirty="0">
                <a:ln>
                  <a:noFill/>
                </a:ln>
                <a:solidFill>
                  <a:srgbClr val="000000"/>
                </a:solidFill>
                <a:effectLst/>
                <a:uFillTx/>
                <a:latin typeface="+mn-lt"/>
                <a:ea typeface="+mn-ea"/>
                <a:cs typeface="+mn-cs"/>
                <a:sym typeface="Helvetica Neue"/>
              </a:endParaRPr>
            </a:p>
          </p:txBody>
        </p:sp>
        <p:pic>
          <p:nvPicPr>
            <p:cNvPr id="12" name="Graphic 11" descr="List with solid fill">
              <a:extLst>
                <a:ext uri="{FF2B5EF4-FFF2-40B4-BE49-F238E27FC236}">
                  <a16:creationId xmlns:a16="http://schemas.microsoft.com/office/drawing/2014/main" id="{DDDFA62E-F32D-4446-A790-11308462C0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16107" y="5565112"/>
              <a:ext cx="1974900" cy="1974900"/>
            </a:xfrm>
            <a:prstGeom prst="rect">
              <a:avLst/>
            </a:prstGeom>
          </p:spPr>
        </p:pic>
      </p:grpSp>
      <p:grpSp>
        <p:nvGrpSpPr>
          <p:cNvPr id="24" name="Group 23">
            <a:extLst>
              <a:ext uri="{FF2B5EF4-FFF2-40B4-BE49-F238E27FC236}">
                <a16:creationId xmlns:a16="http://schemas.microsoft.com/office/drawing/2014/main" id="{53BFEE3D-4AAD-4194-A76E-DFC5AC4AF2F0}"/>
              </a:ext>
            </a:extLst>
          </p:cNvPr>
          <p:cNvGrpSpPr/>
          <p:nvPr/>
        </p:nvGrpSpPr>
        <p:grpSpPr>
          <a:xfrm>
            <a:off x="3650176" y="8798864"/>
            <a:ext cx="2026196" cy="2789458"/>
            <a:chOff x="3769244" y="8798864"/>
            <a:chExt cx="2026196" cy="2789458"/>
          </a:xfrm>
        </p:grpSpPr>
        <p:sp>
          <p:nvSpPr>
            <p:cNvPr id="9" name="TextBox 8">
              <a:extLst>
                <a:ext uri="{FF2B5EF4-FFF2-40B4-BE49-F238E27FC236}">
                  <a16:creationId xmlns:a16="http://schemas.microsoft.com/office/drawing/2014/main" id="{849C7568-C8E1-40E3-97AA-674C2AE52716}"/>
                </a:ext>
              </a:extLst>
            </p:cNvPr>
            <p:cNvSpPr txBox="1"/>
            <p:nvPr/>
          </p:nvSpPr>
          <p:spPr>
            <a:xfrm>
              <a:off x="3769244" y="10410051"/>
              <a:ext cx="2026196"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lang="en-US" sz="3600" dirty="0"/>
                <a:t>p</a:t>
              </a:r>
              <a:r>
                <a:rPr kumimoji="0" lang="en-US" sz="3600" b="0" i="0" u="none" strike="noStrike" cap="none" spc="0" normalizeH="0" baseline="0" dirty="0">
                  <a:ln>
                    <a:noFill/>
                  </a:ln>
                  <a:solidFill>
                    <a:srgbClr val="000000"/>
                  </a:solidFill>
                  <a:effectLst/>
                  <a:uFillTx/>
                  <a:latin typeface="+mn-lt"/>
                  <a:ea typeface="+mn-ea"/>
                  <a:cs typeface="+mn-cs"/>
                  <a:sym typeface="Helvetica Neue"/>
                </a:rPr>
                <a:t>rocess()</a:t>
              </a:r>
              <a:endParaRPr kumimoji="0" lang="LID4096" sz="3600" b="0" i="0" u="none" strike="noStrike" cap="none" spc="0" normalizeH="0" baseline="0" dirty="0">
                <a:ln>
                  <a:noFill/>
                </a:ln>
                <a:solidFill>
                  <a:srgbClr val="000000"/>
                </a:solidFill>
                <a:effectLst/>
                <a:uFillTx/>
                <a:latin typeface="+mn-lt"/>
                <a:ea typeface="+mn-ea"/>
                <a:cs typeface="+mn-cs"/>
                <a:sym typeface="Helvetica Neue"/>
              </a:endParaRPr>
            </a:p>
          </p:txBody>
        </p:sp>
        <p:pic>
          <p:nvPicPr>
            <p:cNvPr id="14" name="Graphic 13" descr="Gears with solid fill">
              <a:extLst>
                <a:ext uri="{FF2B5EF4-FFF2-40B4-BE49-F238E27FC236}">
                  <a16:creationId xmlns:a16="http://schemas.microsoft.com/office/drawing/2014/main" id="{60287BCA-8C5C-4409-AAAE-630C146FA6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94892" y="8798864"/>
              <a:ext cx="1974900" cy="1974900"/>
            </a:xfrm>
            <a:prstGeom prst="rect">
              <a:avLst/>
            </a:prstGeom>
          </p:spPr>
        </p:pic>
      </p:grpSp>
      <p:grpSp>
        <p:nvGrpSpPr>
          <p:cNvPr id="23" name="Group 22">
            <a:extLst>
              <a:ext uri="{FF2B5EF4-FFF2-40B4-BE49-F238E27FC236}">
                <a16:creationId xmlns:a16="http://schemas.microsoft.com/office/drawing/2014/main" id="{4693C31D-C729-4E51-8877-88F9799CB9C7}"/>
              </a:ext>
            </a:extLst>
          </p:cNvPr>
          <p:cNvGrpSpPr/>
          <p:nvPr/>
        </p:nvGrpSpPr>
        <p:grpSpPr>
          <a:xfrm>
            <a:off x="2393422" y="5518198"/>
            <a:ext cx="4539704" cy="2676747"/>
            <a:chOff x="2885792" y="5518198"/>
            <a:chExt cx="4539704" cy="2676747"/>
          </a:xfrm>
        </p:grpSpPr>
        <p:sp>
          <p:nvSpPr>
            <p:cNvPr id="7" name="TextBox 6">
              <a:extLst>
                <a:ext uri="{FF2B5EF4-FFF2-40B4-BE49-F238E27FC236}">
                  <a16:creationId xmlns:a16="http://schemas.microsoft.com/office/drawing/2014/main" id="{89831D07-2C1A-4ADF-AE34-16C34BDC41B4}"/>
                </a:ext>
              </a:extLst>
            </p:cNvPr>
            <p:cNvSpPr txBox="1"/>
            <p:nvPr/>
          </p:nvSpPr>
          <p:spPr>
            <a:xfrm>
              <a:off x="2885792" y="7016674"/>
              <a:ext cx="4539704"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3600" b="0" i="0" u="none" strike="noStrike" cap="none" spc="0" normalizeH="0" baseline="0" dirty="0" err="1">
                  <a:ln>
                    <a:noFill/>
                  </a:ln>
                  <a:solidFill>
                    <a:srgbClr val="000000"/>
                  </a:solidFill>
                  <a:effectLst/>
                  <a:uFillTx/>
                  <a:latin typeface="+mn-lt"/>
                  <a:ea typeface="+mn-ea"/>
                  <a:cs typeface="+mn-cs"/>
                  <a:sym typeface="Helvetica Neue"/>
                </a:rPr>
                <a:t>can_process_image</a:t>
              </a:r>
              <a:r>
                <a:rPr kumimoji="0" lang="en-US" sz="3600" b="0" i="0" u="none" strike="noStrike" cap="none" spc="0" normalizeH="0" baseline="0" dirty="0">
                  <a:ln>
                    <a:noFill/>
                  </a:ln>
                  <a:solidFill>
                    <a:srgbClr val="000000"/>
                  </a:solidFill>
                  <a:effectLst/>
                  <a:uFillTx/>
                  <a:latin typeface="+mn-lt"/>
                  <a:ea typeface="+mn-ea"/>
                  <a:cs typeface="+mn-cs"/>
                  <a:sym typeface="Helvetica Neue"/>
                </a:rPr>
                <a:t>()</a:t>
              </a:r>
              <a:endParaRPr kumimoji="0" lang="LID4096" sz="3600" b="0" i="0" u="none" strike="noStrike" cap="none" spc="0" normalizeH="0" baseline="0" dirty="0">
                <a:ln>
                  <a:noFill/>
                </a:ln>
                <a:solidFill>
                  <a:srgbClr val="000000"/>
                </a:solidFill>
                <a:effectLst/>
                <a:uFillTx/>
                <a:latin typeface="+mn-lt"/>
                <a:ea typeface="+mn-ea"/>
                <a:cs typeface="+mn-cs"/>
                <a:sym typeface="Helvetica Neue"/>
              </a:endParaRPr>
            </a:p>
          </p:txBody>
        </p:sp>
        <p:pic>
          <p:nvPicPr>
            <p:cNvPr id="16" name="Graphic 15" descr="Camera with solid fill">
              <a:extLst>
                <a:ext uri="{FF2B5EF4-FFF2-40B4-BE49-F238E27FC236}">
                  <a16:creationId xmlns:a16="http://schemas.microsoft.com/office/drawing/2014/main" id="{A834D8DD-FA37-42AE-8EBE-A8BC9270A2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68194" y="5518198"/>
              <a:ext cx="1974900" cy="1974900"/>
            </a:xfrm>
            <a:prstGeom prst="rect">
              <a:avLst/>
            </a:prstGeom>
          </p:spPr>
        </p:pic>
      </p:grpSp>
      <p:grpSp>
        <p:nvGrpSpPr>
          <p:cNvPr id="26" name="Group 25">
            <a:extLst>
              <a:ext uri="{FF2B5EF4-FFF2-40B4-BE49-F238E27FC236}">
                <a16:creationId xmlns:a16="http://schemas.microsoft.com/office/drawing/2014/main" id="{F94F2BC4-7BBF-46BD-9CEB-717BD495C958}"/>
              </a:ext>
            </a:extLst>
          </p:cNvPr>
          <p:cNvGrpSpPr/>
          <p:nvPr/>
        </p:nvGrpSpPr>
        <p:grpSpPr>
          <a:xfrm>
            <a:off x="8211004" y="8754235"/>
            <a:ext cx="2513509" cy="2805593"/>
            <a:chOff x="9899755" y="8777681"/>
            <a:chExt cx="2513509" cy="2805593"/>
          </a:xfrm>
        </p:grpSpPr>
        <p:sp>
          <p:nvSpPr>
            <p:cNvPr id="10" name="TextBox 9">
              <a:extLst>
                <a:ext uri="{FF2B5EF4-FFF2-40B4-BE49-F238E27FC236}">
                  <a16:creationId xmlns:a16="http://schemas.microsoft.com/office/drawing/2014/main" id="{D6B7BA25-00BB-4232-99BD-ACD132FDE6DF}"/>
                </a:ext>
              </a:extLst>
            </p:cNvPr>
            <p:cNvSpPr txBox="1"/>
            <p:nvPr/>
          </p:nvSpPr>
          <p:spPr>
            <a:xfrm>
              <a:off x="9899755" y="10405003"/>
              <a:ext cx="2513509"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lang="en-US" sz="3600" dirty="0" err="1"/>
                <a:t>v</a:t>
              </a:r>
              <a:r>
                <a:rPr kumimoji="0" lang="en-US" sz="3600" b="0" i="0" u="none" strike="noStrike" cap="none" spc="0" normalizeH="0" baseline="0" dirty="0" err="1">
                  <a:ln>
                    <a:noFill/>
                  </a:ln>
                  <a:solidFill>
                    <a:srgbClr val="000000"/>
                  </a:solidFill>
                  <a:effectLst/>
                  <a:uFillTx/>
                  <a:latin typeface="+mn-lt"/>
                  <a:ea typeface="+mn-ea"/>
                  <a:cs typeface="+mn-cs"/>
                  <a:sym typeface="Helvetica Neue"/>
                </a:rPr>
                <a:t>ersion_id</a:t>
              </a:r>
              <a:r>
                <a:rPr kumimoji="0" lang="en-US" sz="3600" b="0" i="0" u="none" strike="noStrike" cap="none" spc="0" normalizeH="0" baseline="0" dirty="0">
                  <a:ln>
                    <a:noFill/>
                  </a:ln>
                  <a:solidFill>
                    <a:srgbClr val="000000"/>
                  </a:solidFill>
                  <a:effectLst/>
                  <a:uFillTx/>
                  <a:latin typeface="+mn-lt"/>
                  <a:ea typeface="+mn-ea"/>
                  <a:cs typeface="+mn-cs"/>
                  <a:sym typeface="Helvetica Neue"/>
                </a:rPr>
                <a:t>()</a:t>
              </a:r>
              <a:endParaRPr kumimoji="0" lang="LID4096" sz="3600" b="0" i="0" u="none" strike="noStrike" cap="none" spc="0" normalizeH="0" baseline="0" dirty="0">
                <a:ln>
                  <a:noFill/>
                </a:ln>
                <a:solidFill>
                  <a:srgbClr val="000000"/>
                </a:solidFill>
                <a:effectLst/>
                <a:uFillTx/>
                <a:latin typeface="+mn-lt"/>
                <a:ea typeface="+mn-ea"/>
                <a:cs typeface="+mn-cs"/>
                <a:sym typeface="Helvetica Neue"/>
              </a:endParaRPr>
            </a:p>
          </p:txBody>
        </p:sp>
        <p:pic>
          <p:nvPicPr>
            <p:cNvPr id="18" name="Graphic 17" descr="Employee badge with solid fill">
              <a:extLst>
                <a:ext uri="{FF2B5EF4-FFF2-40B4-BE49-F238E27FC236}">
                  <a16:creationId xmlns:a16="http://schemas.microsoft.com/office/drawing/2014/main" id="{09DC08D5-9449-46C6-B634-9C449C621FB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181883" y="8777681"/>
              <a:ext cx="1974900" cy="1974900"/>
            </a:xfrm>
            <a:prstGeom prst="rect">
              <a:avLst/>
            </a:prstGeom>
          </p:spPr>
        </p:pic>
      </p:grpSp>
      <p:cxnSp>
        <p:nvCxnSpPr>
          <p:cNvPr id="28" name="Straight Connector 27">
            <a:extLst>
              <a:ext uri="{FF2B5EF4-FFF2-40B4-BE49-F238E27FC236}">
                <a16:creationId xmlns:a16="http://schemas.microsoft.com/office/drawing/2014/main" id="{C513AEBF-CA11-4C16-A7D7-070147E0209A}"/>
              </a:ext>
            </a:extLst>
          </p:cNvPr>
          <p:cNvCxnSpPr/>
          <p:nvPr/>
        </p:nvCxnSpPr>
        <p:spPr>
          <a:xfrm>
            <a:off x="1899138" y="5518198"/>
            <a:ext cx="9800493" cy="0"/>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29" name="Rectangle: Rounded Corners 28">
            <a:extLst>
              <a:ext uri="{FF2B5EF4-FFF2-40B4-BE49-F238E27FC236}">
                <a16:creationId xmlns:a16="http://schemas.microsoft.com/office/drawing/2014/main" id="{4236BEC1-D2E9-4FBE-B6FC-B8DA831D0DD9}"/>
              </a:ext>
            </a:extLst>
          </p:cNvPr>
          <p:cNvSpPr/>
          <p:nvPr/>
        </p:nvSpPr>
        <p:spPr>
          <a:xfrm>
            <a:off x="13259145" y="3761878"/>
            <a:ext cx="9800493" cy="8393724"/>
          </a:xfrm>
          <a:prstGeom prst="roundRect">
            <a:avLst/>
          </a:prstGeom>
          <a:noFill/>
          <a:ln w="381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LID4096"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0" name="TextBox 29">
            <a:extLst>
              <a:ext uri="{FF2B5EF4-FFF2-40B4-BE49-F238E27FC236}">
                <a16:creationId xmlns:a16="http://schemas.microsoft.com/office/drawing/2014/main" id="{9B23713C-612F-4EA4-9CEF-51965EA4EC87}"/>
              </a:ext>
            </a:extLst>
          </p:cNvPr>
          <p:cNvSpPr txBox="1"/>
          <p:nvPr/>
        </p:nvSpPr>
        <p:spPr>
          <a:xfrm>
            <a:off x="15845347" y="3701723"/>
            <a:ext cx="4895571"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4800" b="0" i="0" u="none" strike="noStrike" cap="none" spc="0" normalizeH="0" baseline="0" dirty="0" err="1">
                <a:ln>
                  <a:noFill/>
                </a:ln>
                <a:solidFill>
                  <a:srgbClr val="000000"/>
                </a:solidFill>
                <a:effectLst/>
                <a:uFillTx/>
                <a:latin typeface="+mn-lt"/>
                <a:ea typeface="+mn-ea"/>
                <a:cs typeface="+mn-cs"/>
                <a:sym typeface="Helvetica Neue"/>
              </a:rPr>
              <a:t>ProcessingResult</a:t>
            </a:r>
            <a:endParaRPr kumimoji="0" lang="LID4096" sz="4800" b="0" i="0" u="none" strike="noStrike" cap="none" spc="0" normalizeH="0" baseline="0" dirty="0">
              <a:ln>
                <a:noFill/>
              </a:ln>
              <a:solidFill>
                <a:srgbClr val="000000"/>
              </a:solidFill>
              <a:effectLst/>
              <a:uFillTx/>
              <a:latin typeface="+mn-lt"/>
              <a:ea typeface="+mn-ea"/>
              <a:cs typeface="+mn-cs"/>
              <a:sym typeface="Helvetica Neue"/>
            </a:endParaRPr>
          </a:p>
        </p:txBody>
      </p:sp>
      <p:sp>
        <p:nvSpPr>
          <p:cNvPr id="32" name="TextBox 31">
            <a:extLst>
              <a:ext uri="{FF2B5EF4-FFF2-40B4-BE49-F238E27FC236}">
                <a16:creationId xmlns:a16="http://schemas.microsoft.com/office/drawing/2014/main" id="{09FF9409-74A2-4881-A891-39A2E55BAF45}"/>
              </a:ext>
            </a:extLst>
          </p:cNvPr>
          <p:cNvSpPr txBox="1"/>
          <p:nvPr/>
        </p:nvSpPr>
        <p:spPr>
          <a:xfrm>
            <a:off x="14457508" y="7284675"/>
            <a:ext cx="2026196"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mn-lt"/>
                <a:ea typeface="+mn-ea"/>
                <a:cs typeface="+mn-cs"/>
                <a:sym typeface="Helvetica Neue"/>
              </a:rPr>
              <a:t>metadata</a:t>
            </a:r>
            <a:endParaRPr kumimoji="0" lang="LID4096" sz="3600" b="0" i="0" u="none" strike="noStrike" cap="none" spc="0" normalizeH="0" baseline="0" dirty="0">
              <a:ln>
                <a:noFill/>
              </a:ln>
              <a:solidFill>
                <a:srgbClr val="000000"/>
              </a:solidFill>
              <a:effectLst/>
              <a:uFillTx/>
              <a:latin typeface="+mn-lt"/>
              <a:ea typeface="+mn-ea"/>
              <a:cs typeface="+mn-cs"/>
              <a:sym typeface="Helvetica Neue"/>
            </a:endParaRPr>
          </a:p>
        </p:txBody>
      </p:sp>
      <p:pic>
        <p:nvPicPr>
          <p:cNvPr id="33" name="Graphic 32" descr="List with solid fill">
            <a:extLst>
              <a:ext uri="{FF2B5EF4-FFF2-40B4-BE49-F238E27FC236}">
                <a16:creationId xmlns:a16="http://schemas.microsoft.com/office/drawing/2014/main" id="{3B06CCB2-4F4F-453F-971E-E0C9FADB33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83156" y="5755488"/>
            <a:ext cx="1974900" cy="1974900"/>
          </a:xfrm>
          <a:prstGeom prst="rect">
            <a:avLst/>
          </a:prstGeom>
        </p:spPr>
      </p:pic>
      <p:cxnSp>
        <p:nvCxnSpPr>
          <p:cNvPr id="43" name="Straight Connector 42">
            <a:extLst>
              <a:ext uri="{FF2B5EF4-FFF2-40B4-BE49-F238E27FC236}">
                <a16:creationId xmlns:a16="http://schemas.microsoft.com/office/drawing/2014/main" id="{56A7CDA9-8738-4EB8-8B38-A80EE58EC079}"/>
              </a:ext>
            </a:extLst>
          </p:cNvPr>
          <p:cNvCxnSpPr/>
          <p:nvPr/>
        </p:nvCxnSpPr>
        <p:spPr>
          <a:xfrm>
            <a:off x="13259145" y="5432817"/>
            <a:ext cx="9800493" cy="0"/>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35" name="TextBox 34">
            <a:extLst>
              <a:ext uri="{FF2B5EF4-FFF2-40B4-BE49-F238E27FC236}">
                <a16:creationId xmlns:a16="http://schemas.microsoft.com/office/drawing/2014/main" id="{4DCF4485-A1FD-4953-83B7-9C878E2FA182}"/>
              </a:ext>
            </a:extLst>
          </p:cNvPr>
          <p:cNvSpPr txBox="1"/>
          <p:nvPr/>
        </p:nvSpPr>
        <p:spPr>
          <a:xfrm>
            <a:off x="19513848" y="7193420"/>
            <a:ext cx="2257028"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lang="en-US" sz="3600" dirty="0" err="1"/>
              <a:t>tool_name</a:t>
            </a:r>
            <a:endParaRPr kumimoji="0" lang="LID4096" sz="3600" b="0" i="0" u="none" strike="noStrike" cap="none" spc="0" normalizeH="0" baseline="0" dirty="0">
              <a:ln>
                <a:noFill/>
              </a:ln>
              <a:solidFill>
                <a:srgbClr val="000000"/>
              </a:solidFill>
              <a:effectLst/>
              <a:uFillTx/>
              <a:latin typeface="+mn-lt"/>
              <a:ea typeface="+mn-ea"/>
              <a:cs typeface="+mn-cs"/>
              <a:sym typeface="Helvetica Neue"/>
            </a:endParaRPr>
          </a:p>
        </p:txBody>
      </p:sp>
      <p:pic>
        <p:nvPicPr>
          <p:cNvPr id="45" name="Graphic 44" descr="Tools with solid fill">
            <a:extLst>
              <a:ext uri="{FF2B5EF4-FFF2-40B4-BE49-F238E27FC236}">
                <a16:creationId xmlns:a16="http://schemas.microsoft.com/office/drawing/2014/main" id="{964B696F-58A4-4B84-A802-83F436AF93C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809781" y="5846743"/>
            <a:ext cx="1665163" cy="1665163"/>
          </a:xfrm>
          <a:prstGeom prst="rect">
            <a:avLst/>
          </a:prstGeom>
        </p:spPr>
      </p:pic>
      <p:grpSp>
        <p:nvGrpSpPr>
          <p:cNvPr id="50" name="Group 49">
            <a:extLst>
              <a:ext uri="{FF2B5EF4-FFF2-40B4-BE49-F238E27FC236}">
                <a16:creationId xmlns:a16="http://schemas.microsoft.com/office/drawing/2014/main" id="{2ED6C0B1-758B-4004-8CE2-B3643F89BD3C}"/>
              </a:ext>
            </a:extLst>
          </p:cNvPr>
          <p:cNvGrpSpPr/>
          <p:nvPr/>
        </p:nvGrpSpPr>
        <p:grpSpPr>
          <a:xfrm>
            <a:off x="17151794" y="9039899"/>
            <a:ext cx="2282676" cy="2740303"/>
            <a:chOff x="17151794" y="9035587"/>
            <a:chExt cx="2282676" cy="2740303"/>
          </a:xfrm>
        </p:grpSpPr>
        <p:sp>
          <p:nvSpPr>
            <p:cNvPr id="41" name="TextBox 40">
              <a:extLst>
                <a:ext uri="{FF2B5EF4-FFF2-40B4-BE49-F238E27FC236}">
                  <a16:creationId xmlns:a16="http://schemas.microsoft.com/office/drawing/2014/main" id="{3A06D68B-C0BF-474F-9DA6-805AE929F6FB}"/>
                </a:ext>
              </a:extLst>
            </p:cNvPr>
            <p:cNvSpPr txBox="1"/>
            <p:nvPr/>
          </p:nvSpPr>
          <p:spPr>
            <a:xfrm>
              <a:off x="17151794" y="10597619"/>
              <a:ext cx="2282676"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lang="en-US" sz="3600" dirty="0" err="1"/>
                <a:t>to_dicom</a:t>
              </a:r>
              <a:r>
                <a:rPr kumimoji="0" lang="en-US" sz="3600" b="0" i="0" u="none" strike="noStrike" cap="none" spc="0" normalizeH="0" baseline="0" dirty="0">
                  <a:ln>
                    <a:noFill/>
                  </a:ln>
                  <a:solidFill>
                    <a:srgbClr val="000000"/>
                  </a:solidFill>
                  <a:effectLst/>
                  <a:uFillTx/>
                  <a:latin typeface="+mn-lt"/>
                  <a:ea typeface="+mn-ea"/>
                  <a:cs typeface="+mn-cs"/>
                  <a:sym typeface="Helvetica Neue"/>
                </a:rPr>
                <a:t>()</a:t>
              </a:r>
              <a:endParaRPr kumimoji="0" lang="LID4096" sz="3600" b="0" i="0" u="none" strike="noStrike" cap="none" spc="0" normalizeH="0" baseline="0" dirty="0">
                <a:ln>
                  <a:noFill/>
                </a:ln>
                <a:solidFill>
                  <a:srgbClr val="000000"/>
                </a:solidFill>
                <a:effectLst/>
                <a:uFillTx/>
                <a:latin typeface="+mn-lt"/>
                <a:ea typeface="+mn-ea"/>
                <a:cs typeface="+mn-cs"/>
                <a:sym typeface="Helvetica Neue"/>
              </a:endParaRPr>
            </a:p>
          </p:txBody>
        </p:sp>
        <p:pic>
          <p:nvPicPr>
            <p:cNvPr id="47" name="Graphic 46" descr="Send with solid fill">
              <a:extLst>
                <a:ext uri="{FF2B5EF4-FFF2-40B4-BE49-F238E27FC236}">
                  <a16:creationId xmlns:a16="http://schemas.microsoft.com/office/drawing/2014/main" id="{DF6E11E0-70A0-416D-B979-CAF32684ABB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305129" y="9035587"/>
              <a:ext cx="1976006" cy="1976006"/>
            </a:xfrm>
            <a:prstGeom prst="rect">
              <a:avLst/>
            </a:prstGeom>
          </p:spPr>
        </p:pic>
      </p:grpSp>
      <p:cxnSp>
        <p:nvCxnSpPr>
          <p:cNvPr id="66" name="Straight Connector 65">
            <a:extLst>
              <a:ext uri="{FF2B5EF4-FFF2-40B4-BE49-F238E27FC236}">
                <a16:creationId xmlns:a16="http://schemas.microsoft.com/office/drawing/2014/main" id="{280A859B-0049-45B4-BF09-2D20B5830443}"/>
              </a:ext>
            </a:extLst>
          </p:cNvPr>
          <p:cNvCxnSpPr/>
          <p:nvPr/>
        </p:nvCxnSpPr>
        <p:spPr>
          <a:xfrm>
            <a:off x="13275655" y="8818939"/>
            <a:ext cx="9800493" cy="0"/>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63249051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BEA14-3AB5-4391-B883-CFA21F18F995}"/>
              </a:ext>
            </a:extLst>
          </p:cNvPr>
          <p:cNvSpPr>
            <a:spLocks noGrp="1"/>
          </p:cNvSpPr>
          <p:nvPr>
            <p:ph type="title"/>
          </p:nvPr>
        </p:nvSpPr>
        <p:spPr/>
        <p:txBody>
          <a:bodyPr/>
          <a:lstStyle/>
          <a:p>
            <a:r>
              <a:rPr lang="en-US" dirty="0"/>
              <a:t>Outlook and Challenges</a:t>
            </a:r>
            <a:endParaRPr lang="LID4096" dirty="0"/>
          </a:p>
        </p:txBody>
      </p:sp>
      <p:sp>
        <p:nvSpPr>
          <p:cNvPr id="3" name="Text Placeholder 2">
            <a:extLst>
              <a:ext uri="{FF2B5EF4-FFF2-40B4-BE49-F238E27FC236}">
                <a16:creationId xmlns:a16="http://schemas.microsoft.com/office/drawing/2014/main" id="{AC0AE02C-DEAD-4273-B909-7EAD7CD1CBC4}"/>
              </a:ext>
            </a:extLst>
          </p:cNvPr>
          <p:cNvSpPr>
            <a:spLocks noGrp="1"/>
          </p:cNvSpPr>
          <p:nvPr>
            <p:ph type="body" sz="quarter" idx="21"/>
          </p:nvPr>
        </p:nvSpPr>
        <p:spPr/>
        <p:txBody>
          <a:bodyPr/>
          <a:lstStyle/>
          <a:p>
            <a:endParaRPr lang="LID4096"/>
          </a:p>
        </p:txBody>
      </p:sp>
      <p:grpSp>
        <p:nvGrpSpPr>
          <p:cNvPr id="5" name="Group 4">
            <a:extLst>
              <a:ext uri="{FF2B5EF4-FFF2-40B4-BE49-F238E27FC236}">
                <a16:creationId xmlns:a16="http://schemas.microsoft.com/office/drawing/2014/main" id="{63809C51-7FE7-424E-AE6E-CA5AB952503A}"/>
              </a:ext>
            </a:extLst>
          </p:cNvPr>
          <p:cNvGrpSpPr/>
          <p:nvPr/>
        </p:nvGrpSpPr>
        <p:grpSpPr>
          <a:xfrm>
            <a:off x="1489251" y="4400280"/>
            <a:ext cx="1694150" cy="2078158"/>
            <a:chOff x="687334" y="10103314"/>
            <a:chExt cx="1694150" cy="2078158"/>
          </a:xfrm>
        </p:grpSpPr>
        <p:pic>
          <p:nvPicPr>
            <p:cNvPr id="6" name="Graphic 5" descr="Robot with solid fill">
              <a:extLst>
                <a:ext uri="{FF2B5EF4-FFF2-40B4-BE49-F238E27FC236}">
                  <a16:creationId xmlns:a16="http://schemas.microsoft.com/office/drawing/2014/main" id="{29E715EE-5CA5-48DD-8CCC-33B9B8E84D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4616" y="10504604"/>
              <a:ext cx="1676868" cy="1676868"/>
            </a:xfrm>
            <a:prstGeom prst="rect">
              <a:avLst/>
            </a:prstGeom>
          </p:spPr>
        </p:pic>
        <p:pic>
          <p:nvPicPr>
            <p:cNvPr id="7" name="Graphic 6" descr="Lightbulb and gear with solid fill">
              <a:extLst>
                <a:ext uri="{FF2B5EF4-FFF2-40B4-BE49-F238E27FC236}">
                  <a16:creationId xmlns:a16="http://schemas.microsoft.com/office/drawing/2014/main" id="{8022FC0F-6273-49B7-B24C-AF8D5EC5FB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7334" y="10103314"/>
              <a:ext cx="835131" cy="835131"/>
            </a:xfrm>
            <a:prstGeom prst="rect">
              <a:avLst/>
            </a:prstGeom>
          </p:spPr>
        </p:pic>
      </p:grpSp>
      <p:pic>
        <p:nvPicPr>
          <p:cNvPr id="11" name="Graphic 10" descr="Robot with solid fill">
            <a:extLst>
              <a:ext uri="{FF2B5EF4-FFF2-40B4-BE49-F238E27FC236}">
                <a16:creationId xmlns:a16="http://schemas.microsoft.com/office/drawing/2014/main" id="{6C3E60CF-9E80-4E55-99AF-84C98C4F5E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9393" y="7825431"/>
            <a:ext cx="1676868" cy="1676868"/>
          </a:xfrm>
          <a:prstGeom prst="rect">
            <a:avLst/>
          </a:prstGeom>
        </p:spPr>
      </p:pic>
      <p:pic>
        <p:nvPicPr>
          <p:cNvPr id="17" name="Graphic 16" descr="Robot with solid fill">
            <a:extLst>
              <a:ext uri="{FF2B5EF4-FFF2-40B4-BE49-F238E27FC236}">
                <a16:creationId xmlns:a16="http://schemas.microsoft.com/office/drawing/2014/main" id="{35A1919E-5AE6-4B77-8336-F77191496A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8912" y="10923288"/>
            <a:ext cx="1676868" cy="1676868"/>
          </a:xfrm>
          <a:prstGeom prst="rect">
            <a:avLst/>
          </a:prstGeom>
        </p:spPr>
      </p:pic>
      <p:pic>
        <p:nvPicPr>
          <p:cNvPr id="19" name="Graphic 18" descr="Line arrow: Rotate right with solid fill">
            <a:extLst>
              <a:ext uri="{FF2B5EF4-FFF2-40B4-BE49-F238E27FC236}">
                <a16:creationId xmlns:a16="http://schemas.microsoft.com/office/drawing/2014/main" id="{C5F2DDAC-E895-42D9-B9D7-FD31433414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06167" y="10447236"/>
            <a:ext cx="804111" cy="804111"/>
          </a:xfrm>
          <a:prstGeom prst="rect">
            <a:avLst/>
          </a:prstGeom>
        </p:spPr>
      </p:pic>
      <p:pic>
        <p:nvPicPr>
          <p:cNvPr id="21" name="Graphic 20" descr="Playbook with solid fill">
            <a:extLst>
              <a:ext uri="{FF2B5EF4-FFF2-40B4-BE49-F238E27FC236}">
                <a16:creationId xmlns:a16="http://schemas.microsoft.com/office/drawing/2014/main" id="{5CBD097D-CD63-4520-A350-3A229F29699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48967" y="7368231"/>
            <a:ext cx="914400" cy="914400"/>
          </a:xfrm>
          <a:prstGeom prst="rect">
            <a:avLst/>
          </a:prstGeom>
        </p:spPr>
      </p:pic>
      <p:sp>
        <p:nvSpPr>
          <p:cNvPr id="22" name="TextBox 21">
            <a:extLst>
              <a:ext uri="{FF2B5EF4-FFF2-40B4-BE49-F238E27FC236}">
                <a16:creationId xmlns:a16="http://schemas.microsoft.com/office/drawing/2014/main" id="{9AB009A8-7A16-4C68-9078-950857E441B8}"/>
              </a:ext>
            </a:extLst>
          </p:cNvPr>
          <p:cNvSpPr txBox="1"/>
          <p:nvPr/>
        </p:nvSpPr>
        <p:spPr>
          <a:xfrm>
            <a:off x="4175760" y="4665751"/>
            <a:ext cx="14835793"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4800" b="0" i="0" u="none" strike="noStrike" cap="none" spc="0" normalizeH="0" baseline="0" dirty="0">
                <a:ln>
                  <a:noFill/>
                </a:ln>
                <a:solidFill>
                  <a:srgbClr val="000000"/>
                </a:solidFill>
                <a:effectLst/>
                <a:uFillTx/>
                <a:latin typeface="+mn-lt"/>
                <a:ea typeface="+mn-ea"/>
                <a:cs typeface="+mn-cs"/>
                <a:sym typeface="Helvetica Neue"/>
              </a:rPr>
              <a:t>Successful deployment of AI into our </a:t>
            </a:r>
            <a:r>
              <a:rPr lang="en-US" dirty="0"/>
              <a:t>test environment</a:t>
            </a:r>
            <a:endParaRPr kumimoji="0" lang="LID4096" sz="4800" b="0" i="0" u="none" strike="noStrike" cap="none" spc="0" normalizeH="0" baseline="0" dirty="0">
              <a:ln>
                <a:noFill/>
              </a:ln>
              <a:solidFill>
                <a:srgbClr val="000000"/>
              </a:solidFill>
              <a:effectLst/>
              <a:uFillTx/>
              <a:latin typeface="+mn-lt"/>
              <a:ea typeface="+mn-ea"/>
              <a:cs typeface="+mn-cs"/>
              <a:sym typeface="Helvetica Neue"/>
            </a:endParaRPr>
          </a:p>
        </p:txBody>
      </p:sp>
      <p:sp>
        <p:nvSpPr>
          <p:cNvPr id="23" name="TextBox 22">
            <a:extLst>
              <a:ext uri="{FF2B5EF4-FFF2-40B4-BE49-F238E27FC236}">
                <a16:creationId xmlns:a16="http://schemas.microsoft.com/office/drawing/2014/main" id="{14741C55-FBDD-4562-9777-03125BA4728F}"/>
              </a:ext>
            </a:extLst>
          </p:cNvPr>
          <p:cNvSpPr txBox="1"/>
          <p:nvPr/>
        </p:nvSpPr>
        <p:spPr>
          <a:xfrm>
            <a:off x="4175760" y="7610395"/>
            <a:ext cx="12710211"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4800" b="0" i="0" u="none" strike="noStrike" cap="none" spc="0" normalizeH="0" baseline="0" dirty="0">
                <a:ln>
                  <a:noFill/>
                </a:ln>
                <a:solidFill>
                  <a:srgbClr val="000000"/>
                </a:solidFill>
                <a:effectLst/>
                <a:uFillTx/>
                <a:latin typeface="+mn-lt"/>
                <a:ea typeface="+mn-ea"/>
                <a:cs typeface="+mn-cs"/>
                <a:sym typeface="Helvetica Neue"/>
              </a:rPr>
              <a:t>Converting AI outputs into DICOM data format</a:t>
            </a:r>
            <a:endParaRPr kumimoji="0" lang="LID4096" sz="4800" b="0" i="0" u="none" strike="noStrike" cap="none" spc="0" normalizeH="0" baseline="0" dirty="0">
              <a:ln>
                <a:noFill/>
              </a:ln>
              <a:solidFill>
                <a:srgbClr val="000000"/>
              </a:solidFill>
              <a:effectLst/>
              <a:uFillTx/>
              <a:latin typeface="+mn-lt"/>
              <a:ea typeface="+mn-ea"/>
              <a:cs typeface="+mn-cs"/>
              <a:sym typeface="Helvetica Neue"/>
            </a:endParaRPr>
          </a:p>
        </p:txBody>
      </p:sp>
      <p:sp>
        <p:nvSpPr>
          <p:cNvPr id="24" name="TextBox 23">
            <a:extLst>
              <a:ext uri="{FF2B5EF4-FFF2-40B4-BE49-F238E27FC236}">
                <a16:creationId xmlns:a16="http://schemas.microsoft.com/office/drawing/2014/main" id="{6F9BCE5C-AE55-482E-A7BF-65D90AADC626}"/>
              </a:ext>
            </a:extLst>
          </p:cNvPr>
          <p:cNvSpPr txBox="1"/>
          <p:nvPr/>
        </p:nvSpPr>
        <p:spPr>
          <a:xfrm>
            <a:off x="4175760" y="10849291"/>
            <a:ext cx="15582792"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4800" b="0" i="0" u="none" strike="noStrike" cap="none" spc="0" normalizeH="0" baseline="0" dirty="0">
                <a:ln>
                  <a:noFill/>
                </a:ln>
                <a:solidFill>
                  <a:srgbClr val="000000"/>
                </a:solidFill>
                <a:effectLst/>
                <a:uFillTx/>
                <a:latin typeface="+mn-lt"/>
                <a:ea typeface="+mn-ea"/>
                <a:cs typeface="+mn-cs"/>
                <a:sym typeface="Helvetica Neue"/>
              </a:rPr>
              <a:t>Test in clinic / PDF </a:t>
            </a:r>
            <a:r>
              <a:rPr lang="en-US" dirty="0"/>
              <a:t>to DICOM / Integrate more AI models</a:t>
            </a:r>
            <a:endParaRPr kumimoji="0" lang="LID4096" sz="4800" b="0" i="0" u="none" strike="noStrike" cap="none" spc="0" normalizeH="0" baseline="0" dirty="0">
              <a:ln>
                <a:noFill/>
              </a:ln>
              <a:solidFill>
                <a:srgbClr val="000000"/>
              </a:solidFill>
              <a:effectLst/>
              <a:uFillTx/>
              <a:latin typeface="+mn-lt"/>
              <a:ea typeface="+mn-ea"/>
              <a:cs typeface="+mn-cs"/>
              <a:sym typeface="Helvetica Neue"/>
            </a:endParaRPr>
          </a:p>
        </p:txBody>
      </p:sp>
    </p:spTree>
    <p:extLst>
      <p:ext uri="{BB962C8B-B14F-4D97-AF65-F5344CB8AC3E}">
        <p14:creationId xmlns:p14="http://schemas.microsoft.com/office/powerpoint/2010/main" val="922922829"/>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104</TotalTime>
  <Words>331</Words>
  <Application>Microsoft Office PowerPoint</Application>
  <PresentationFormat>Custom</PresentationFormat>
  <Paragraphs>33</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Helvetica Neue</vt:lpstr>
      <vt:lpstr>Helvetica Neue Medium</vt:lpstr>
      <vt:lpstr>Times Roman</vt:lpstr>
      <vt:lpstr>21_BasicWhite</vt:lpstr>
      <vt:lpstr>AI/ML Imaging Tool Deployment in clinical IT infrastructure</vt:lpstr>
      <vt:lpstr>Motivation</vt:lpstr>
      <vt:lpstr>Our starting point</vt:lpstr>
      <vt:lpstr>Creating a copy of a PACS user interface </vt:lpstr>
      <vt:lpstr>Selecting patient study and data</vt:lpstr>
      <vt:lpstr>Image data</vt:lpstr>
      <vt:lpstr>PowerPoint Presentation</vt:lpstr>
      <vt:lpstr>AI tool integration</vt:lpstr>
      <vt:lpstr>Outlook and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Imaging Tool Deployment in clinical IT infrastructure</dc:title>
  <cp:lastModifiedBy>Christopher Hansen</cp:lastModifiedBy>
  <cp:revision>29</cp:revision>
  <dcterms:modified xsi:type="dcterms:W3CDTF">2024-07-05T09:00:01Z</dcterms:modified>
</cp:coreProperties>
</file>