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Gill Sans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75tcJwtLH7Bo9aWVkW7aFs79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819893-3583-4E5D-9D22-B9FA05AAE964}">
  <a:tblStyle styleId="{04819893-3583-4E5D-9D22-B9FA05AAE96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GillSans-bold.fntdata"/><Relationship Id="rId16" Type="http://schemas.openxmlformats.org/officeDocument/2006/relationships/slide" Target="slides/slide11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hajournals.org/doi/full/10.1161/HYP.0000000000000065?url_ver=Z39.88-2003&amp;rfr_id=ori:rid:crossref.org&amp;rfr_dat=cr_pub%3dpubmed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mericashealthrankings.org/explore/annual/measure/Hypertension/state/ALL?edition-year=2018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6e4a02d7_0_5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1066e4a02d7_0_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6e4a02d7_0_6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066e4a02d7_0_6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 </a:t>
            </a:r>
            <a:r>
              <a:rPr lang="en-US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Whelton PK, </a:t>
            </a:r>
            <a:r>
              <a:rPr b="0" i="0"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Carey RM, Aronow WS, Casey DE, Collins KJ, Dennison C, et al. </a:t>
            </a:r>
            <a:r>
              <a:rPr b="0" i="0" lang="en-US" sz="12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2017 ACC/AHA/AAPA/ABC/ACPM/AGS/APhA/ASH/ASPC/NMA/PCNA Guideline for the prevention, detection, evaluation, and management of high blood pressure in adultsexternal icon</a:t>
            </a:r>
            <a:r>
              <a:rPr b="0" i="0"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 Hypertension. 2018;71(19):e13–115.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066e4a02d7_0_6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1251bbb6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071251bb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da865e20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1da865e2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1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bivariate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935011fe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25935011f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5935011fe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25935011f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23f8fc22c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223f8fc2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da865e2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1da865e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11 - 16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4112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14038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9926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59ab0b49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59ab0b4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GradientBoostingClassifier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5935011f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g125935011fe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5935011f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125935011fe_1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23f8fc22c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223f8fc22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2494bb56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22494bb5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explain</a:t>
            </a:r>
            <a:endParaRPr/>
          </a:p>
        </p:txBody>
      </p:sp>
      <p:sp>
        <p:nvSpPr>
          <p:cNvPr id="431" name="Google Shape;43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66e4a02d7_0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066e4a02d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5935011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25935011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935011fe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5935011f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Hypertension US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Explore High Blood Pressure in the United States | 2018 Annual Report | AHR (americashealthrankings.org)</a:t>
            </a:r>
            <a:endParaRPr sz="12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072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- 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Decreased compared to 2012: Montana(MT), New Hampshire(NH), New York(NY), District of Columbia(DC), Massachusetts(MA), South Dakota(SD), Washington(WA), Missouri(MO)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072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-</a:t>
            </a:r>
            <a:r>
              <a:rPr lang="en-US" sz="1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States over 40% of hypertension in 2018 : Alabama(AL), Arkansas(AR), Mississippi(MS), </a:t>
            </a:r>
            <a:r>
              <a:rPr lang="en-US" sz="1200">
                <a:solidFill>
                  <a:schemeClr val="dk1"/>
                </a:solidFill>
              </a:rPr>
              <a:t>West Virginia(WV</a:t>
            </a:r>
            <a:r>
              <a:rPr lang="en-US" sz="1017">
                <a:solidFill>
                  <a:schemeClr val="dk1"/>
                </a:solidFill>
              </a:rPr>
              <a:t>)</a:t>
            </a:r>
            <a:endParaRPr sz="10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017">
                <a:solidFill>
                  <a:schemeClr val="dk1"/>
                </a:solidFill>
              </a:rPr>
              <a:t>- break: minus decrease, 25%, 75%,96%, 100%</a:t>
            </a:r>
            <a:endParaRPr sz="10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0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017">
                <a:solidFill>
                  <a:schemeClr val="dk1"/>
                </a:solidFill>
              </a:rPr>
              <a:t>24.5% - 43.5%</a:t>
            </a:r>
            <a:endParaRPr sz="10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3f8fc22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23f8fc22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Note: * The NHANES program suspended field operations in March 2020 due to the coronavirus disease 2019 (COVID-19) pandemic. As a result, data collection for the NHANES 2019-2020 cycle was not completed and the collected data are not nationally representative.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[1] https://wwwn.cdc.gov/nchs/nhanes/continuousnhanes/default.aspx?BeginYear=2017 </a:t>
            </a:r>
            <a:endParaRPr/>
          </a:p>
        </p:txBody>
      </p:sp>
      <p:sp>
        <p:nvSpPr>
          <p:cNvPr id="145" name="Google Shape;145;g1223f8fc22c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3f8fc2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223f8fc22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66e4a02d7_0_6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[1] https://www.cdc.gov/nccdphp/dnpao/growthcharts/training/bmiage/page5_2.html</a:t>
            </a:r>
            <a:endParaRPr/>
          </a:p>
        </p:txBody>
      </p:sp>
      <p:sp>
        <p:nvSpPr>
          <p:cNvPr id="230" name="Google Shape;230;g1066e4a02d7_0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fc13a6a20_0_291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cfc13a6a20_0_291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cfc13a6a20_0_291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gcfc13a6a20_0_29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cfc13a6a20_0_29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cfc13a6a20_0_291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c13a6a20_0_355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cfc13a6a20_0_35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cfc13a6a20_0_355"/>
          <p:cNvSpPr txBox="1"/>
          <p:nvPr>
            <p:ph idx="1" type="body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gcfc13a6a20_0_35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cfc13a6a20_0_35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cfc13a6a20_0_35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c13a6a20_0_362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cfc13a6a20_0_362"/>
          <p:cNvSpPr txBox="1"/>
          <p:nvPr>
            <p:ph type="title"/>
          </p:nvPr>
        </p:nvSpPr>
        <p:spPr>
          <a:xfrm rot="5400000">
            <a:off x="7249665" y="2265126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cfc13a6a20_0_362"/>
          <p:cNvSpPr txBox="1"/>
          <p:nvPr>
            <p:ph idx="1" type="body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gcfc13a6a20_0_362"/>
          <p:cNvSpPr txBox="1"/>
          <p:nvPr>
            <p:ph idx="10" type="dt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cfc13a6a20_0_362"/>
          <p:cNvSpPr txBox="1"/>
          <p:nvPr>
            <p:ph idx="11" type="ftr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cfc13a6a20_0_362"/>
          <p:cNvSpPr txBox="1"/>
          <p:nvPr>
            <p:ph idx="12" type="sldNum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fc13a6a20_0_298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cfc13a6a20_0_29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cfc13a6a20_0_298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gcfc13a6a20_0_29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cfc13a6a20_0_29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cfc13a6a20_0_29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fc13a6a20_0_30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fc13a6a20_0_305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cfc13a6a20_0_30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gcfc13a6a20_0_30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cfc13a6a20_0_30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cfc13a6a20_0_30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fc13a6a20_0_312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cfc13a6a20_0_312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cfc13a6a20_0_312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gcfc13a6a20_0_312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gcfc13a6a20_0_31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cfc13a6a20_0_31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cfc13a6a20_0_31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cfc13a6a20_0_320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cfc13a6a20_0_320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cfc13a6a20_0_320"/>
          <p:cNvSpPr txBox="1"/>
          <p:nvPr>
            <p:ph idx="1" type="body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gcfc13a6a20_0_320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gcfc13a6a20_0_320"/>
          <p:cNvSpPr txBox="1"/>
          <p:nvPr>
            <p:ph idx="3" type="body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gcfc13a6a20_0_320"/>
          <p:cNvSpPr txBox="1"/>
          <p:nvPr>
            <p:ph idx="4" type="body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cfc13a6a20_0_32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cfc13a6a20_0_32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cfc13a6a20_0_32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fc13a6a20_0_330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cfc13a6a20_0_330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cfc13a6a20_0_33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cfc13a6a20_0_33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cfc13a6a20_0_33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fc13a6a20_0_336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cfc13a6a20_0_336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cfc13a6a20_0_336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c13a6a20_0_340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cfc13a6a20_0_340"/>
          <p:cNvSpPr txBox="1"/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b="0" sz="2000"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cfc13a6a20_0_340"/>
          <p:cNvSpPr txBox="1"/>
          <p:nvPr>
            <p:ph idx="1" type="body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cfc13a6a20_0_340"/>
          <p:cNvSpPr txBox="1"/>
          <p:nvPr>
            <p:ph idx="2" type="body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gcfc13a6a20_0_34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cfc13a6a20_0_34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cfc13a6a20_0_34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c13a6a20_0_348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cfc13a6a20_0_348"/>
          <p:cNvSpPr/>
          <p:nvPr>
            <p:ph idx="2" type="pic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gcfc13a6a20_0_348"/>
          <p:cNvSpPr txBox="1"/>
          <p:nvPr>
            <p:ph idx="1" type="body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gcfc13a6a20_0_34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cfc13a6a20_0_34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cfc13a6a20_0_34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fc13a6a20_0_282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cfc13a6a20_0_282"/>
          <p:cNvSpPr txBox="1"/>
          <p:nvPr>
            <p:ph idx="1" type="body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gcfc13a6a20_0_28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gcfc13a6a20_0_28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gcfc13a6a20_0_28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gcfc13a6a20_0_28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cfc13a6a20_0_28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cfc13a6a20_0_28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2.jpg"/><Relationship Id="rId6" Type="http://schemas.openxmlformats.org/officeDocument/2006/relationships/image" Target="../media/image36.png"/><Relationship Id="rId7" Type="http://schemas.openxmlformats.org/officeDocument/2006/relationships/image" Target="../media/image43.png"/><Relationship Id="rId8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6e4a02d7_0_596"/>
          <p:cNvSpPr/>
          <p:nvPr/>
        </p:nvSpPr>
        <p:spPr>
          <a:xfrm>
            <a:off x="0" y="-5367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g1066e4a02d7_0_596"/>
          <p:cNvSpPr txBox="1"/>
          <p:nvPr>
            <p:ph type="ctrTitle"/>
          </p:nvPr>
        </p:nvSpPr>
        <p:spPr>
          <a:xfrm>
            <a:off x="-228625" y="1900425"/>
            <a:ext cx="126441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02020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Risk of Hypertension Prediction Using Simple Life Factors</a:t>
            </a:r>
            <a:endParaRPr b="1" sz="2800">
              <a:solidFill>
                <a:srgbClr val="02020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5400"/>
          </a:p>
        </p:txBody>
      </p:sp>
      <p:sp>
        <p:nvSpPr>
          <p:cNvPr id="98" name="Google Shape;98;g1066e4a02d7_0_596"/>
          <p:cNvSpPr/>
          <p:nvPr/>
        </p:nvSpPr>
        <p:spPr>
          <a:xfrm>
            <a:off x="446533" y="457200"/>
            <a:ext cx="7579500" cy="6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66e4a02d7_0_596"/>
          <p:cNvSpPr/>
          <p:nvPr/>
        </p:nvSpPr>
        <p:spPr>
          <a:xfrm>
            <a:off x="8129871" y="453642"/>
            <a:ext cx="3615600" cy="64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066e4a02d7_0_596"/>
          <p:cNvSpPr/>
          <p:nvPr/>
        </p:nvSpPr>
        <p:spPr>
          <a:xfrm>
            <a:off x="446533" y="5707627"/>
            <a:ext cx="11293800" cy="6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066e4a02d7_0_596"/>
          <p:cNvSpPr txBox="1"/>
          <p:nvPr/>
        </p:nvSpPr>
        <p:spPr>
          <a:xfrm>
            <a:off x="4626575" y="3433300"/>
            <a:ext cx="2933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Eren Ufuktepe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Young Kwon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Pei Liu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Green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66e4a02d7_0_596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6e4a02d7_0_668"/>
          <p:cNvSpPr txBox="1"/>
          <p:nvPr>
            <p:ph idx="1" type="body"/>
          </p:nvPr>
        </p:nvSpPr>
        <p:spPr>
          <a:xfrm>
            <a:off x="750292" y="3248297"/>
            <a:ext cx="40194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71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2"/>
              <a:buChar char="◼"/>
            </a:pPr>
            <a:r>
              <a:rPr lang="en-US" sz="2700"/>
              <a:t>Hypertension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   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 </a:t>
            </a:r>
            <a:endParaRPr sz="900"/>
          </a:p>
        </p:txBody>
      </p:sp>
      <p:sp>
        <p:nvSpPr>
          <p:cNvPr id="244" name="Google Shape;244;g1066e4a02d7_0_668"/>
          <p:cNvSpPr/>
          <p:nvPr/>
        </p:nvSpPr>
        <p:spPr>
          <a:xfrm>
            <a:off x="4402274" y="2601044"/>
            <a:ext cx="6587778" cy="269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2B79A">
                  <a:alpha val="87058"/>
                </a:srgbClr>
              </a:gs>
              <a:gs pos="100000">
                <a:srgbClr val="ED8B50"/>
              </a:gs>
            </a:gsLst>
            <a:lin ang="5400012" scaled="0"/>
          </a:gradFill>
          <a:ln cap="rnd" cmpd="sng" w="12700">
            <a:solidFill>
              <a:srgbClr val="E675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Systolic blood pressure greater than or equal to 130 mmHg or diastolic blood pressure greater than or equal to 80 mmHg 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Currently taking prescribed medicine for HBP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Was told having high blood pressure at least once by a doctor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66e4a02d7_0_668"/>
          <p:cNvSpPr txBox="1"/>
          <p:nvPr/>
        </p:nvSpPr>
        <p:spPr>
          <a:xfrm>
            <a:off x="520640" y="726373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ethods - Target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66e4a02d7_0_668"/>
          <p:cNvSpPr txBox="1"/>
          <p:nvPr/>
        </p:nvSpPr>
        <p:spPr>
          <a:xfrm>
            <a:off x="5362576" y="6481365"/>
            <a:ext cx="63627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Whelton PK, 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Carey RM, Aronow WS, Casey DE, Collins KJ, Dennison C, et al. Hypertension. 2018;71(19):e13–115.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066e4a02d7_0_66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Results - </a:t>
            </a:r>
            <a:r>
              <a:rPr lang="en-US"/>
              <a:t>Prevalence of hypertension </a:t>
            </a:r>
            <a:endParaRPr/>
          </a:p>
        </p:txBody>
      </p:sp>
      <p:sp>
        <p:nvSpPr>
          <p:cNvPr id="253" name="Google Shape;253;p7"/>
          <p:cNvSpPr txBox="1"/>
          <p:nvPr>
            <p:ph idx="1" type="body"/>
          </p:nvPr>
        </p:nvSpPr>
        <p:spPr>
          <a:xfrm>
            <a:off x="357575" y="1589000"/>
            <a:ext cx="112530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Between 2009-2018 survey period, the overall prevalence of hypertension is 50.2%.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high blood pressure percentage in the United States increased from 2009 to 2018.</a:t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>
            <a:off x="357575" y="3259650"/>
            <a:ext cx="55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prevalence of hypertension among adult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400" y="3621800"/>
            <a:ext cx="3380149" cy="32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"/>
          <p:cNvSpPr txBox="1"/>
          <p:nvPr/>
        </p:nvSpPr>
        <p:spPr>
          <a:xfrm>
            <a:off x="5926763" y="2920938"/>
            <a:ext cx="556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Hypertension percentage in each year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7"/>
          <p:cNvGrpSpPr/>
          <p:nvPr/>
        </p:nvGrpSpPr>
        <p:grpSpPr>
          <a:xfrm>
            <a:off x="6076675" y="3170975"/>
            <a:ext cx="4481625" cy="3679849"/>
            <a:chOff x="6076675" y="3170975"/>
            <a:chExt cx="4481625" cy="3679849"/>
          </a:xfrm>
        </p:grpSpPr>
        <p:pic>
          <p:nvPicPr>
            <p:cNvPr id="259" name="Google Shape;25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6675" y="3170975"/>
              <a:ext cx="4481625" cy="3679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7"/>
            <p:cNvSpPr txBox="1"/>
            <p:nvPr/>
          </p:nvSpPr>
          <p:spPr>
            <a:xfrm>
              <a:off x="6482475" y="4849350"/>
              <a:ext cx="461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48.2%</a:t>
              </a:r>
              <a:endPara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7276900" y="4803850"/>
              <a:ext cx="461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49.3%</a:t>
              </a:r>
              <a:endPara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8201775" y="4803850"/>
              <a:ext cx="461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49.1%</a:t>
              </a:r>
              <a:endPara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9076800" y="4738225"/>
              <a:ext cx="461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51.4%</a:t>
              </a:r>
              <a:endPara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9921075" y="4678900"/>
              <a:ext cx="461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53.6%</a:t>
              </a:r>
              <a:endParaRPr b="0" i="0" sz="9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71251bbb6_4_0"/>
          <p:cNvSpPr txBox="1"/>
          <p:nvPr>
            <p:ph type="title"/>
          </p:nvPr>
        </p:nvSpPr>
        <p:spPr>
          <a:xfrm>
            <a:off x="581250" y="862642"/>
            <a:ext cx="11029500" cy="763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Results- Distribution for Age, Race, Gender (Participants characteristics)</a:t>
            </a:r>
            <a:endParaRPr/>
          </a:p>
        </p:txBody>
      </p:sp>
      <p:sp>
        <p:nvSpPr>
          <p:cNvPr id="270" name="Google Shape;270;g1071251bbb6_4_0"/>
          <p:cNvSpPr txBox="1"/>
          <p:nvPr/>
        </p:nvSpPr>
        <p:spPr>
          <a:xfrm>
            <a:off x="521575" y="2035751"/>
            <a:ext cx="35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Distribution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071251bbb6_4_0"/>
          <p:cNvSpPr txBox="1"/>
          <p:nvPr/>
        </p:nvSpPr>
        <p:spPr>
          <a:xfrm>
            <a:off x="4343556" y="2035742"/>
            <a:ext cx="350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Distribution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071251bbb6_4_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g1071251bbb6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00" y="2526855"/>
            <a:ext cx="3995139" cy="265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71251bbb6_4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2576" y="2176639"/>
            <a:ext cx="3243799" cy="306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071251bbb6_4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9038" y="2512574"/>
            <a:ext cx="4192075" cy="25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071251bbb6_4_0"/>
          <p:cNvSpPr txBox="1"/>
          <p:nvPr/>
        </p:nvSpPr>
        <p:spPr>
          <a:xfrm>
            <a:off x="8361475" y="1945266"/>
            <a:ext cx="350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Distribution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071251bbb6_4_0"/>
          <p:cNvSpPr txBox="1"/>
          <p:nvPr>
            <p:ph idx="1" type="body"/>
          </p:nvPr>
        </p:nvSpPr>
        <p:spPr>
          <a:xfrm>
            <a:off x="357750" y="5492925"/>
            <a:ext cx="112530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Age: among the three age groups, 20-40 group has higher number and &gt;60 </a:t>
            </a:r>
            <a:r>
              <a:rPr lang="en-US"/>
              <a:t>group</a:t>
            </a:r>
            <a:r>
              <a:rPr lang="en-US"/>
              <a:t> has a little lower number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Race: the order of % </a:t>
            </a:r>
            <a:r>
              <a:rPr lang="en-US"/>
              <a:t>population</a:t>
            </a:r>
            <a:r>
              <a:rPr lang="en-US"/>
              <a:t> in the data is White&gt;Black&gt;Mexican American &gt; Other Hispanic &gt; Asian&gt; Multi-Races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Gender: 51.6% are female and 48.4% are male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da865e207_0_14"/>
          <p:cNvSpPr txBox="1"/>
          <p:nvPr>
            <p:ph type="title"/>
          </p:nvPr>
        </p:nvSpPr>
        <p:spPr>
          <a:xfrm>
            <a:off x="581242" y="80693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 - Bivariate Analysis</a:t>
            </a:r>
            <a:endParaRPr/>
          </a:p>
        </p:txBody>
      </p:sp>
      <p:sp>
        <p:nvSpPr>
          <p:cNvPr id="283" name="Google Shape;283;g11da865e207_0_14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g11da865e20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68256"/>
            <a:ext cx="4759946" cy="48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1da865e207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1950" y="1927800"/>
            <a:ext cx="4914500" cy="483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g11da865e207_0_14"/>
          <p:cNvCxnSpPr/>
          <p:nvPr/>
        </p:nvCxnSpPr>
        <p:spPr>
          <a:xfrm flipH="1">
            <a:off x="3576401" y="1993145"/>
            <a:ext cx="13800" cy="47058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7" name="Google Shape;287;g11da865e207_0_14"/>
          <p:cNvCxnSpPr/>
          <p:nvPr/>
        </p:nvCxnSpPr>
        <p:spPr>
          <a:xfrm flipH="1">
            <a:off x="9127200" y="1927800"/>
            <a:ext cx="3900" cy="44886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8" name="Google Shape;288;g11da865e207_0_14"/>
          <p:cNvSpPr txBox="1"/>
          <p:nvPr/>
        </p:nvSpPr>
        <p:spPr>
          <a:xfrm>
            <a:off x="3689325" y="1880400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50.2%</a:t>
            </a:r>
            <a:endParaRPr b="1" i="0" sz="1100" u="none" cap="none" strike="noStrik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9" name="Google Shape;289;g11da865e207_0_14"/>
          <p:cNvSpPr txBox="1"/>
          <p:nvPr/>
        </p:nvSpPr>
        <p:spPr>
          <a:xfrm flipH="1" rot="-5400000">
            <a:off x="4426625" y="2623625"/>
            <a:ext cx="18963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alcohol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g11da865e207_0_14"/>
          <p:cNvSpPr txBox="1"/>
          <p:nvPr/>
        </p:nvSpPr>
        <p:spPr>
          <a:xfrm flipH="1" rot="-5400000">
            <a:off x="4763825" y="4164300"/>
            <a:ext cx="1221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Sodium</a:t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5935011fe_1_1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 – Hypertension by Age and Gender</a:t>
            </a:r>
            <a:endParaRPr/>
          </a:p>
        </p:txBody>
      </p:sp>
      <p:sp>
        <p:nvSpPr>
          <p:cNvPr id="296" name="Google Shape;296;g125935011fe_1_13"/>
          <p:cNvSpPr txBox="1"/>
          <p:nvPr>
            <p:ph idx="1" type="body"/>
          </p:nvPr>
        </p:nvSpPr>
        <p:spPr>
          <a:xfrm>
            <a:off x="751492" y="5713286"/>
            <a:ext cx="11029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Font typeface="Noto Sans Symbols"/>
              <a:buChar char="●"/>
            </a:pPr>
            <a:r>
              <a:rPr lang="en-US"/>
              <a:t>Age: The higher the age, the higher risk of high blood pressure.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Gender: Males have a higher hypertension risk than females (aged &lt;60), especially in the age range of 20-40.</a:t>
            </a:r>
            <a:endParaRPr/>
          </a:p>
        </p:txBody>
      </p:sp>
      <p:sp>
        <p:nvSpPr>
          <p:cNvPr id="297" name="Google Shape;297;g125935011fe_1_13"/>
          <p:cNvSpPr txBox="1"/>
          <p:nvPr/>
        </p:nvSpPr>
        <p:spPr>
          <a:xfrm>
            <a:off x="701656" y="2019568"/>
            <a:ext cx="52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prevalence of hypertension among age/gender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5935011fe_1_13"/>
          <p:cNvSpPr txBox="1"/>
          <p:nvPr/>
        </p:nvSpPr>
        <p:spPr>
          <a:xfrm>
            <a:off x="6404838" y="2019575"/>
            <a:ext cx="54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prevalence of </a:t>
            </a:r>
            <a:r>
              <a:rPr b="1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hypertension by age/</a:t>
            </a:r>
            <a:r>
              <a:rPr b="1" lang="en-US" sz="1600">
                <a:solidFill>
                  <a:schemeClr val="accent1"/>
                </a:solidFill>
              </a:rPr>
              <a:t>gender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25935011fe_1_1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g125935011fe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00" y="2472850"/>
            <a:ext cx="5486099" cy="30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5935011fe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5074" y="2510668"/>
            <a:ext cx="4925642" cy="305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5935011fe_1_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 – Hypertension by Race, Age and Gender</a:t>
            </a:r>
            <a:endParaRPr/>
          </a:p>
        </p:txBody>
      </p:sp>
      <p:sp>
        <p:nvSpPr>
          <p:cNvPr id="307" name="Google Shape;307;g125935011fe_1_23"/>
          <p:cNvSpPr txBox="1"/>
          <p:nvPr>
            <p:ph idx="1" type="body"/>
          </p:nvPr>
        </p:nvSpPr>
        <p:spPr>
          <a:xfrm>
            <a:off x="581192" y="5713286"/>
            <a:ext cx="11029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Race: Hypertension prevalence is higher for black adults than in other races. </a:t>
            </a:r>
            <a:endParaRPr/>
          </a:p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Gender: Males have a higher risk of hypertension than females in all races.</a:t>
            </a:r>
            <a:endParaRPr/>
          </a:p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Age: The higher the age, the higher risk of high blood pressure. However, in the 40-60 age range, black people have a higher risk for high blood pressure.</a:t>
            </a:r>
            <a:endParaRPr/>
          </a:p>
        </p:txBody>
      </p:sp>
      <p:sp>
        <p:nvSpPr>
          <p:cNvPr id="308" name="Google Shape;308;g125935011fe_1_23"/>
          <p:cNvSpPr txBox="1"/>
          <p:nvPr/>
        </p:nvSpPr>
        <p:spPr>
          <a:xfrm>
            <a:off x="701656" y="2019568"/>
            <a:ext cx="52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prevalence of hypertension among race/gender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25935011fe_1_23"/>
          <p:cNvSpPr txBox="1"/>
          <p:nvPr/>
        </p:nvSpPr>
        <p:spPr>
          <a:xfrm>
            <a:off x="6404838" y="2019575"/>
            <a:ext cx="548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prevalence of hypertension among race/age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25935011fe_1_2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g125935011fe_1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9198" y="2510668"/>
            <a:ext cx="5371498" cy="305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25935011fe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500" y="2510668"/>
            <a:ext cx="5371498" cy="305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25935011fe_1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00" y="3200400"/>
            <a:ext cx="3990975" cy="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23f8fc22c_0_6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 – Hypertension by BMI and Age </a:t>
            </a:r>
            <a:endParaRPr/>
          </a:p>
        </p:txBody>
      </p:sp>
      <p:sp>
        <p:nvSpPr>
          <p:cNvPr id="319" name="Google Shape;319;g1223f8fc22c_0_63"/>
          <p:cNvSpPr txBox="1"/>
          <p:nvPr>
            <p:ph idx="1" type="body"/>
          </p:nvPr>
        </p:nvSpPr>
        <p:spPr>
          <a:xfrm>
            <a:off x="581192" y="5713286"/>
            <a:ext cx="11029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BMI: the increase of BMI, the increase of hypertension prevalence 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>
                <a:solidFill>
                  <a:srgbClr val="3D3D3D"/>
                </a:solidFill>
              </a:rPr>
              <a:t>Age: BMI is a significant factor for all age group </a:t>
            </a:r>
            <a:r>
              <a:rPr lang="en-US">
                <a:solidFill>
                  <a:srgbClr val="3D3D3D"/>
                </a:solidFill>
              </a:rPr>
              <a:t>especially</a:t>
            </a:r>
            <a:r>
              <a:rPr lang="en-US">
                <a:solidFill>
                  <a:srgbClr val="3D3D3D"/>
                </a:solidFill>
              </a:rPr>
              <a:t> for 20-40 and 40-60 age groups.</a:t>
            </a:r>
            <a:endParaRPr>
              <a:solidFill>
                <a:srgbClr val="3D3D3D"/>
              </a:solidFill>
            </a:endParaRPr>
          </a:p>
        </p:txBody>
      </p:sp>
      <p:sp>
        <p:nvSpPr>
          <p:cNvPr id="320" name="Google Shape;320;g1223f8fc22c_0_63"/>
          <p:cNvSpPr txBox="1"/>
          <p:nvPr/>
        </p:nvSpPr>
        <p:spPr>
          <a:xfrm>
            <a:off x="701656" y="2019568"/>
            <a:ext cx="52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prevalence of hypertension among BMI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223f8fc22c_0_63"/>
          <p:cNvSpPr txBox="1"/>
          <p:nvPr/>
        </p:nvSpPr>
        <p:spPr>
          <a:xfrm>
            <a:off x="6404838" y="2019575"/>
            <a:ext cx="548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prevalence of hypertension among BMI/age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223f8fc22c_0_6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g1223f8fc22c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5977" y="2604575"/>
            <a:ext cx="4849972" cy="281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1223f8fc22c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738" y="2481418"/>
            <a:ext cx="4777024" cy="305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da865e207_0_0"/>
          <p:cNvSpPr txBox="1"/>
          <p:nvPr>
            <p:ph type="title"/>
          </p:nvPr>
        </p:nvSpPr>
        <p:spPr>
          <a:xfrm>
            <a:off x="538392" y="6914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Results – Features statistical analysis </a:t>
            </a:r>
            <a:endParaRPr/>
          </a:p>
        </p:txBody>
      </p:sp>
      <p:sp>
        <p:nvSpPr>
          <p:cNvPr id="330" name="Google Shape;330;g11da865e207_0_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g11da865e207_0_0"/>
          <p:cNvSpPr txBox="1"/>
          <p:nvPr>
            <p:ph idx="1" type="body"/>
          </p:nvPr>
        </p:nvSpPr>
        <p:spPr>
          <a:xfrm>
            <a:off x="5452000" y="6142800"/>
            <a:ext cx="6158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405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32"/>
              <a:buChar char="-"/>
            </a:pPr>
            <a:r>
              <a:rPr lang="en-US" sz="1565"/>
              <a:t>Chi2 Test between two categorical variables (Target variable is the hypertension)</a:t>
            </a:r>
            <a:endParaRPr sz="1565"/>
          </a:p>
          <a:p>
            <a:pPr indent="-3274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32"/>
              <a:buChar char="-"/>
            </a:pPr>
            <a:r>
              <a:rPr lang="en-US" sz="1565"/>
              <a:t>Alpha = 0.001 </a:t>
            </a:r>
            <a:endParaRPr sz="1565"/>
          </a:p>
        </p:txBody>
      </p:sp>
      <p:pic>
        <p:nvPicPr>
          <p:cNvPr id="332" name="Google Shape;332;g11da865e20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33756"/>
            <a:ext cx="5147768" cy="484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1da865e20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375" y="1933750"/>
            <a:ext cx="4878500" cy="41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– Study design</a:t>
            </a:r>
            <a:endParaRPr/>
          </a:p>
        </p:txBody>
      </p:sp>
      <p:sp>
        <p:nvSpPr>
          <p:cNvPr id="339" name="Google Shape;339;p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8"/>
          <p:cNvSpPr/>
          <p:nvPr/>
        </p:nvSpPr>
        <p:spPr>
          <a:xfrm>
            <a:off x="3840475" y="1887300"/>
            <a:ext cx="1815000" cy="65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2009-2018 total 47,652 data and 50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3840479" y="3411148"/>
            <a:ext cx="1881051" cy="6557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14,038 samples clean data and </a:t>
            </a:r>
            <a:r>
              <a:rPr lang="en-US">
                <a:solidFill>
                  <a:schemeClr val="lt1"/>
                </a:solidFill>
              </a:rPr>
              <a:t>7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8"/>
          <p:cNvCxnSpPr/>
          <p:nvPr/>
        </p:nvCxnSpPr>
        <p:spPr>
          <a:xfrm>
            <a:off x="4728755" y="2542903"/>
            <a:ext cx="0" cy="851698"/>
          </a:xfrm>
          <a:prstGeom prst="straightConnector1">
            <a:avLst/>
          </a:prstGeom>
          <a:noFill/>
          <a:ln cap="flat" cmpd="sng" w="9525">
            <a:solidFill>
              <a:srgbClr val="43515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p8"/>
          <p:cNvSpPr/>
          <p:nvPr/>
        </p:nvSpPr>
        <p:spPr>
          <a:xfrm>
            <a:off x="4859150" y="2737625"/>
            <a:ext cx="2008800" cy="53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 and feature selection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2508068" y="5049478"/>
            <a:ext cx="1881051" cy="6557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Validation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4112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/>
          <p:nvPr/>
        </p:nvSpPr>
        <p:spPr>
          <a:xfrm rot="-5400000">
            <a:off x="4284618" y="3490954"/>
            <a:ext cx="879563" cy="214666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351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1786050" y="4016125"/>
            <a:ext cx="2054400" cy="92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 from 2017-2018 data, 25% from 2009-2016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4946468" y="5014767"/>
            <a:ext cx="1881051" cy="6557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9926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6418216" y="6164373"/>
            <a:ext cx="1149531" cy="531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test 25%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4387971" y="6204209"/>
            <a:ext cx="1334216" cy="5312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training 75%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 rot="-5400000">
            <a:off x="5538077" y="4864033"/>
            <a:ext cx="879563" cy="2146665"/>
          </a:xfrm>
          <a:prstGeom prst="rightBrace">
            <a:avLst>
              <a:gd fmla="val 8333" name="adj1"/>
              <a:gd fmla="val 48783" name="adj2"/>
            </a:avLst>
          </a:prstGeom>
          <a:noFill/>
          <a:ln cap="flat" cmpd="sng" w="9525">
            <a:solidFill>
              <a:srgbClr val="4351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3044675" y="5759925"/>
            <a:ext cx="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~30%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8"/>
          <p:cNvSpPr txBox="1"/>
          <p:nvPr/>
        </p:nvSpPr>
        <p:spPr>
          <a:xfrm>
            <a:off x="6869050" y="5220875"/>
            <a:ext cx="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~70%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– Evaluation Metrics </a:t>
            </a:r>
            <a:endParaRPr/>
          </a:p>
        </p:txBody>
      </p:sp>
      <p:sp>
        <p:nvSpPr>
          <p:cNvPr id="358" name="Google Shape;358;p9"/>
          <p:cNvSpPr txBox="1"/>
          <p:nvPr>
            <p:ph idx="1" type="body"/>
          </p:nvPr>
        </p:nvSpPr>
        <p:spPr>
          <a:xfrm>
            <a:off x="581199" y="2180500"/>
            <a:ext cx="99771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656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False negative rate FNR = FN/(TP+FN)</a:t>
            </a:r>
            <a:endParaRPr b="1">
              <a:solidFill>
                <a:srgbClr val="FF0000"/>
              </a:solidFill>
            </a:endParaRPr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656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Sensitivity, hit rate, recall, or true positive rate TPR = TP/(TP+FN)</a:t>
            </a:r>
            <a:endParaRPr b="1">
              <a:solidFill>
                <a:srgbClr val="FF0000"/>
              </a:solidFill>
            </a:endParaRPr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6666"/>
              </a:buClr>
              <a:buSzPts val="1656"/>
              <a:buAutoNum type="arabicPeriod"/>
            </a:pPr>
            <a:r>
              <a:rPr lang="en-US">
                <a:solidFill>
                  <a:srgbClr val="E06666"/>
                </a:solidFill>
              </a:rPr>
              <a:t>Area under the ROC Curve (considering both TPR and FPR (sensitivity and specificity))</a:t>
            </a:r>
            <a:endParaRPr>
              <a:solidFill>
                <a:srgbClr val="FF0000"/>
              </a:solidFill>
            </a:endParaRPr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US"/>
              <a:t>Specificity or true negative rate TNR = TN/(TN+FP) 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US"/>
              <a:t>Fall out or false positive rate FPR = FP/(FP+TN)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9" name="Google Shape;359;p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0" name="Google Shape;3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825" y="3530725"/>
            <a:ext cx="4619811" cy="24254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"/>
          <p:cNvSpPr txBox="1"/>
          <p:nvPr/>
        </p:nvSpPr>
        <p:spPr>
          <a:xfrm>
            <a:off x="6661575" y="6550200"/>
            <a:ext cx="374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https://www.healthcarelawfirm.net/2019/11/14/prescribing-wrong-medication/</a:t>
            </a:r>
            <a:endParaRPr sz="7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800">
                <a:solidFill>
                  <a:srgbClr val="FFFFFF"/>
                </a:solidFill>
              </a:rPr>
              <a:t>CONTENTS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Introduction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Dataset </a:t>
            </a:r>
            <a:endParaRPr sz="2800"/>
          </a:p>
          <a:p>
            <a:pPr indent="-306000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Methods </a:t>
            </a:r>
            <a:endParaRPr sz="2800"/>
          </a:p>
          <a:p>
            <a:pPr indent="-306000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Modeling</a:t>
            </a:r>
            <a:endParaRPr sz="2800"/>
          </a:p>
          <a:p>
            <a:pPr indent="-306000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Summary</a:t>
            </a:r>
            <a:endParaRPr/>
          </a:p>
          <a:p>
            <a:pPr indent="0" lvl="0" marL="163576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1259ab0b49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73" y="2089781"/>
            <a:ext cx="8344663" cy="334874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259ab0b49a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Model - Feature importance/feature selection</a:t>
            </a:r>
            <a:endParaRPr/>
          </a:p>
        </p:txBody>
      </p:sp>
      <p:sp>
        <p:nvSpPr>
          <p:cNvPr id="368" name="Google Shape;368;g1259ab0b49a_0_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g1259ab0b49a_0_0"/>
          <p:cNvSpPr txBox="1"/>
          <p:nvPr>
            <p:ph idx="1" type="body"/>
          </p:nvPr>
        </p:nvSpPr>
        <p:spPr>
          <a:xfrm>
            <a:off x="307101" y="5196237"/>
            <a:ext cx="82392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6666"/>
              </a:buClr>
              <a:buSzPts val="1000"/>
              <a:buChar char="◼"/>
            </a:pPr>
            <a:r>
              <a:rPr lang="en-US" sz="1000">
                <a:solidFill>
                  <a:schemeClr val="dk1"/>
                </a:solidFill>
              </a:rPr>
              <a:t>Feature importance: age, BMI, gender, race, sleep hours, and alcohol usage are the six most important features in all data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6666"/>
              </a:buClr>
              <a:buSzPts val="1000"/>
              <a:buChar char="◼"/>
            </a:pPr>
            <a:r>
              <a:rPr lang="en-US" sz="1000">
                <a:solidFill>
                  <a:schemeClr val="dk1"/>
                </a:solidFill>
              </a:rPr>
              <a:t>Final Features: Age, BMI, gender, race, sleep hour, alcohol usage, and smoking (7 features)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70" name="Google Shape;370;g1259ab0b49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7956" y="2125700"/>
            <a:ext cx="2126100" cy="463876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259ab0b49a_0_0"/>
          <p:cNvSpPr txBox="1"/>
          <p:nvPr>
            <p:ph idx="1" type="body"/>
          </p:nvPr>
        </p:nvSpPr>
        <p:spPr>
          <a:xfrm>
            <a:off x="8645599" y="1793850"/>
            <a:ext cx="32181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9"/>
              <a:buNone/>
            </a:pPr>
            <a:r>
              <a:rPr b="1" lang="en-US" sz="1000"/>
              <a:t>Default Feature Importance by Gradient Boosting </a:t>
            </a:r>
            <a:endParaRPr b="1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- Hyperparameter</a:t>
            </a:r>
            <a:r>
              <a:rPr lang="en-US"/>
              <a:t> T</a:t>
            </a:r>
            <a:r>
              <a:rPr lang="en-US"/>
              <a:t>uning</a:t>
            </a:r>
            <a:r>
              <a:rPr lang="en-US"/>
              <a:t>  </a:t>
            </a:r>
            <a:endParaRPr/>
          </a:p>
        </p:txBody>
      </p:sp>
      <p:pic>
        <p:nvPicPr>
          <p:cNvPr id="377" name="Google Shape;377;p31"/>
          <p:cNvPicPr preferRelativeResize="0"/>
          <p:nvPr/>
        </p:nvPicPr>
        <p:blipFill rotWithShape="1">
          <a:blip r:embed="rId3">
            <a:alphaModFix/>
          </a:blip>
          <a:srcRect b="0" l="0" r="17918" t="0"/>
          <a:stretch/>
        </p:blipFill>
        <p:spPr>
          <a:xfrm>
            <a:off x="5272500" y="4234225"/>
            <a:ext cx="5284274" cy="25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1"/>
          <p:cNvSpPr txBox="1"/>
          <p:nvPr/>
        </p:nvSpPr>
        <p:spPr>
          <a:xfrm>
            <a:off x="411480" y="2496312"/>
            <a:ext cx="3867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 of ROC was the targeted scoring in the hyperparameter tuning</a:t>
            </a:r>
            <a:r>
              <a:rPr lang="en-US"/>
              <a:t>, </a:t>
            </a:r>
            <a:r>
              <a:rPr lang="en-US"/>
              <a:t>which</a:t>
            </a:r>
            <a:r>
              <a:rPr lang="en-US"/>
              <a:t> considers both </a:t>
            </a:r>
            <a:r>
              <a:rPr lang="en-US"/>
              <a:t>sensitivity</a:t>
            </a:r>
            <a:r>
              <a:rPr lang="en-US"/>
              <a:t> and specificity or true positive rate and false positive rate.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US"/>
              <a:t>After parameter tuning for all four models, Logistic Regression, Random Forest, and </a:t>
            </a:r>
            <a:r>
              <a:rPr lang="en-US">
                <a:solidFill>
                  <a:schemeClr val="dk1"/>
                </a:solidFill>
              </a:rPr>
              <a:t>MLP Classifier</a:t>
            </a:r>
            <a:r>
              <a:rPr lang="en-US"/>
              <a:t> is improved based on false negative rate. However, Gradient Boosting isn’t improved. </a:t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411475" y="5294231"/>
            <a:ext cx="386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US"/>
              <a:t>Challenge: resource and time limitation</a:t>
            </a:r>
            <a:endParaRPr/>
          </a:p>
        </p:txBody>
      </p:sp>
      <p:pic>
        <p:nvPicPr>
          <p:cNvPr id="380" name="Google Shape;3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849" y="1947441"/>
            <a:ext cx="6424874" cy="244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 - Selections </a:t>
            </a:r>
            <a:endParaRPr/>
          </a:p>
        </p:txBody>
      </p:sp>
      <p:sp>
        <p:nvSpPr>
          <p:cNvPr id="386" name="Google Shape;386;p2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75" y="1917806"/>
            <a:ext cx="7622604" cy="302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00" y="5005425"/>
            <a:ext cx="6109501" cy="16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3"/>
          <p:cNvSpPr txBox="1"/>
          <p:nvPr>
            <p:ph idx="1" type="body"/>
          </p:nvPr>
        </p:nvSpPr>
        <p:spPr>
          <a:xfrm>
            <a:off x="6767975" y="3692275"/>
            <a:ext cx="45372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020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6"/>
              <a:buChar char="❏"/>
            </a:pPr>
            <a:r>
              <a:rPr lang="en-US" sz="1500"/>
              <a:t>Four different classifier </a:t>
            </a:r>
            <a:r>
              <a:rPr lang="en-US" sz="1500"/>
              <a:t>models were evaluated and compared.</a:t>
            </a:r>
            <a:endParaRPr sz="1500"/>
          </a:p>
          <a:p>
            <a:pPr indent="-3020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6"/>
              <a:buChar char="❏"/>
            </a:pPr>
            <a:r>
              <a:rPr lang="en-US" sz="1500"/>
              <a:t>Gradient Boosting Classifier was the best model for </a:t>
            </a:r>
            <a:r>
              <a:rPr lang="en-US" sz="1500"/>
              <a:t>predicting</a:t>
            </a:r>
            <a:r>
              <a:rPr lang="en-US" sz="1500"/>
              <a:t> hypertension risk with smaller FNR and FPR. </a:t>
            </a:r>
            <a:endParaRPr sz="1500"/>
          </a:p>
        </p:txBody>
      </p:sp>
      <p:pic>
        <p:nvPicPr>
          <p:cNvPr id="390" name="Google Shape;3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700" y="1917806"/>
            <a:ext cx="1704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5935011fe_1_8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- Fairness/Bias Analysis for Race </a:t>
            </a:r>
            <a:endParaRPr/>
          </a:p>
        </p:txBody>
      </p:sp>
      <p:pic>
        <p:nvPicPr>
          <p:cNvPr id="396" name="Google Shape;396;g125935011fe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850" y="1968468"/>
            <a:ext cx="8669544" cy="349219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25935011fe_1_83"/>
          <p:cNvSpPr txBox="1"/>
          <p:nvPr>
            <p:ph idx="1" type="body"/>
          </p:nvPr>
        </p:nvSpPr>
        <p:spPr>
          <a:xfrm>
            <a:off x="581242" y="5643411"/>
            <a:ext cx="11029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The Gradient Boosting C</a:t>
            </a:r>
            <a:r>
              <a:rPr lang="en-US"/>
              <a:t>lassifier</a:t>
            </a:r>
            <a:r>
              <a:rPr lang="en-US"/>
              <a:t> is evaluated with and without race feature. </a:t>
            </a:r>
            <a:endParaRPr/>
          </a:p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The prediction performance for each race group is compared for model with and </a:t>
            </a:r>
            <a:r>
              <a:rPr lang="en-US"/>
              <a:t>without</a:t>
            </a:r>
            <a:r>
              <a:rPr lang="en-US"/>
              <a:t> race feature. </a:t>
            </a:r>
            <a:endParaRPr/>
          </a:p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Without race feature, the FNRs for black, multi-racial and asian people are increased; the FNRs for mexican american, other hispanic and white people are decreased.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5935011fe_1_8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- Fairness/Bias Analysis for Gender</a:t>
            </a:r>
            <a:endParaRPr/>
          </a:p>
        </p:txBody>
      </p:sp>
      <p:pic>
        <p:nvPicPr>
          <p:cNvPr id="403" name="Google Shape;403;g125935011fe_1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504" y="2337170"/>
            <a:ext cx="6639486" cy="28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125935011fe_1_89"/>
          <p:cNvSpPr txBox="1"/>
          <p:nvPr>
            <p:ph idx="1" type="body"/>
          </p:nvPr>
        </p:nvSpPr>
        <p:spPr>
          <a:xfrm>
            <a:off x="581192" y="5713286"/>
            <a:ext cx="11029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The Gradient Boosting Classifier is evaluated with and without gender feature. </a:t>
            </a:r>
            <a:endParaRPr/>
          </a:p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The prediction performance for each gender is compared for model with and without gender feature. </a:t>
            </a:r>
            <a:endParaRPr/>
          </a:p>
          <a:p>
            <a:pPr indent="-3179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999"/>
              <a:buChar char="●"/>
            </a:pPr>
            <a:r>
              <a:rPr lang="en-US"/>
              <a:t>Without gender feature, the FNRs for male is increased; the FNRs for female is decreased, which causes </a:t>
            </a:r>
            <a:r>
              <a:rPr lang="en-US"/>
              <a:t>higher</a:t>
            </a:r>
            <a:r>
              <a:rPr lang="en-US"/>
              <a:t> disparity for gender.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2"/>
          <p:cNvPicPr preferRelativeResize="0"/>
          <p:nvPr/>
        </p:nvPicPr>
        <p:blipFill rotWithShape="1">
          <a:blip r:embed="rId3">
            <a:alphaModFix/>
          </a:blip>
          <a:srcRect b="0" l="18052" r="0" t="0"/>
          <a:stretch/>
        </p:blipFill>
        <p:spPr>
          <a:xfrm>
            <a:off x="2484350" y="1804975"/>
            <a:ext cx="8963801" cy="48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- Validation Results</a:t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439125" y="2678350"/>
            <a:ext cx="1993200" cy="18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•BMI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•Gender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•Race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•Alcohol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•Sleep hour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•Smoke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23f8fc22c_0_12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417" name="Google Shape;417;g1223f8fc22c_0_122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418" name="Google Shape;418;g1223f8fc22c_0_12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9" name="Google Shape;419;g1223f8fc22c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50" y="1988625"/>
            <a:ext cx="9991224" cy="47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494bb56e_0_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Dashboard - Case study</a:t>
            </a:r>
            <a:endParaRPr/>
          </a:p>
        </p:txBody>
      </p:sp>
      <p:sp>
        <p:nvSpPr>
          <p:cNvPr id="425" name="Google Shape;425;g122494bb56e_0_9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426" name="Google Shape;426;g122494bb56e_0_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g122494bb56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5" y="2602900"/>
            <a:ext cx="5414825" cy="25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122494bb56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050" y="2584162"/>
            <a:ext cx="5246648" cy="25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9598" y="1882146"/>
            <a:ext cx="374332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– Easy model with Logistic Regression</a:t>
            </a:r>
            <a:endParaRPr/>
          </a:p>
        </p:txBody>
      </p:sp>
      <p:sp>
        <p:nvSpPr>
          <p:cNvPr id="435" name="Google Shape;435;p19"/>
          <p:cNvSpPr txBox="1"/>
          <p:nvPr>
            <p:ph idx="12" type="sldNum"/>
          </p:nvPr>
        </p:nvSpPr>
        <p:spPr>
          <a:xfrm>
            <a:off x="10553619" y="6223615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19"/>
          <p:cNvSpPr txBox="1"/>
          <p:nvPr/>
        </p:nvSpPr>
        <p:spPr>
          <a:xfrm>
            <a:off x="991848" y="2262068"/>
            <a:ext cx="1693333" cy="461624"/>
          </a:xfrm>
          <a:prstGeom prst="rect">
            <a:avLst/>
          </a:prstGeom>
          <a:gradFill>
            <a:gsLst>
              <a:gs pos="0">
                <a:srgbClr val="FFF29B"/>
              </a:gs>
              <a:gs pos="35000">
                <a:srgbClr val="FFF4B8"/>
              </a:gs>
              <a:gs pos="100000">
                <a:srgbClr val="FFFAE2"/>
              </a:gs>
            </a:gsLst>
            <a:lin ang="16200000" scaled="0"/>
          </a:gradFill>
          <a:ln cap="flat" cmpd="sng" w="9525">
            <a:solidFill>
              <a:srgbClr val="E2C06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6939822" y="5441545"/>
            <a:ext cx="2994078" cy="307736"/>
          </a:xfrm>
          <a:prstGeom prst="rect">
            <a:avLst/>
          </a:prstGeom>
          <a:gradFill>
            <a:gsLst>
              <a:gs pos="0">
                <a:srgbClr val="43545B"/>
              </a:gs>
              <a:gs pos="100000">
                <a:srgbClr val="BBC2C5"/>
              </a:gs>
            </a:gsLst>
            <a:lin ang="16200000" scaled="0"/>
          </a:gradFill>
          <a:ln cap="flat" cmpd="sng" w="9525">
            <a:solidFill>
              <a:srgbClr val="43515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 BMI*0.56 + Age *0.063 – 4.66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8964" y="2262068"/>
            <a:ext cx="2192193" cy="63401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439" name="Google Shape;439;p19"/>
          <p:cNvSpPr/>
          <p:nvPr/>
        </p:nvSpPr>
        <p:spPr>
          <a:xfrm>
            <a:off x="2832329" y="2513092"/>
            <a:ext cx="690981" cy="1215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imple Logistic Regression - StatsTest.com" id="440" name="Google Shape;4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0458" y="2055832"/>
            <a:ext cx="2515517" cy="183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9"/>
          <p:cNvSpPr txBox="1"/>
          <p:nvPr/>
        </p:nvSpPr>
        <p:spPr>
          <a:xfrm>
            <a:off x="991847" y="2971752"/>
            <a:ext cx="1693333" cy="461624"/>
          </a:xfrm>
          <a:prstGeom prst="rect">
            <a:avLst/>
          </a:prstGeom>
          <a:gradFill>
            <a:gsLst>
              <a:gs pos="0">
                <a:srgbClr val="FFF29B"/>
              </a:gs>
              <a:gs pos="35000">
                <a:srgbClr val="FFF4B8"/>
              </a:gs>
              <a:gs pos="100000">
                <a:srgbClr val="FFFAE2"/>
              </a:gs>
            </a:gsLst>
            <a:lin ang="16200000" scaled="0"/>
          </a:gradFill>
          <a:ln cap="flat" cmpd="sng" w="9525">
            <a:solidFill>
              <a:srgbClr val="E2C06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2832329" y="3139581"/>
            <a:ext cx="690981" cy="1215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9"/>
          <p:cNvSpPr/>
          <p:nvPr/>
        </p:nvSpPr>
        <p:spPr>
          <a:xfrm rot="10800000">
            <a:off x="5724165" y="2308308"/>
            <a:ext cx="461810" cy="1472124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00000"/>
              </a:gs>
              <a:gs pos="52999">
                <a:srgbClr val="FFB1B1"/>
              </a:gs>
              <a:gs pos="100000">
                <a:schemeClr val="lt1"/>
              </a:gs>
            </a:gsLst>
            <a:lin ang="16200000" scaled="0"/>
          </a:gra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 Ways to Calculate Your Body Mass Index (BMI) - wikiHow" id="444" name="Google Shape;44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192" y="4689521"/>
            <a:ext cx="2415713" cy="1811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19"/>
          <p:cNvGrpSpPr/>
          <p:nvPr/>
        </p:nvGrpSpPr>
        <p:grpSpPr>
          <a:xfrm>
            <a:off x="3619158" y="4689521"/>
            <a:ext cx="2771541" cy="1811785"/>
            <a:chOff x="3841695" y="4657598"/>
            <a:chExt cx="2669883" cy="1811785"/>
          </a:xfrm>
        </p:grpSpPr>
        <p:pic>
          <p:nvPicPr>
            <p:cNvPr id="446" name="Google Shape;446;p19"/>
            <p:cNvPicPr preferRelativeResize="0"/>
            <p:nvPr/>
          </p:nvPicPr>
          <p:blipFill rotWithShape="1">
            <a:blip r:embed="rId7">
              <a:alphaModFix/>
            </a:blip>
            <a:srcRect b="0" l="0" r="0" t="7315"/>
            <a:stretch/>
          </p:blipFill>
          <p:spPr>
            <a:xfrm>
              <a:off x="3841695" y="4657598"/>
              <a:ext cx="2606387" cy="1811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19"/>
            <p:cNvSpPr txBox="1"/>
            <p:nvPr/>
          </p:nvSpPr>
          <p:spPr>
            <a:xfrm>
              <a:off x="6095942" y="4988256"/>
              <a:ext cx="4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8" name="Google Shape;448;p19"/>
            <p:cNvSpPr txBox="1"/>
            <p:nvPr/>
          </p:nvSpPr>
          <p:spPr>
            <a:xfrm>
              <a:off x="6095942" y="5318914"/>
              <a:ext cx="4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9" name="Google Shape;449;p19"/>
            <p:cNvSpPr txBox="1"/>
            <p:nvPr/>
          </p:nvSpPr>
          <p:spPr>
            <a:xfrm>
              <a:off x="6095942" y="5649572"/>
              <a:ext cx="4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50" name="Google Shape;450;p19"/>
            <p:cNvSpPr txBox="1"/>
            <p:nvPr/>
          </p:nvSpPr>
          <p:spPr>
            <a:xfrm>
              <a:off x="6095942" y="5984798"/>
              <a:ext cx="4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10440157" y="5271518"/>
            <a:ext cx="1279324" cy="647790"/>
            <a:chOff x="7981293" y="5675827"/>
            <a:chExt cx="1279324" cy="647790"/>
          </a:xfrm>
        </p:grpSpPr>
        <p:pic>
          <p:nvPicPr>
            <p:cNvPr id="452" name="Google Shape;452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288931" y="5675827"/>
              <a:ext cx="971686" cy="647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19"/>
            <p:cNvSpPr txBox="1"/>
            <p:nvPr/>
          </p:nvSpPr>
          <p:spPr>
            <a:xfrm>
              <a:off x="7981293" y="5837597"/>
              <a:ext cx="5298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sp>
        <p:nvSpPr>
          <p:cNvPr id="454" name="Google Shape;454;p19"/>
          <p:cNvSpPr/>
          <p:nvPr/>
        </p:nvSpPr>
        <p:spPr>
          <a:xfrm>
            <a:off x="3119296" y="5519000"/>
            <a:ext cx="360218" cy="3249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434907" y="4488302"/>
            <a:ext cx="230111" cy="28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60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3504102" y="4508544"/>
            <a:ext cx="230111" cy="28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60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6471070" y="5455820"/>
            <a:ext cx="360218" cy="3249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6817431" y="5170120"/>
            <a:ext cx="230111" cy="28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60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>
            <a:off x="10062705" y="5447213"/>
            <a:ext cx="360218" cy="3249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10460585" y="5287657"/>
            <a:ext cx="1348044" cy="638435"/>
          </a:xfrm>
          <a:prstGeom prst="rect">
            <a:avLst/>
          </a:prstGeom>
          <a:solidFill>
            <a:srgbClr val="465359">
              <a:alpha val="20000"/>
            </a:srgbClr>
          </a:solidFill>
          <a:ln cap="flat" cmpd="sng" w="25400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10394670" y="5136528"/>
            <a:ext cx="230111" cy="28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AC60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2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Model – Easy model</a:t>
            </a:r>
            <a:endParaRPr/>
          </a:p>
        </p:txBody>
      </p:sp>
      <p:pic>
        <p:nvPicPr>
          <p:cNvPr id="468" name="Google Shape;4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8951" y="1906549"/>
            <a:ext cx="4639739" cy="265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849" y="4323482"/>
            <a:ext cx="3166641" cy="2389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0848" y="1825110"/>
            <a:ext cx="3166641" cy="238911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0"/>
          <p:cNvSpPr txBox="1"/>
          <p:nvPr>
            <p:ph idx="1" type="body"/>
          </p:nvPr>
        </p:nvSpPr>
        <p:spPr>
          <a:xfrm>
            <a:off x="4901775" y="4750875"/>
            <a:ext cx="64341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337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The risk of hypertension increases </a:t>
            </a:r>
            <a:r>
              <a:rPr lang="en-US"/>
              <a:t>dramatically</a:t>
            </a:r>
            <a:r>
              <a:rPr lang="en-US"/>
              <a:t> with people getting older. 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BMI is another important factor contributing to hypertension. </a:t>
            </a:r>
            <a:endParaRPr/>
          </a:p>
          <a:p>
            <a:pPr indent="-3337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/>
              <a:t>People without computer or calculator can use these charts to estimate the risk of getting hypertension based on their age and BMI.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800"/>
              <a:t>Introduction</a:t>
            </a:r>
            <a:endParaRPr/>
          </a:p>
        </p:txBody>
      </p:sp>
      <p:pic>
        <p:nvPicPr>
          <p:cNvPr descr="Blood pressure monitor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105" y="2250540"/>
            <a:ext cx="4924506" cy="2770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lth Threats From High Blood Pressure | American Heart Association"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4507" y="2171870"/>
            <a:ext cx="5133146" cy="284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6739386" y="6642556"/>
            <a:ext cx="501841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https://www.heart.org/en/health-topics/high-blood-pressure/health-threats-from-high-blood-pressure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85236" y="5311162"/>
            <a:ext cx="609456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2017, the American College of Cardiology and the American Heart Association published new guidelines for hypertension management and defined high hypertension as a blood pressure at or above 130/80 mmHg.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799771" y="5408762"/>
            <a:ext cx="41989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328"/>
                </a:solidFill>
                <a:latin typeface="Arial"/>
                <a:ea typeface="Arial"/>
                <a:cs typeface="Arial"/>
                <a:sym typeface="Arial"/>
              </a:rPr>
              <a:t>Health Threats From High Blood Pressure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13" y="820125"/>
            <a:ext cx="10853776" cy="57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100" y="1879875"/>
            <a:ext cx="1827875" cy="1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66e4a02d7_0_286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</a:t>
            </a:r>
            <a:endParaRPr/>
          </a:p>
        </p:txBody>
      </p:sp>
      <p:sp>
        <p:nvSpPr>
          <p:cNvPr id="483" name="Google Shape;483;g1066e4a02d7_0_286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25935011fe_0_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Backup</a:t>
            </a:r>
            <a:endParaRPr/>
          </a:p>
        </p:txBody>
      </p:sp>
      <p:sp>
        <p:nvSpPr>
          <p:cNvPr id="489" name="Google Shape;489;g125935011fe_0_2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490" name="Google Shape;490;g125935011fe_0_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1" name="Google Shape;491;g125935011f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75" y="2095750"/>
            <a:ext cx="3646318" cy="367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125935011fe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1350" y="2980425"/>
            <a:ext cx="3742250" cy="37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125935011fe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2200" y="2094305"/>
            <a:ext cx="3646324" cy="362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935011fe_1_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 - H</a:t>
            </a:r>
            <a:r>
              <a:rPr lang="en-US"/>
              <a:t>ypertension increase in US</a:t>
            </a:r>
            <a:endParaRPr/>
          </a:p>
        </p:txBody>
      </p:sp>
      <p:sp>
        <p:nvSpPr>
          <p:cNvPr id="126" name="Google Shape;126;g125935011fe_1_2"/>
          <p:cNvSpPr txBox="1"/>
          <p:nvPr>
            <p:ph idx="1" type="body"/>
          </p:nvPr>
        </p:nvSpPr>
        <p:spPr>
          <a:xfrm>
            <a:off x="3200250" y="5832000"/>
            <a:ext cx="6066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2">
                <a:solidFill>
                  <a:srgbClr val="ED8428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◼ </a:t>
            </a:r>
            <a:r>
              <a:rPr lang="en-US" sz="1517">
                <a:solidFill>
                  <a:srgbClr val="3D3D3D"/>
                </a:solidFill>
              </a:rPr>
              <a:t>Most of states hypertension percentage </a:t>
            </a:r>
            <a:r>
              <a:rPr lang="en-US" sz="1517"/>
              <a:t>increased </a:t>
            </a:r>
            <a:r>
              <a:rPr lang="en-US" sz="1517">
                <a:solidFill>
                  <a:srgbClr val="3D3D3D"/>
                </a:solidFill>
              </a:rPr>
              <a:t> in 2018 than 2012</a:t>
            </a:r>
            <a:endParaRPr sz="1517">
              <a:solidFill>
                <a:srgbClr val="3D3D3D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72">
              <a:solidFill>
                <a:srgbClr val="ED8428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7" name="Google Shape;127;g125935011fe_1_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g125935011fe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950" y="2245225"/>
            <a:ext cx="5050099" cy="35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25935011fe_1_2"/>
          <p:cNvSpPr txBox="1"/>
          <p:nvPr/>
        </p:nvSpPr>
        <p:spPr>
          <a:xfrm>
            <a:off x="3231250" y="1883300"/>
            <a:ext cx="572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700">
                <a:latin typeface="Gill Sans"/>
                <a:ea typeface="Gill Sans"/>
                <a:cs typeface="Gill Sans"/>
                <a:sym typeface="Gill Sans"/>
              </a:rPr>
              <a:t>Hypertension increase in</a:t>
            </a:r>
            <a:r>
              <a:rPr b="1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2018 compared to 20</a:t>
            </a:r>
            <a:r>
              <a:rPr b="1" lang="en-US" sz="1700"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1" i="0" lang="en-US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endParaRPr b="1" i="0" sz="17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800"/>
              <a:t>Introduction - </a:t>
            </a:r>
            <a:r>
              <a:rPr lang="en-US"/>
              <a:t>Question</a:t>
            </a:r>
            <a:r>
              <a:rPr lang="en-US" sz="2800"/>
              <a:t>, Audience, Objective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364663" y="5472116"/>
            <a:ext cx="36349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factors for high blood pressure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igh blood pressure: what you need to know"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842" y="2160557"/>
            <a:ext cx="5506890" cy="314679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581192" y="6455550"/>
            <a:ext cx="60945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https://www.avogel.co.uk/health/mens-health/high-blood-pressure-what-you-need-to-know/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7580566" y="1847185"/>
            <a:ext cx="4131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Can we predict the risk of hypertension using simple life-style factors?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7580566" y="3318455"/>
            <a:ext cx="41315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Physicians/nurses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7580566" y="4594953"/>
            <a:ext cx="4131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study will lend evidence for physicians/nurses to provide advice about lifestyle behaviors for patients who have high risk of hypertension.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3f8fc22c_0_13"/>
          <p:cNvSpPr txBox="1"/>
          <p:nvPr>
            <p:ph idx="1" type="body"/>
          </p:nvPr>
        </p:nvSpPr>
        <p:spPr>
          <a:xfrm>
            <a:off x="517108" y="3230880"/>
            <a:ext cx="107706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Authority: A major program of the National Center for Health Statistics (NCHS), which is part of the Centers for Disease Control and Prevention (CDC).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Purpose: designed to assess the health and nutritional status of adults and children in the US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Availability: survey data are available on the internet for data users and researchers throughout the world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Year: </a:t>
            </a:r>
            <a:r>
              <a:rPr lang="en-US" sz="1800"/>
              <a:t>Since 1999, the survey became a continuous program</a:t>
            </a:r>
            <a:r>
              <a:rPr lang="en-US"/>
              <a:t> 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Content: It includes demographic, dietary, examination, laboratory and health-related questions. 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Population: &gt;9000 participants each cycle year survey</a:t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800"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48" name="Google Shape;148;g1223f8fc22c_0_13"/>
          <p:cNvSpPr txBox="1"/>
          <p:nvPr/>
        </p:nvSpPr>
        <p:spPr>
          <a:xfrm>
            <a:off x="619760" y="1805357"/>
            <a:ext cx="104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National Health and Nutrition Examination Survey 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23f8fc22c_0_13"/>
          <p:cNvSpPr txBox="1"/>
          <p:nvPr/>
        </p:nvSpPr>
        <p:spPr>
          <a:xfrm>
            <a:off x="539498" y="720954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23f8fc22c_0_13"/>
          <p:cNvSpPr txBox="1"/>
          <p:nvPr/>
        </p:nvSpPr>
        <p:spPr>
          <a:xfrm>
            <a:off x="3048758" y="6550190"/>
            <a:ext cx="609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https://www.cdc.gov/nchs/nhanes/index.htm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223f8fc22c_0_1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3f8fc22c_0_1"/>
          <p:cNvSpPr txBox="1"/>
          <p:nvPr/>
        </p:nvSpPr>
        <p:spPr>
          <a:xfrm>
            <a:off x="520640" y="726373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223f8fc22c_0_1"/>
          <p:cNvSpPr txBox="1"/>
          <p:nvPr>
            <p:ph idx="1" type="body"/>
          </p:nvPr>
        </p:nvSpPr>
        <p:spPr>
          <a:xfrm>
            <a:off x="520340" y="2592065"/>
            <a:ext cx="11030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2017-2018 is the latest dataset that is completed and has a nationally representative sample. We merge dataset from 2009 to 2018.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Between 2009 and 2018, 47,652 people have completed the surveys.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8" name="Google Shape;158;g1223f8fc22c_0_1"/>
          <p:cNvSpPr txBox="1"/>
          <p:nvPr/>
        </p:nvSpPr>
        <p:spPr>
          <a:xfrm>
            <a:off x="520660" y="2044495"/>
            <a:ext cx="104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2009 - 2018 NHANES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223f8fc22c_0_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0" name="Google Shape;160;g1223f8fc22c_0_1"/>
          <p:cNvGraphicFramePr/>
          <p:nvPr/>
        </p:nvGraphicFramePr>
        <p:xfrm>
          <a:off x="520353" y="3874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{04819893-3583-4E5D-9D22-B9FA05AAE964}</a:tableStyleId>
              </a:tblPr>
              <a:tblGrid>
                <a:gridCol w="2860550"/>
                <a:gridCol w="1195375"/>
                <a:gridCol w="6845050"/>
              </a:tblGrid>
              <a:tr h="3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435156"/>
                          </a:solidFill>
                        </a:rPr>
                        <a:t>Components</a:t>
                      </a:r>
                      <a:endParaRPr b="1" sz="1600" u="none" cap="none" strike="noStrike">
                        <a:solidFill>
                          <a:srgbClr val="435156"/>
                        </a:solidFill>
                      </a:endParaRPr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2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435156"/>
                          </a:solidFill>
                        </a:rPr>
                        <a:t>Tables</a:t>
                      </a:r>
                      <a:endParaRPr b="1" sz="1600" u="none" cap="none" strike="noStrike">
                        <a:solidFill>
                          <a:srgbClr val="435156"/>
                        </a:solidFill>
                      </a:endParaRPr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2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435156"/>
                          </a:solidFill>
                        </a:rPr>
                        <a:t>Columns</a:t>
                      </a:r>
                      <a:endParaRPr b="1" sz="1600" u="none" cap="none" strike="noStrike">
                        <a:solidFill>
                          <a:srgbClr val="435156"/>
                        </a:solidFill>
                      </a:endParaRPr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B2B3"/>
                    </a:solidFill>
                  </a:tcPr>
                </a:tc>
              </a:tr>
              <a:tr h="45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Demographics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Age, Gender, Race, Active Duty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Dietary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Fishes, Sodium, Potassium, Caffeine, Salt usage, Cholesterol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Examination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/>
                        <a:t>Pulse Regularity, Systolic Blood Pressure, Diastolic Blood Pressure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Laboratory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Insulin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Questionnaire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7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Smoke, Alcohol, Weight, Height,</a:t>
                      </a:r>
                      <a:r>
                        <a:rPr lang="en-US" sz="1200"/>
                        <a:t> Sedentary</a:t>
                      </a:r>
                      <a:r>
                        <a:rPr lang="en-US" sz="1200" u="none" cap="none" strike="noStrike"/>
                        <a:t> Activity, Sleep </a:t>
                      </a:r>
                      <a:r>
                        <a:rPr lang="en-US" sz="1200"/>
                        <a:t>Hours</a:t>
                      </a:r>
                      <a:r>
                        <a:rPr lang="en-US" sz="1200" u="none" cap="none" strike="noStrike"/>
                        <a:t>, Diabetes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00" marB="45700" marR="9125" marL="9125" anchor="b">
                    <a:lnL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3D3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"/>
          <p:cNvGrpSpPr/>
          <p:nvPr/>
        </p:nvGrpSpPr>
        <p:grpSpPr>
          <a:xfrm>
            <a:off x="4319738" y="2000706"/>
            <a:ext cx="1864239" cy="836979"/>
            <a:chOff x="2607951" y="0"/>
            <a:chExt cx="1772700" cy="2030400"/>
          </a:xfrm>
        </p:grpSpPr>
        <p:sp>
          <p:nvSpPr>
            <p:cNvPr id="167" name="Google Shape;167;p1"/>
            <p:cNvSpPr/>
            <p:nvPr/>
          </p:nvSpPr>
          <p:spPr>
            <a:xfrm>
              <a:off x="2607951" y="0"/>
              <a:ext cx="1772700" cy="20304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 txBox="1"/>
            <p:nvPr/>
          </p:nvSpPr>
          <p:spPr>
            <a:xfrm>
              <a:off x="2607951" y="0"/>
              <a:ext cx="17727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2. Data </a:t>
              </a:r>
              <a:r>
                <a:rPr lang="en-US" sz="1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cleaning 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and data preparation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"/>
          <p:cNvGrpSpPr/>
          <p:nvPr/>
        </p:nvGrpSpPr>
        <p:grpSpPr>
          <a:xfrm>
            <a:off x="6521289" y="2277456"/>
            <a:ext cx="709255" cy="449999"/>
            <a:chOff x="4709781" y="198395"/>
            <a:chExt cx="709255" cy="449999"/>
          </a:xfrm>
        </p:grpSpPr>
        <p:sp>
          <p:nvSpPr>
            <p:cNvPr id="170" name="Google Shape;170;p1"/>
            <p:cNvSpPr/>
            <p:nvPr/>
          </p:nvSpPr>
          <p:spPr>
            <a:xfrm rot="-42493">
              <a:off x="4712482" y="202728"/>
              <a:ext cx="703854" cy="44133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FB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 txBox="1"/>
            <p:nvPr/>
          </p:nvSpPr>
          <p:spPr>
            <a:xfrm rot="-41525">
              <a:off x="4712523" y="291908"/>
              <a:ext cx="571242" cy="264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72" name="Google Shape;172;p1"/>
          <p:cNvGrpSpPr/>
          <p:nvPr/>
        </p:nvGrpSpPr>
        <p:grpSpPr>
          <a:xfrm>
            <a:off x="7125680" y="2802786"/>
            <a:ext cx="2269763" cy="1122325"/>
            <a:chOff x="6248027" y="971038"/>
            <a:chExt cx="1774500" cy="2707200"/>
          </a:xfrm>
        </p:grpSpPr>
        <p:sp>
          <p:nvSpPr>
            <p:cNvPr id="173" name="Google Shape;173;p1"/>
            <p:cNvSpPr/>
            <p:nvPr/>
          </p:nvSpPr>
          <p:spPr>
            <a:xfrm>
              <a:off x="6248027" y="971038"/>
              <a:ext cx="1774500" cy="2707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7058"/>
              </a:schemeClr>
            </a:solidFill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 txBox="1"/>
            <p:nvPr/>
          </p:nvSpPr>
          <p:spPr>
            <a:xfrm>
              <a:off x="6300005" y="1023016"/>
              <a:ext cx="1670700" cy="26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Univariate / bivariate / multivariate data analysis</a:t>
              </a:r>
              <a:endParaRPr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Descriptive statistics</a:t>
              </a:r>
              <a:endParaRPr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Clustering analysis</a:t>
              </a:r>
              <a:endPara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75" name="Google Shape;175;p1"/>
          <p:cNvGrpSpPr/>
          <p:nvPr/>
        </p:nvGrpSpPr>
        <p:grpSpPr>
          <a:xfrm>
            <a:off x="9381783" y="2197045"/>
            <a:ext cx="547827" cy="444300"/>
            <a:chOff x="7980175" y="172296"/>
            <a:chExt cx="547827" cy="444300"/>
          </a:xfrm>
        </p:grpSpPr>
        <p:sp>
          <p:nvSpPr>
            <p:cNvPr id="176" name="Google Shape;176;p1"/>
            <p:cNvSpPr/>
            <p:nvPr/>
          </p:nvSpPr>
          <p:spPr>
            <a:xfrm rot="-18909">
              <a:off x="7981385" y="173793"/>
              <a:ext cx="545408" cy="44130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FB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 txBox="1"/>
            <p:nvPr/>
          </p:nvSpPr>
          <p:spPr>
            <a:xfrm rot="-19972">
              <a:off x="7981436" y="262374"/>
              <a:ext cx="413107" cy="264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78" name="Google Shape;178;p1"/>
          <p:cNvGrpSpPr/>
          <p:nvPr/>
        </p:nvGrpSpPr>
        <p:grpSpPr>
          <a:xfrm>
            <a:off x="1617318" y="1978773"/>
            <a:ext cx="1772700" cy="836979"/>
            <a:chOff x="2607951" y="0"/>
            <a:chExt cx="1772700" cy="2030400"/>
          </a:xfrm>
        </p:grpSpPr>
        <p:sp>
          <p:nvSpPr>
            <p:cNvPr id="179" name="Google Shape;179;p1"/>
            <p:cNvSpPr/>
            <p:nvPr/>
          </p:nvSpPr>
          <p:spPr>
            <a:xfrm>
              <a:off x="2607951" y="0"/>
              <a:ext cx="1772700" cy="20304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 txBox="1"/>
            <p:nvPr/>
          </p:nvSpPr>
          <p:spPr>
            <a:xfrm>
              <a:off x="2607951" y="0"/>
              <a:ext cx="17727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1. Data collection and storage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1"/>
          <p:cNvGrpSpPr/>
          <p:nvPr/>
        </p:nvGrpSpPr>
        <p:grpSpPr>
          <a:xfrm>
            <a:off x="1403574" y="2795582"/>
            <a:ext cx="2123851" cy="1051745"/>
            <a:chOff x="2940107" y="971038"/>
            <a:chExt cx="2085600" cy="2707200"/>
          </a:xfrm>
        </p:grpSpPr>
        <p:sp>
          <p:nvSpPr>
            <p:cNvPr id="182" name="Google Shape;182;p1"/>
            <p:cNvSpPr/>
            <p:nvPr/>
          </p:nvSpPr>
          <p:spPr>
            <a:xfrm>
              <a:off x="2940107" y="971038"/>
              <a:ext cx="2085600" cy="2707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7058"/>
              </a:schemeClr>
            </a:solidFill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 txBox="1"/>
            <p:nvPr/>
          </p:nvSpPr>
          <p:spPr>
            <a:xfrm>
              <a:off x="2965861" y="1022956"/>
              <a:ext cx="2007900" cy="22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-2730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Web scraping.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30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SQL table creation.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30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Creating single dataset from tables.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"/>
          <p:cNvGrpSpPr/>
          <p:nvPr/>
        </p:nvGrpSpPr>
        <p:grpSpPr>
          <a:xfrm>
            <a:off x="3464009" y="2266475"/>
            <a:ext cx="709255" cy="449999"/>
            <a:chOff x="4709781" y="198395"/>
            <a:chExt cx="709255" cy="449999"/>
          </a:xfrm>
        </p:grpSpPr>
        <p:sp>
          <p:nvSpPr>
            <p:cNvPr id="185" name="Google Shape;185;p1"/>
            <p:cNvSpPr/>
            <p:nvPr/>
          </p:nvSpPr>
          <p:spPr>
            <a:xfrm rot="-42493">
              <a:off x="4712482" y="202728"/>
              <a:ext cx="703854" cy="44133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FB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 txBox="1"/>
            <p:nvPr/>
          </p:nvSpPr>
          <p:spPr>
            <a:xfrm rot="-41525">
              <a:off x="4712523" y="291908"/>
              <a:ext cx="571242" cy="264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7" name="Google Shape;187;p1"/>
          <p:cNvSpPr txBox="1"/>
          <p:nvPr/>
        </p:nvSpPr>
        <p:spPr>
          <a:xfrm>
            <a:off x="581250" y="546833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Methods - Data analysis pipeline</a:t>
            </a:r>
            <a:endParaRPr/>
          </a:p>
        </p:txBody>
      </p:sp>
      <p:sp>
        <p:nvSpPr>
          <p:cNvPr id="188" name="Google Shape;188;p1"/>
          <p:cNvSpPr txBox="1"/>
          <p:nvPr>
            <p:ph idx="12" type="sldNum"/>
          </p:nvPr>
        </p:nvSpPr>
        <p:spPr>
          <a:xfrm>
            <a:off x="10091025" y="6428462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1"/>
          <p:cNvGrpSpPr/>
          <p:nvPr/>
        </p:nvGrpSpPr>
        <p:grpSpPr>
          <a:xfrm>
            <a:off x="4251200" y="2801380"/>
            <a:ext cx="2123851" cy="1051745"/>
            <a:chOff x="2940107" y="971038"/>
            <a:chExt cx="2085600" cy="2707200"/>
          </a:xfrm>
        </p:grpSpPr>
        <p:sp>
          <p:nvSpPr>
            <p:cNvPr id="190" name="Google Shape;190;p1"/>
            <p:cNvSpPr/>
            <p:nvPr/>
          </p:nvSpPr>
          <p:spPr>
            <a:xfrm>
              <a:off x="2940107" y="971038"/>
              <a:ext cx="2085600" cy="2707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7058"/>
              </a:schemeClr>
            </a:solidFill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 txBox="1"/>
            <p:nvPr/>
          </p:nvSpPr>
          <p:spPr>
            <a:xfrm>
              <a:off x="2965861" y="1022956"/>
              <a:ext cx="2007900" cy="22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-1714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"/>
          <p:cNvSpPr txBox="1"/>
          <p:nvPr/>
        </p:nvSpPr>
        <p:spPr>
          <a:xfrm>
            <a:off x="4251200" y="2867694"/>
            <a:ext cx="2083091" cy="87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Missing value imputation</a:t>
            </a:r>
            <a:endParaRPr/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Outliers detection</a:t>
            </a:r>
            <a:endParaRPr/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standardization</a:t>
            </a:r>
            <a:endParaRPr/>
          </a:p>
          <a:p>
            <a:pPr indent="-1016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transformation</a:t>
            </a:r>
            <a:endParaRPr/>
          </a:p>
        </p:txBody>
      </p:sp>
      <p:grpSp>
        <p:nvGrpSpPr>
          <p:cNvPr id="193" name="Google Shape;193;p1"/>
          <p:cNvGrpSpPr/>
          <p:nvPr/>
        </p:nvGrpSpPr>
        <p:grpSpPr>
          <a:xfrm>
            <a:off x="7304536" y="1978773"/>
            <a:ext cx="1864239" cy="836979"/>
            <a:chOff x="2607951" y="0"/>
            <a:chExt cx="1772700" cy="2030400"/>
          </a:xfrm>
        </p:grpSpPr>
        <p:sp>
          <p:nvSpPr>
            <p:cNvPr id="194" name="Google Shape;194;p1"/>
            <p:cNvSpPr/>
            <p:nvPr/>
          </p:nvSpPr>
          <p:spPr>
            <a:xfrm>
              <a:off x="2607951" y="0"/>
              <a:ext cx="1772700" cy="20304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 txBox="1"/>
            <p:nvPr/>
          </p:nvSpPr>
          <p:spPr>
            <a:xfrm>
              <a:off x="2607951" y="0"/>
              <a:ext cx="17727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3. Exploratory data analysis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"/>
          <p:cNvGrpSpPr/>
          <p:nvPr/>
        </p:nvGrpSpPr>
        <p:grpSpPr>
          <a:xfrm>
            <a:off x="946577" y="4288734"/>
            <a:ext cx="2245221" cy="836931"/>
            <a:chOff x="2607951" y="0"/>
            <a:chExt cx="1941393" cy="2030400"/>
          </a:xfrm>
        </p:grpSpPr>
        <p:sp>
          <p:nvSpPr>
            <p:cNvPr id="197" name="Google Shape;197;p1"/>
            <p:cNvSpPr/>
            <p:nvPr/>
          </p:nvSpPr>
          <p:spPr>
            <a:xfrm>
              <a:off x="2607951" y="0"/>
              <a:ext cx="1772700" cy="20304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 txBox="1"/>
            <p:nvPr/>
          </p:nvSpPr>
          <p:spPr>
            <a:xfrm>
              <a:off x="2607951" y="0"/>
              <a:ext cx="1941393" cy="88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4. Feature engineering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"/>
          <p:cNvGrpSpPr/>
          <p:nvPr/>
        </p:nvGrpSpPr>
        <p:grpSpPr>
          <a:xfrm>
            <a:off x="793112" y="5083819"/>
            <a:ext cx="2269763" cy="1106433"/>
            <a:chOff x="6248027" y="971038"/>
            <a:chExt cx="1774500" cy="2707200"/>
          </a:xfrm>
        </p:grpSpPr>
        <p:sp>
          <p:nvSpPr>
            <p:cNvPr id="200" name="Google Shape;200;p1"/>
            <p:cNvSpPr/>
            <p:nvPr/>
          </p:nvSpPr>
          <p:spPr>
            <a:xfrm>
              <a:off x="6248027" y="971038"/>
              <a:ext cx="1774500" cy="2707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7058"/>
              </a:schemeClr>
            </a:solidFill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 txBox="1"/>
            <p:nvPr/>
          </p:nvSpPr>
          <p:spPr>
            <a:xfrm>
              <a:off x="6300005" y="1023016"/>
              <a:ext cx="1670700" cy="26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Feature creation</a:t>
              </a:r>
              <a:endParaRPr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Feature transformations</a:t>
              </a:r>
              <a:endParaRPr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Feature selection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"/>
          <p:cNvGrpSpPr/>
          <p:nvPr/>
        </p:nvGrpSpPr>
        <p:grpSpPr>
          <a:xfrm>
            <a:off x="3199352" y="4504331"/>
            <a:ext cx="547827" cy="444300"/>
            <a:chOff x="7980175" y="172296"/>
            <a:chExt cx="547827" cy="444300"/>
          </a:xfrm>
        </p:grpSpPr>
        <p:sp>
          <p:nvSpPr>
            <p:cNvPr id="203" name="Google Shape;203;p1"/>
            <p:cNvSpPr/>
            <p:nvPr/>
          </p:nvSpPr>
          <p:spPr>
            <a:xfrm rot="-18909">
              <a:off x="7981385" y="173793"/>
              <a:ext cx="545408" cy="44130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FB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 txBox="1"/>
            <p:nvPr/>
          </p:nvSpPr>
          <p:spPr>
            <a:xfrm rot="-19972">
              <a:off x="7981436" y="262374"/>
              <a:ext cx="413107" cy="264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05" name="Google Shape;205;p1"/>
          <p:cNvGrpSpPr/>
          <p:nvPr/>
        </p:nvGrpSpPr>
        <p:grpSpPr>
          <a:xfrm>
            <a:off x="3992658" y="4297888"/>
            <a:ext cx="1864171" cy="836931"/>
            <a:chOff x="2607951" y="0"/>
            <a:chExt cx="1772700" cy="2030400"/>
          </a:xfrm>
        </p:grpSpPr>
        <p:sp>
          <p:nvSpPr>
            <p:cNvPr id="206" name="Google Shape;206;p1"/>
            <p:cNvSpPr/>
            <p:nvPr/>
          </p:nvSpPr>
          <p:spPr>
            <a:xfrm>
              <a:off x="2607951" y="0"/>
              <a:ext cx="1772700" cy="20304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 txBox="1"/>
            <p:nvPr/>
          </p:nvSpPr>
          <p:spPr>
            <a:xfrm>
              <a:off x="2607951" y="0"/>
              <a:ext cx="17727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5. Model building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"/>
          <p:cNvGrpSpPr/>
          <p:nvPr/>
        </p:nvGrpSpPr>
        <p:grpSpPr>
          <a:xfrm>
            <a:off x="3774508" y="5104418"/>
            <a:ext cx="2269763" cy="1207411"/>
            <a:chOff x="6248027" y="971038"/>
            <a:chExt cx="1774500" cy="2707200"/>
          </a:xfrm>
        </p:grpSpPr>
        <p:sp>
          <p:nvSpPr>
            <p:cNvPr id="209" name="Google Shape;209;p1"/>
            <p:cNvSpPr/>
            <p:nvPr/>
          </p:nvSpPr>
          <p:spPr>
            <a:xfrm>
              <a:off x="6248027" y="971038"/>
              <a:ext cx="1774500" cy="2707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7058"/>
              </a:schemeClr>
            </a:solidFill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 txBox="1"/>
            <p:nvPr/>
          </p:nvSpPr>
          <p:spPr>
            <a:xfrm>
              <a:off x="6300005" y="1023014"/>
              <a:ext cx="1670700" cy="2495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Random sampling (hold-out, train and test)</a:t>
              </a:r>
              <a:endPara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889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Char char="•"/>
              </a:pPr>
              <a:r>
                <a:rPr lang="en-US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Hyperparameters tuning</a:t>
              </a:r>
              <a:endPara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Model selection</a:t>
              </a:r>
              <a:endParaRPr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Validate/test models</a:t>
              </a:r>
              <a:endParaRPr/>
            </a:p>
          </p:txBody>
        </p:sp>
      </p:grpSp>
      <p:grpSp>
        <p:nvGrpSpPr>
          <p:cNvPr id="211" name="Google Shape;211;p1"/>
          <p:cNvGrpSpPr/>
          <p:nvPr/>
        </p:nvGrpSpPr>
        <p:grpSpPr>
          <a:xfrm>
            <a:off x="6102311" y="4463809"/>
            <a:ext cx="547827" cy="444300"/>
            <a:chOff x="7980175" y="172296"/>
            <a:chExt cx="547827" cy="444300"/>
          </a:xfrm>
        </p:grpSpPr>
        <p:sp>
          <p:nvSpPr>
            <p:cNvPr id="212" name="Google Shape;212;p1"/>
            <p:cNvSpPr/>
            <p:nvPr/>
          </p:nvSpPr>
          <p:spPr>
            <a:xfrm rot="-18909">
              <a:off x="7981385" y="173793"/>
              <a:ext cx="545408" cy="44130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FB2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 txBox="1"/>
            <p:nvPr/>
          </p:nvSpPr>
          <p:spPr>
            <a:xfrm rot="-19972">
              <a:off x="7981436" y="262374"/>
              <a:ext cx="413107" cy="264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ill Sans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14" name="Google Shape;214;p1"/>
          <p:cNvGrpSpPr/>
          <p:nvPr/>
        </p:nvGrpSpPr>
        <p:grpSpPr>
          <a:xfrm>
            <a:off x="6780682" y="4267493"/>
            <a:ext cx="2014902" cy="836931"/>
            <a:chOff x="2607951" y="0"/>
            <a:chExt cx="1916035" cy="2030400"/>
          </a:xfrm>
        </p:grpSpPr>
        <p:sp>
          <p:nvSpPr>
            <p:cNvPr id="215" name="Google Shape;215;p1"/>
            <p:cNvSpPr/>
            <p:nvPr/>
          </p:nvSpPr>
          <p:spPr>
            <a:xfrm>
              <a:off x="2607951" y="0"/>
              <a:ext cx="1772700" cy="20304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 txBox="1"/>
            <p:nvPr/>
          </p:nvSpPr>
          <p:spPr>
            <a:xfrm>
              <a:off x="2607951" y="0"/>
              <a:ext cx="1916035" cy="88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6. Model evaluation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"/>
          <p:cNvGrpSpPr/>
          <p:nvPr/>
        </p:nvGrpSpPr>
        <p:grpSpPr>
          <a:xfrm>
            <a:off x="6627333" y="5062504"/>
            <a:ext cx="2269763" cy="836796"/>
            <a:chOff x="6248027" y="971038"/>
            <a:chExt cx="1774500" cy="2707200"/>
          </a:xfrm>
        </p:grpSpPr>
        <p:sp>
          <p:nvSpPr>
            <p:cNvPr id="218" name="Google Shape;218;p1"/>
            <p:cNvSpPr/>
            <p:nvPr/>
          </p:nvSpPr>
          <p:spPr>
            <a:xfrm>
              <a:off x="6248027" y="971038"/>
              <a:ext cx="1774500" cy="2707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7058"/>
              </a:schemeClr>
            </a:solidFill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 txBox="1"/>
            <p:nvPr/>
          </p:nvSpPr>
          <p:spPr>
            <a:xfrm>
              <a:off x="6300005" y="1023016"/>
              <a:ext cx="1670700" cy="26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Performance measure</a:t>
              </a:r>
              <a:endParaRPr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Cross-validation</a:t>
              </a:r>
              <a:endPara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889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Char char="•"/>
              </a:pPr>
              <a:r>
                <a:rPr lang="en-US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Fairness/Bias </a:t>
              </a:r>
              <a:r>
                <a:rPr lang="en-US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analysis</a:t>
              </a:r>
              <a:endPara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20" name="Google Shape;220;p1"/>
          <p:cNvGrpSpPr/>
          <p:nvPr/>
        </p:nvGrpSpPr>
        <p:grpSpPr>
          <a:xfrm>
            <a:off x="9521982" y="4277568"/>
            <a:ext cx="2014971" cy="836931"/>
            <a:chOff x="2607951" y="0"/>
            <a:chExt cx="1916100" cy="2030400"/>
          </a:xfrm>
        </p:grpSpPr>
        <p:sp>
          <p:nvSpPr>
            <p:cNvPr id="221" name="Google Shape;221;p1"/>
            <p:cNvSpPr/>
            <p:nvPr/>
          </p:nvSpPr>
          <p:spPr>
            <a:xfrm>
              <a:off x="2607951" y="0"/>
              <a:ext cx="1772700" cy="20304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 txBox="1"/>
            <p:nvPr/>
          </p:nvSpPr>
          <p:spPr>
            <a:xfrm>
              <a:off x="2607951" y="0"/>
              <a:ext cx="1916100" cy="8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lang="en-US" sz="1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7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. </a:t>
              </a:r>
              <a:r>
                <a:rPr lang="en-US" sz="16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Final products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"/>
          <p:cNvGrpSpPr/>
          <p:nvPr/>
        </p:nvGrpSpPr>
        <p:grpSpPr>
          <a:xfrm>
            <a:off x="9368602" y="5072600"/>
            <a:ext cx="2336254" cy="784005"/>
            <a:chOff x="6248027" y="971038"/>
            <a:chExt cx="1826482" cy="2707200"/>
          </a:xfrm>
        </p:grpSpPr>
        <p:sp>
          <p:nvSpPr>
            <p:cNvPr id="224" name="Google Shape;224;p1"/>
            <p:cNvSpPr/>
            <p:nvPr/>
          </p:nvSpPr>
          <p:spPr>
            <a:xfrm>
              <a:off x="6248027" y="971038"/>
              <a:ext cx="1774500" cy="27072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7060"/>
              </a:schemeClr>
            </a:solidFill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 txBox="1"/>
            <p:nvPr/>
          </p:nvSpPr>
          <p:spPr>
            <a:xfrm>
              <a:off x="6300009" y="1022981"/>
              <a:ext cx="1774500" cy="26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lang="en-US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Dashboard</a:t>
              </a:r>
              <a:endParaRPr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Char char="•"/>
              </a:pPr>
              <a:r>
                <a:rPr lang="en-US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Easy model formula/charts</a:t>
              </a:r>
              <a:endParaRPr/>
            </a:p>
          </p:txBody>
        </p:sp>
      </p:grpSp>
      <p:sp>
        <p:nvSpPr>
          <p:cNvPr id="226" name="Google Shape;226;p1"/>
          <p:cNvSpPr txBox="1"/>
          <p:nvPr/>
        </p:nvSpPr>
        <p:spPr>
          <a:xfrm rot="-19972">
            <a:off x="8773378" y="4487387"/>
            <a:ext cx="413107" cy="264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1"/>
          <p:cNvSpPr/>
          <p:nvPr/>
        </p:nvSpPr>
        <p:spPr>
          <a:xfrm rot="-18909">
            <a:off x="8935807" y="4475406"/>
            <a:ext cx="545408" cy="441307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AFB2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6e4a02d7_0_68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233" name="Google Shape;233;g1066e4a02d7_0_686"/>
          <p:cNvSpPr txBox="1"/>
          <p:nvPr>
            <p:ph idx="1" type="body"/>
          </p:nvPr>
        </p:nvSpPr>
        <p:spPr>
          <a:xfrm>
            <a:off x="457368" y="1999522"/>
            <a:ext cx="10677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9"/>
              <a:buNone/>
            </a:pPr>
            <a:r>
              <a:rPr b="1" lang="en-US" sz="2000" u="sng">
                <a:solidFill>
                  <a:schemeClr val="dk1"/>
                </a:solidFill>
              </a:rPr>
              <a:t>Data cleaning and preparation</a:t>
            </a:r>
            <a:endParaRPr sz="1600"/>
          </a:p>
        </p:txBody>
      </p:sp>
      <p:sp>
        <p:nvSpPr>
          <p:cNvPr id="234" name="Google Shape;234;g1066e4a02d7_0_686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1066e4a02d7_0_686"/>
          <p:cNvSpPr txBox="1"/>
          <p:nvPr/>
        </p:nvSpPr>
        <p:spPr>
          <a:xfrm>
            <a:off x="230260" y="4830193"/>
            <a:ext cx="102339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Changed continuous data to categorical values;  &lt;25%: 1, 25%~75%: 2, 75%~90%: 3, &gt;90%: 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One hot encoding 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>
                <a:solidFill>
                  <a:schemeClr val="dk1"/>
                </a:solidFill>
              </a:rPr>
              <a:t>D</a:t>
            </a:r>
            <a:r>
              <a:rPr lang="en-US" sz="1300">
                <a:solidFill>
                  <a:schemeClr val="dk1"/>
                </a:solidFill>
              </a:rPr>
              <a:t>ata standardization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knowledge selection 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 sz="1300"/>
          </a:p>
          <a:p>
            <a: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Forest, XGBoost,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Decision Tree, Logistic Regression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066e4a02d7_0_686"/>
          <p:cNvSpPr txBox="1"/>
          <p:nvPr/>
        </p:nvSpPr>
        <p:spPr>
          <a:xfrm>
            <a:off x="194310" y="2465544"/>
            <a:ext cx="10677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atients who are younger than 20 and patients who are 80 years old.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variables according to unique values (only 1 unique values)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missing variables that have missing values &gt;60%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data imputation and data standardization/transformation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 was calculated according to height and weight measurements by dividing weight in pounds (lb) by height in inches (in) squared and multiplying by a conversion factor of 703. </a:t>
            </a:r>
            <a:endParaRPr/>
          </a:p>
          <a:p>
            <a:pPr indent="-3175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Formula: weight (lb) / [height (in)]2 x 703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066e4a02d7_0_686"/>
          <p:cNvSpPr txBox="1"/>
          <p:nvPr/>
        </p:nvSpPr>
        <p:spPr>
          <a:xfrm>
            <a:off x="352592" y="4563573"/>
            <a:ext cx="10677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9"/>
              <a:buFont typeface="Noto Sans Symbols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Feature engineering</a:t>
            </a:r>
            <a:endParaRPr b="0" i="0" sz="16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2021-12-04T20:32:23Z</dcterms:created>
  <dc:creator>Liu, Pei (RSCH Core Facilities)</dc:creator>
</cp:coreProperties>
</file>