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4" r:id="rId4"/>
    <p:sldId id="258" r:id="rId5"/>
    <p:sldId id="259" r:id="rId6"/>
    <p:sldId id="285" r:id="rId7"/>
    <p:sldId id="277" r:id="rId8"/>
    <p:sldId id="260" r:id="rId9"/>
    <p:sldId id="261" r:id="rId10"/>
    <p:sldId id="262" r:id="rId11"/>
    <p:sldId id="278" r:id="rId12"/>
    <p:sldId id="298" r:id="rId13"/>
    <p:sldId id="286" r:id="rId14"/>
    <p:sldId id="287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279" r:id="rId23"/>
    <p:sldId id="280" r:id="rId24"/>
    <p:sldId id="296" r:id="rId25"/>
    <p:sldId id="281" r:id="rId26"/>
    <p:sldId id="266" r:id="rId27"/>
    <p:sldId id="267" r:id="rId28"/>
    <p:sldId id="268" r:id="rId29"/>
    <p:sldId id="282" r:id="rId30"/>
    <p:sldId id="283" r:id="rId31"/>
    <p:sldId id="297" r:id="rId32"/>
    <p:sldId id="269" r:id="rId33"/>
    <p:sldId id="263" r:id="rId34"/>
    <p:sldId id="299" r:id="rId35"/>
  </p:sldIdLst>
  <p:sldSz cx="9144000" cy="6858000" type="screen4x3"/>
  <p:notesSz cx="6746875" cy="99139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5" autoAdjust="0"/>
  </p:normalViewPr>
  <p:slideViewPr>
    <p:cSldViewPr>
      <p:cViewPr varScale="1">
        <p:scale>
          <a:sx n="121" d="100"/>
          <a:sy n="121" d="100"/>
        </p:scale>
        <p:origin x="5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70000"/>
                      <a:satMod val="130000"/>
                    </a:schemeClr>
                  </a:gs>
                  <a:gs pos="43000">
                    <a:schemeClr val="accent1">
                      <a:tint val="44000"/>
                      <a:satMod val="165000"/>
                    </a:schemeClr>
                  </a:gs>
                  <a:gs pos="93000">
                    <a:schemeClr val="accent1">
                      <a:tint val="15000"/>
                      <a:satMod val="165000"/>
                    </a:schemeClr>
                  </a:gs>
                  <a:gs pos="100000">
                    <a:schemeClr val="accent1">
                      <a:tint val="5000"/>
                      <a:satMod val="2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>
                <a:outerShdw blurRad="57150" dist="38100" dir="5400000" algn="ctr" rotWithShape="0">
                  <a:scrgbClr r="0" g="0" b="0">
                    <a:shade val="9000"/>
                    <a:satMod val="105000"/>
                    <a:alpha val="48000"/>
                  </a:sc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A64-4C6E-90C9-B6099473EEF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70000"/>
                      <a:satMod val="130000"/>
                    </a:schemeClr>
                  </a:gs>
                  <a:gs pos="43000">
                    <a:schemeClr val="accent2">
                      <a:tint val="44000"/>
                      <a:satMod val="165000"/>
                    </a:schemeClr>
                  </a:gs>
                  <a:gs pos="93000">
                    <a:schemeClr val="accent2">
                      <a:tint val="15000"/>
                      <a:satMod val="165000"/>
                    </a:schemeClr>
                  </a:gs>
                  <a:gs pos="100000">
                    <a:schemeClr val="accent2">
                      <a:tint val="5000"/>
                      <a:satMod val="2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>
                <a:outerShdw blurRad="57150" dist="38100" dir="5400000" algn="ctr" rotWithShape="0">
                  <a:scrgbClr r="0" g="0" b="0">
                    <a:shade val="9000"/>
                    <a:satMod val="105000"/>
                    <a:alpha val="48000"/>
                  </a:sc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A64-4C6E-90C9-B6099473EEF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70000"/>
                      <a:satMod val="130000"/>
                    </a:schemeClr>
                  </a:gs>
                  <a:gs pos="43000">
                    <a:schemeClr val="accent3">
                      <a:tint val="44000"/>
                      <a:satMod val="165000"/>
                    </a:schemeClr>
                  </a:gs>
                  <a:gs pos="93000">
                    <a:schemeClr val="accent3">
                      <a:tint val="15000"/>
                      <a:satMod val="165000"/>
                    </a:schemeClr>
                  </a:gs>
                  <a:gs pos="100000">
                    <a:schemeClr val="accent3">
                      <a:tint val="5000"/>
                      <a:satMod val="2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>
                <a:outerShdw blurRad="57150" dist="38100" dir="5400000" algn="ctr" rotWithShape="0">
                  <a:scrgbClr r="0" g="0" b="0">
                    <a:shade val="9000"/>
                    <a:satMod val="105000"/>
                    <a:alpha val="48000"/>
                  </a:sc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A64-4C6E-90C9-B6099473EEF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70000"/>
                      <a:satMod val="130000"/>
                    </a:schemeClr>
                  </a:gs>
                  <a:gs pos="43000">
                    <a:schemeClr val="accent4">
                      <a:tint val="44000"/>
                      <a:satMod val="165000"/>
                    </a:schemeClr>
                  </a:gs>
                  <a:gs pos="93000">
                    <a:schemeClr val="accent4">
                      <a:tint val="15000"/>
                      <a:satMod val="165000"/>
                    </a:schemeClr>
                  </a:gs>
                  <a:gs pos="100000">
                    <a:schemeClr val="accent4">
                      <a:tint val="5000"/>
                      <a:satMod val="2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>
                <a:outerShdw blurRad="57150" dist="38100" dir="5400000" algn="ctr" rotWithShape="0">
                  <a:scrgbClr r="0" g="0" b="0">
                    <a:shade val="9000"/>
                    <a:satMod val="105000"/>
                    <a:alpha val="48000"/>
                  </a:sc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A64-4C6E-90C9-B6099473EE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64-4C6E-90C9-B6099473E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26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46650" cy="417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865188"/>
            <a:ext cx="4635500" cy="3475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15065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36766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865188"/>
            <a:ext cx="4632325" cy="3475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2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AU" altLang="en-US" sz="2400" smtClean="0"/>
              <a:t>A successful engineer must be able to communicate his findings and ideas to others.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Engineers are in need of communication more than most other professionals.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Clear presentations and reports brings an engineer to the attention of the project leader and management.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AU" altLang="en-US" sz="2400" b="1" i="1" smtClean="0">
                <a:latin typeface="Times New Roman" panose="02020603050405020304" pitchFamily="18" charset="0"/>
              </a:rPr>
              <a:t>The purpose : transmission &amp; reception of information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It is most important not to disregard the receiver of information.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Information must be in a form that can be understood by the receiver</a:t>
            </a:r>
            <a:r>
              <a:rPr lang="en-AU" altLang="en-US" sz="2800" smtClean="0"/>
              <a:t>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817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smtClean="0">
                <a:latin typeface="Times New Roman" panose="02020603050405020304" pitchFamily="18" charset="0"/>
              </a:rPr>
              <a:t>Who </a:t>
            </a:r>
            <a:r>
              <a:rPr lang="en-US" altLang="en-US" smtClean="0">
                <a:latin typeface="Times New Roman" panose="02020603050405020304" pitchFamily="18" charset="0"/>
              </a:rPr>
              <a:t>is the audience?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Understand technical abilities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– Don’t get too technical for general audience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– Don’t use acronyms or specialized words for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non-technical audience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• Firewire, GPS, IEEE 488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• Use examples and stories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– Don’t be too simple for technical audience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• Still explain acronym first time</a:t>
            </a:r>
          </a:p>
          <a:p>
            <a:pPr>
              <a:spcBef>
                <a:spcPct val="0"/>
              </a:spcBef>
            </a:pPr>
            <a:r>
              <a:rPr lang="en-US" altLang="en-US" b="1" smtClean="0">
                <a:latin typeface="Times New Roman" panose="02020603050405020304" pitchFamily="18" charset="0"/>
              </a:rPr>
              <a:t>What </a:t>
            </a:r>
            <a:r>
              <a:rPr lang="en-US" altLang="en-US" smtClean="0">
                <a:latin typeface="Times New Roman" panose="02020603050405020304" pitchFamily="18" charset="0"/>
              </a:rPr>
              <a:t>are the goals of the audience?</a:t>
            </a:r>
          </a:p>
          <a:p>
            <a:pPr>
              <a:spcBef>
                <a:spcPct val="0"/>
              </a:spcBef>
            </a:pPr>
            <a:endParaRPr lang="en-US" altLang="en-US" smtClean="0">
              <a:latin typeface="Times New Roman" panose="02020603050405020304" pitchFamily="18" charset="0"/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983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AU" altLang="en-US" b="1" i="1" smtClean="0"/>
              <a:t>It takes twice as long to listen as to read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Even longer to explain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It takes about 1 min. per page to read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But I can explain about 6-7 pages of notes in a 50 min. class hour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Often people spend so much time to lay the background that they have to rush or skip, when it comes to presenting the main results or the message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b="1" i="1" smtClean="0"/>
              <a:t>Stick to a few main points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only about 10% is understood &amp; remembered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Make sure that the ‘right 10%’ is remembered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Many audiences can recal only up to 4 main points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b="1" i="1" smtClean="0"/>
              <a:t>Write it out; but do not memorize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Phrasing ideas &amp; a good use of the language is important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but don’t read, they could have read it themselves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do not memorize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it is as bad as reading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if you forget a point, whole speech may fall apart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b="1" i="1" smtClean="0"/>
              <a:t>Practice it aloud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b="1" smtClean="0"/>
              <a:t>try out (several times) for 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sound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timing</a:t>
            </a:r>
          </a:p>
          <a:p>
            <a:pPr lvl="2" eaLnBrk="1" hangingPunct="1">
              <a:spcBef>
                <a:spcPct val="0"/>
              </a:spcBef>
            </a:pPr>
            <a:r>
              <a:rPr lang="en-AU" altLang="en-US" b="1" i="1" smtClean="0"/>
              <a:t>even the gestures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b="1" i="1" smtClean="0"/>
              <a:t>Time it one minute short</a:t>
            </a:r>
          </a:p>
          <a:p>
            <a:pPr lvl="1" eaLnBrk="1" hangingPunct="1">
              <a:spcBef>
                <a:spcPct val="0"/>
              </a:spcBef>
            </a:pPr>
            <a:r>
              <a:rPr lang="en-AU" altLang="en-US" smtClean="0"/>
              <a:t>You always add something unexpected to your speech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825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i="1" dirty="0" smtClean="0"/>
              <a:t>Acknowledge the introduction and the audience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Thank you Mr. Chairman, </a:t>
            </a:r>
            <a:r>
              <a:rPr lang="en-AU" altLang="en-US" sz="1400" b="1" dirty="0" err="1" smtClean="0"/>
              <a:t>Prof.</a:t>
            </a:r>
            <a:r>
              <a:rPr lang="en-AU" altLang="en-US" sz="1400" b="1" dirty="0" smtClean="0"/>
              <a:t> Einstein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Good morning Ladies and gentleman       etc.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i="1" dirty="0" smtClean="0"/>
              <a:t>Tell ‘em what you’re </a:t>
            </a:r>
            <a:r>
              <a:rPr lang="en-AU" altLang="en-US" sz="1400" b="1" i="1" dirty="0" err="1" smtClean="0"/>
              <a:t>gona</a:t>
            </a:r>
            <a:r>
              <a:rPr lang="en-AU" altLang="en-US" sz="1400" b="1" i="1" dirty="0" smtClean="0"/>
              <a:t> to tell ‘em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Abstract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Today I would like to tell you four things about (making the organization obvious: 1.______,2.______,3._____,4._____)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i="1" dirty="0" smtClean="0"/>
              <a:t>Tell ‘em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Main body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Start all over again.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i="1" dirty="0" smtClean="0"/>
              <a:t>State 1</a:t>
            </a:r>
            <a:r>
              <a:rPr lang="en-AU" altLang="en-US" sz="1400" b="1" i="1" baseline="30000" dirty="0" smtClean="0"/>
              <a:t>st</a:t>
            </a:r>
            <a:r>
              <a:rPr lang="en-AU" altLang="en-US" sz="1400" b="1" i="1" dirty="0" smtClean="0"/>
              <a:t> point again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i="1" dirty="0" smtClean="0"/>
              <a:t>Explain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i="1" dirty="0" smtClean="0"/>
              <a:t>Restate (Thus, the first thing is……..)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Replace 1</a:t>
            </a:r>
            <a:r>
              <a:rPr lang="en-AU" altLang="en-US" sz="1400" b="1" baseline="30000" dirty="0" smtClean="0"/>
              <a:t>st</a:t>
            </a:r>
            <a:r>
              <a:rPr lang="en-AU" altLang="en-US" sz="1400" b="1" dirty="0" smtClean="0"/>
              <a:t> by 2</a:t>
            </a:r>
            <a:r>
              <a:rPr lang="en-AU" altLang="en-US" sz="1400" b="1" baseline="30000" dirty="0" smtClean="0"/>
              <a:t>nd</a:t>
            </a:r>
            <a:r>
              <a:rPr lang="en-AU" altLang="en-US" sz="1400" b="1" dirty="0" smtClean="0"/>
              <a:t> and repeat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i="1" dirty="0" smtClean="0"/>
              <a:t>Tell ‘em what you told ‘em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b="1" dirty="0" smtClean="0"/>
              <a:t>Conclusions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1400" dirty="0" smtClean="0"/>
              <a:t>Thus I have told you four things about (making the organization obvious: 1.______,2.______,3._____,4._____)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84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b="1" i="1" u="sng" smtClean="0"/>
              <a:t>Put your ideas in verbal pictures</a:t>
            </a:r>
            <a:endParaRPr lang="en-AU" altLang="en-US" i="1" u="sng" smtClean="0"/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make it clear, there is no going back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use illustrative examples to clarify complex ideas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b="1" i="1" u="sng" smtClean="0"/>
              <a:t>Explain your strategy</a:t>
            </a:r>
            <a:r>
              <a:rPr lang="en-AU" altLang="en-US" i="1" smtClean="0"/>
              <a:t> (where you are trying to go), </a:t>
            </a:r>
            <a:r>
              <a:rPr lang="en-AU" altLang="en-US" b="1" i="1" u="sng" smtClean="0"/>
              <a:t>before your tactics</a:t>
            </a:r>
            <a:r>
              <a:rPr lang="en-AU" altLang="en-US" i="1" smtClean="0"/>
              <a:t> (the details)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Now we will design a controller for an elevator keeping passengers comfort in mind. For a fast and comfortable ride, we would like to have a fast rise time, but yet a very small overshoot and settling time.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b="1" i="1" u="sng" smtClean="0"/>
              <a:t>Explain scientific ideas in physical terms</a:t>
            </a:r>
            <a:endParaRPr lang="en-AU" altLang="en-US" i="1" smtClean="0"/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Above example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b="1" i="1" u="sng" smtClean="0"/>
              <a:t>Explain ideas in English before mathematics</a:t>
            </a:r>
            <a:endParaRPr lang="en-AU" altLang="en-US" i="1" smtClean="0"/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refrain from mathematical expressions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i="1" smtClean="0"/>
              <a:t>confuses laymen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i="1" smtClean="0"/>
              <a:t>anything you can say in math, can be said in English</a:t>
            </a:r>
          </a:p>
          <a:p>
            <a:pPr lvl="3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voltage across a resistor is equal to the resistance multiplied by the current flowing through (Not: V=RI)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refrain from uncommon abbreviations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i="1" smtClean="0"/>
              <a:t>FET, CMOS, AM may be OK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i="1" smtClean="0"/>
              <a:t>yet ‘Field effect transistor’ is better than FET for generalists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i="1" smtClean="0"/>
              <a:t>FSK (frequency shift keying), PPM (Pulse position monitor) are OK only for a special audience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b="1" i="1" u="sng" smtClean="0"/>
              <a:t>Illustrate the application</a:t>
            </a:r>
            <a:endParaRPr lang="en-AU" altLang="en-US" i="1" smtClean="0"/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Defeating static friction by dithering: dynamic lubrication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The broomstick problem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b="1" i="1" u="sng" smtClean="0"/>
              <a:t>Use Rhetorical Questions to keep attention</a:t>
            </a:r>
            <a:endParaRPr lang="en-AU" altLang="en-US" i="1" smtClean="0"/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speech should be a conversation with the audience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Now you (our friend at the back) probably wonder why we restrict our attention to linear systems…(without expecting any answer)……..Well because many systems can be approximated satisfactorily by a linear model, at least around an operating point and we have tools to analyze linear systems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AU" altLang="en-US" smtClean="0"/>
              <a:t>Also helps wake up ‘our friend at the back’ who is not paying much attention.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886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AU" sz="1600" dirty="0" smtClean="0"/>
              <a:t>Prepare an </a:t>
            </a:r>
            <a:r>
              <a:rPr lang="en-AU" sz="1600" b="1" dirty="0" smtClean="0"/>
              <a:t>attention-getting opening</a:t>
            </a:r>
            <a:endParaRPr lang="en-AU" sz="1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Use a question related to audience’s need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Pay a sincere compliment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Relate a relevant incident</a:t>
            </a:r>
          </a:p>
          <a:p>
            <a:pPr>
              <a:spcBef>
                <a:spcPct val="0"/>
              </a:spcBef>
              <a:defRPr/>
            </a:pPr>
            <a:r>
              <a:rPr lang="en-AU" sz="1600" b="1" dirty="0" smtClean="0"/>
              <a:t>Illustrate and support key points with Evidences and visuals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 Statistics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 Analogies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 Demonstrations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 Testimonials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 Incidents</a:t>
            </a:r>
          </a:p>
          <a:p>
            <a:pPr lvl="1">
              <a:spcBef>
                <a:spcPct val="0"/>
              </a:spcBef>
              <a:defRPr/>
            </a:pPr>
            <a:r>
              <a:rPr lang="en-AU" sz="1600" dirty="0" smtClean="0"/>
              <a:t> Exhibits</a:t>
            </a:r>
          </a:p>
          <a:p>
            <a:pPr>
              <a:spcBef>
                <a:spcPct val="0"/>
              </a:spcBef>
              <a:defRPr/>
            </a:pPr>
            <a:r>
              <a:rPr lang="en-AU" sz="1600" b="1" dirty="0" smtClean="0"/>
              <a:t>Develop transitions or bridges between key points</a:t>
            </a:r>
          </a:p>
          <a:p>
            <a:pPr>
              <a:spcBef>
                <a:spcPct val="0"/>
              </a:spcBef>
              <a:defRPr/>
            </a:pPr>
            <a:r>
              <a:rPr lang="en-AU" sz="1600" b="1" dirty="0" smtClean="0"/>
              <a:t>Prepare a memorable close</a:t>
            </a:r>
          </a:p>
          <a:p>
            <a:pPr>
              <a:spcBef>
                <a:spcPct val="0"/>
              </a:spcBef>
              <a:defRPr/>
            </a:pPr>
            <a:endParaRPr lang="en-AU" sz="1600" b="1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865188"/>
            <a:ext cx="4632325" cy="3475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6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865188"/>
            <a:ext cx="4632325" cy="3475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43476" y="2179795"/>
            <a:ext cx="3971924" cy="1435859"/>
          </a:xfrm>
        </p:spPr>
        <p:txBody>
          <a:bodyPr/>
          <a:lstStyle>
            <a:lvl1pPr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43476" y="3803349"/>
            <a:ext cx="3971924" cy="1053877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43476" y="5524491"/>
            <a:ext cx="3971924" cy="275722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fld id="{E4A4DB07-D2A3-46F3-BCDB-884E2CB2F511}" type="datetime2">
              <a:rPr lang="en-US" smtClean="0"/>
              <a:t>Wednesday, October 08, 2014</a:t>
            </a:fld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943476" y="5843398"/>
            <a:ext cx="3971924" cy="275722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3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rgbClr val="C20024"/>
              </a:buClr>
              <a:buSzPct val="90000"/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1pPr>
            <a:lvl2pPr>
              <a:buClr>
                <a:srgbClr val="C00000"/>
              </a:buClr>
              <a:buSzPct val="80000"/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buClr>
                <a:srgbClr val="C20024"/>
              </a:buClr>
              <a:defRPr>
                <a:latin typeface="Century Gothic" panose="020B0502020202020204" pitchFamily="34" charset="0"/>
              </a:defRPr>
            </a:lvl4pPr>
            <a:lvl5pPr marL="1004888" indent="0">
              <a:buNone/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7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9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1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4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1" fontAlgn="base" hangingPunct="1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z="1600" dirty="0" smtClean="0"/>
              <a:t>ORAL Presentation of</a:t>
            </a:r>
          </a:p>
          <a:p>
            <a:pPr marL="342900" indent="-342900"/>
            <a:r>
              <a:rPr lang="en-US" altLang="en-US" sz="1600" dirty="0" smtClean="0"/>
              <a:t>Engineering Topics</a:t>
            </a:r>
            <a:endParaRPr lang="en-US" altLang="en-US" dirty="0" smtClean="0"/>
          </a:p>
          <a:p>
            <a:pPr marL="342900" indent="-342900"/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Content derived from </a:t>
            </a:r>
            <a:r>
              <a:rPr lang="en-US" dirty="0" err="1" smtClean="0"/>
              <a:t>Tayfun</a:t>
            </a:r>
            <a:r>
              <a:rPr lang="en-US" dirty="0" smtClean="0"/>
              <a:t> </a:t>
            </a:r>
            <a:r>
              <a:rPr lang="en-US" dirty="0" err="1" smtClean="0"/>
              <a:t>Akin’s</a:t>
            </a:r>
            <a:r>
              <a:rPr lang="en-US" dirty="0" smtClean="0"/>
              <a:t> and </a:t>
            </a:r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dirty="0" err="1" smtClean="0"/>
              <a:t>Yuksel’s</a:t>
            </a:r>
            <a:r>
              <a:rPr lang="en-US" dirty="0" smtClean="0"/>
              <a:t>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Wednesday, March </a:t>
            </a:r>
            <a:r>
              <a:rPr lang="en-US" dirty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Fatih Kocer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8001000" cy="4548188"/>
          </a:xfrm>
          <a:noFill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Put your ideas in verbal pictures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Explain your strategy</a:t>
            </a:r>
            <a:r>
              <a:rPr lang="tr-TR" altLang="en-US" sz="2800" dirty="0" smtClean="0"/>
              <a:t>, </a:t>
            </a:r>
            <a:r>
              <a:rPr lang="en-US" altLang="en-US" sz="2800" dirty="0" smtClean="0"/>
              <a:t>before the details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where you are trying to go, before your tactics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Explain scientific ideas in physical terms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Explain ideas in English before mathematics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C=</a:t>
            </a:r>
            <a:r>
              <a:rPr lang="en-US" altLang="en-US" sz="2400" dirty="0" smtClean="0">
                <a:sym typeface="Symbol" panose="05050102010706020507" pitchFamily="18" charset="2"/>
              </a:rPr>
              <a:t>A/d</a:t>
            </a:r>
            <a:endParaRPr lang="en-US" altLang="en-US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2. Make Ideas Simple and Vivid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001000" cy="4548187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altLang="en-US" sz="2800" dirty="0" smtClean="0"/>
              <a:t>Prepare an attention-getting</a:t>
            </a:r>
            <a:r>
              <a:rPr lang="en-AU" altLang="en-US" sz="2800" b="1" dirty="0" smtClean="0"/>
              <a:t> </a:t>
            </a:r>
            <a:r>
              <a:rPr lang="en-AU" altLang="en-US" sz="2800" b="1" u="sng" dirty="0" smtClean="0"/>
              <a:t>opening</a:t>
            </a:r>
            <a:endParaRPr lang="en-AU" altLang="en-US" sz="2800" dirty="0" smtClean="0"/>
          </a:p>
          <a:p>
            <a:pPr>
              <a:lnSpc>
                <a:spcPct val="150000"/>
              </a:lnSpc>
            </a:pPr>
            <a:r>
              <a:rPr lang="en-AU" altLang="en-US" sz="2800" b="1" u="sng" dirty="0" smtClean="0"/>
              <a:t>Illustrate</a:t>
            </a:r>
            <a:r>
              <a:rPr lang="en-AU" altLang="en-US" sz="2800" dirty="0" smtClean="0"/>
              <a:t> and support key points with evidences and visuals</a:t>
            </a:r>
          </a:p>
          <a:p>
            <a:pPr>
              <a:lnSpc>
                <a:spcPct val="150000"/>
              </a:lnSpc>
            </a:pPr>
            <a:r>
              <a:rPr lang="en-AU" altLang="en-US" sz="2800" b="1" u="sng" dirty="0" smtClean="0"/>
              <a:t>Connect</a:t>
            </a:r>
            <a:r>
              <a:rPr lang="en-AU" altLang="en-US" sz="2800" dirty="0" smtClean="0"/>
              <a:t> key ideas</a:t>
            </a:r>
            <a:r>
              <a:rPr lang="en-AU" altLang="en-US" sz="28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AU" altLang="en-US" sz="2800" dirty="0" smtClean="0"/>
              <a:t>Prepare a memorable</a:t>
            </a:r>
            <a:r>
              <a:rPr lang="en-AU" altLang="en-US" sz="2800" b="1" dirty="0" smtClean="0"/>
              <a:t> </a:t>
            </a:r>
            <a:r>
              <a:rPr lang="en-AU" altLang="en-US" sz="2800" b="1" u="sng" dirty="0" smtClean="0"/>
              <a:t>close</a:t>
            </a:r>
            <a:endParaRPr lang="en-AU" altLang="en-US" sz="2800" b="1" dirty="0" smtClean="0"/>
          </a:p>
          <a:p>
            <a:endParaRPr lang="en-US" alt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Opening-Example</a:t>
            </a:r>
            <a:endParaRPr lang="en-US" dirty="0"/>
          </a:p>
        </p:txBody>
      </p:sp>
      <p:pic>
        <p:nvPicPr>
          <p:cNvPr id="44034" name="Picture 2" descr="http://www.phdcomics.com/comics/archive/phd030305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5" y="1700808"/>
            <a:ext cx="8021564" cy="347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 the Opening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Title slide first</a:t>
            </a:r>
          </a:p>
          <a:p>
            <a:pPr lvl="1"/>
            <a:r>
              <a:rPr lang="en-US" altLang="en-US" sz="2400" dirty="0" smtClean="0"/>
              <a:t>Speaker’s name, affiliation, subject</a:t>
            </a:r>
          </a:p>
          <a:p>
            <a:pPr lvl="1"/>
            <a:r>
              <a:rPr lang="en-US" altLang="en-US" sz="2400" dirty="0" smtClean="0"/>
              <a:t>Nice large font, WordArt, or other application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 the Opening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Either agenda or introductory slide follow</a:t>
            </a:r>
          </a:p>
          <a:p>
            <a:r>
              <a:rPr lang="en-US" altLang="en-US" sz="2800" dirty="0" smtClean="0"/>
              <a:t>Agenda slide lists main points</a:t>
            </a:r>
          </a:p>
          <a:p>
            <a:r>
              <a:rPr lang="en-US" altLang="en-US" sz="2800" dirty="0" smtClean="0"/>
              <a:t>Introductory slide</a:t>
            </a:r>
          </a:p>
          <a:p>
            <a:pPr lvl="1"/>
            <a:r>
              <a:rPr lang="en-US" altLang="en-US" sz="2400" dirty="0" smtClean="0"/>
              <a:t>Opening remark</a:t>
            </a:r>
          </a:p>
          <a:p>
            <a:pPr lvl="1"/>
            <a:r>
              <a:rPr lang="en-US" altLang="en-US" sz="2400" dirty="0" smtClean="0"/>
              <a:t>Quote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Content</a:t>
            </a:r>
          </a:p>
          <a:p>
            <a:pPr lvl="1"/>
            <a:r>
              <a:rPr lang="en-US" altLang="en-US" sz="2400" dirty="0" smtClean="0"/>
              <a:t>What information should you give in your speech? </a:t>
            </a:r>
          </a:p>
          <a:p>
            <a:pPr lvl="1"/>
            <a:r>
              <a:rPr lang="en-US" altLang="en-US" sz="2400" dirty="0" smtClean="0"/>
              <a:t>All your information should support your purpose. </a:t>
            </a:r>
          </a:p>
          <a:p>
            <a:pPr lvl="1"/>
            <a:r>
              <a:rPr lang="en-US" altLang="en-US" sz="2400" dirty="0" smtClean="0"/>
              <a:t>In most cases you will have to limit the content, as time is usually precious!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3200" dirty="0" smtClean="0"/>
              <a:t>Sequencing your ideas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800" dirty="0" smtClean="0"/>
              <a:t>chronological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800" dirty="0" smtClean="0"/>
              <a:t>from general to specific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800" dirty="0" smtClean="0"/>
              <a:t>cause/effect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800" dirty="0" smtClean="0"/>
              <a:t>problem/solution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3200" dirty="0" smtClean="0"/>
              <a:t>headings should be all of the same grammatical form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Keeping the audience's attention</a:t>
            </a:r>
          </a:p>
          <a:p>
            <a:r>
              <a:rPr lang="en-US" altLang="en-US" sz="2800" dirty="0" smtClean="0"/>
              <a:t>Rhetorical questions</a:t>
            </a:r>
          </a:p>
          <a:p>
            <a:pPr lvl="1"/>
            <a:r>
              <a:rPr lang="en-US" altLang="en-US" sz="2400" dirty="0" smtClean="0"/>
              <a:t>Have you ever seen/heard/experienced...?</a:t>
            </a:r>
          </a:p>
          <a:p>
            <a:pPr lvl="1"/>
            <a:r>
              <a:rPr lang="en-US" altLang="en-US" sz="2400" dirty="0" smtClean="0"/>
              <a:t>How can we explain this?</a:t>
            </a:r>
          </a:p>
          <a:p>
            <a:r>
              <a:rPr lang="en-US" altLang="en-US" sz="2800" dirty="0" smtClean="0"/>
              <a:t>Emphasizing/highlighting</a:t>
            </a:r>
          </a:p>
          <a:p>
            <a:pPr lvl="1"/>
            <a:r>
              <a:rPr lang="en-US" altLang="en-US" sz="2400" dirty="0" smtClean="0"/>
              <a:t>The important thing to remember is...</a:t>
            </a:r>
          </a:p>
          <a:p>
            <a:pPr lvl="1"/>
            <a:r>
              <a:rPr lang="en-US" altLang="en-US" sz="2400" dirty="0" smtClean="0"/>
              <a:t>The essential element is...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58902"/>
          </a:xfrm>
        </p:spPr>
        <p:txBody>
          <a:bodyPr/>
          <a:lstStyle/>
          <a:p>
            <a:r>
              <a:rPr lang="en-US" altLang="en-US" sz="2800" dirty="0" smtClean="0"/>
              <a:t>Signposting or signaling where you are</a:t>
            </a:r>
          </a:p>
          <a:p>
            <a:pPr lvl="1"/>
            <a:r>
              <a:rPr lang="en-US" altLang="en-US" sz="2400" dirty="0" smtClean="0"/>
              <a:t>guide the listener by using expressions to tell him/her where you are going</a:t>
            </a:r>
          </a:p>
          <a:p>
            <a:pPr lvl="1"/>
            <a:r>
              <a:rPr lang="en-US" altLang="en-US" sz="2400" dirty="0" smtClean="0"/>
              <a:t>first announce what you are going to say (give an example, reformulate etc.) and then say it</a:t>
            </a:r>
          </a:p>
          <a:p>
            <a:pPr lvl="1"/>
            <a:r>
              <a:rPr lang="en-US" altLang="en-US" sz="2400" dirty="0" smtClean="0"/>
              <a:t>Indicate when you have finished one point and then go on to the next one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Closing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95289" y="1700213"/>
            <a:ext cx="8291512" cy="4537075"/>
          </a:xfrm>
        </p:spPr>
        <p:txBody>
          <a:bodyPr/>
          <a:lstStyle/>
          <a:p>
            <a:r>
              <a:rPr lang="en-US" altLang="en-US" sz="2800" dirty="0" smtClean="0"/>
              <a:t>Should include summary slide</a:t>
            </a:r>
          </a:p>
          <a:p>
            <a:pPr lvl="1"/>
            <a:r>
              <a:rPr lang="en-US" altLang="en-US" sz="2400" dirty="0" smtClean="0"/>
              <a:t>Key points</a:t>
            </a:r>
          </a:p>
          <a:p>
            <a:pPr lvl="1"/>
            <a:r>
              <a:rPr lang="en-US" altLang="en-US" sz="2400" dirty="0" smtClean="0"/>
              <a:t>Conclusion</a:t>
            </a:r>
          </a:p>
          <a:p>
            <a:r>
              <a:rPr lang="en-US" altLang="en-US" sz="2800" dirty="0" smtClean="0"/>
              <a:t>Describe </a:t>
            </a:r>
          </a:p>
          <a:p>
            <a:pPr lvl="1"/>
            <a:r>
              <a:rPr lang="en-US" altLang="en-US" sz="2400" dirty="0" smtClean="0"/>
              <a:t>Future options</a:t>
            </a:r>
          </a:p>
          <a:p>
            <a:pPr lvl="1"/>
            <a:r>
              <a:rPr lang="en-US" altLang="en-US" sz="2400" dirty="0" smtClean="0"/>
              <a:t>Future strategy, plan and/or goal</a:t>
            </a:r>
          </a:p>
          <a:p>
            <a:r>
              <a:rPr lang="en-US" altLang="en-US" sz="2800" dirty="0" smtClean="0"/>
              <a:t>Last slide could be Thank You- with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0808"/>
            <a:ext cx="8011616" cy="4114800"/>
          </a:xfrm>
        </p:spPr>
        <p:txBody>
          <a:bodyPr/>
          <a:lstStyle/>
          <a:p>
            <a:pPr>
              <a:defRPr/>
            </a:pPr>
            <a:r>
              <a:rPr lang="en-AU" sz="2800" dirty="0" smtClean="0"/>
              <a:t>Communications</a:t>
            </a:r>
            <a:endParaRPr lang="tr-TR" sz="2800" dirty="0" smtClean="0"/>
          </a:p>
          <a:p>
            <a:pPr lvl="1">
              <a:defRPr/>
            </a:pPr>
            <a:r>
              <a:rPr lang="en-US" sz="2400" dirty="0" smtClean="0"/>
              <a:t>Exchange of ideas and information</a:t>
            </a:r>
          </a:p>
          <a:p>
            <a:pPr lvl="1">
              <a:defRPr/>
            </a:pPr>
            <a:r>
              <a:rPr lang="en-AU" sz="2400" dirty="0" smtClean="0"/>
              <a:t>The purpose : transmission &amp; reception of information</a:t>
            </a:r>
          </a:p>
          <a:p>
            <a:pPr lvl="1">
              <a:defRPr/>
            </a:pPr>
            <a:r>
              <a:rPr lang="en-AU" sz="2400" dirty="0" smtClean="0"/>
              <a:t>An idea or information not conveyed or used is an unnecessary burden for the mind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Bulleted Slide Structure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Keep to 5-6 main bullets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Break up into multi-slides if more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Less bullets if use a lot of sub-bullets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Keep to one sentence if possible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Use sub-bullets to add additional text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Max six points per slide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Determine Correct Time per Slide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438822"/>
          </a:xfrm>
        </p:spPr>
        <p:txBody>
          <a:bodyPr/>
          <a:lstStyle/>
          <a:p>
            <a:r>
              <a:rPr lang="en-US" altLang="en-US" sz="2800" dirty="0" smtClean="0"/>
              <a:t>Minimum of 20 seconds</a:t>
            </a:r>
          </a:p>
          <a:p>
            <a:r>
              <a:rPr lang="en-US" altLang="en-US" sz="2800" dirty="0" smtClean="0"/>
              <a:t>Maximum of 2 minutes</a:t>
            </a:r>
          </a:p>
          <a:p>
            <a:r>
              <a:rPr lang="en-US" altLang="en-US" sz="2800" dirty="0" smtClean="0"/>
              <a:t>Add or combine slides if different</a:t>
            </a:r>
          </a:p>
          <a:p>
            <a:r>
              <a:rPr lang="en-US" altLang="en-US" sz="2800" dirty="0" smtClean="0"/>
              <a:t>15 minute presentation has between 8-12 slides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696200" cy="1143000"/>
          </a:xfrm>
        </p:spPr>
        <p:txBody>
          <a:bodyPr/>
          <a:lstStyle/>
          <a:p>
            <a:pPr>
              <a:defRPr/>
            </a:pPr>
            <a:r>
              <a:rPr lang="tr-TR" sz="3600" dirty="0" smtClean="0"/>
              <a:t>PRACTICE</a:t>
            </a:r>
            <a:endParaRPr lang="en-US" sz="36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00213"/>
            <a:ext cx="7325816" cy="4548187"/>
          </a:xfrm>
          <a:noFill/>
        </p:spPr>
        <p:txBody>
          <a:bodyPr/>
          <a:lstStyle/>
          <a:p>
            <a:r>
              <a:rPr lang="en-AU" altLang="en-US" sz="2800" dirty="0" smtClean="0"/>
              <a:t>Strong opening</a:t>
            </a:r>
          </a:p>
          <a:p>
            <a:r>
              <a:rPr lang="en-AU" altLang="en-US" sz="2800" dirty="0" smtClean="0"/>
              <a:t>Clear key points</a:t>
            </a:r>
          </a:p>
          <a:p>
            <a:r>
              <a:rPr lang="en-AU" altLang="en-US" sz="2800" dirty="0" smtClean="0"/>
              <a:t>Logical flow</a:t>
            </a:r>
            <a:endParaRPr lang="tr-TR" altLang="en-US" sz="2800" dirty="0" smtClean="0"/>
          </a:p>
          <a:p>
            <a:r>
              <a:rPr lang="en-AU" altLang="en-US" sz="2800" dirty="0" smtClean="0"/>
              <a:t>Credible evidence</a:t>
            </a:r>
          </a:p>
          <a:p>
            <a:r>
              <a:rPr lang="en-AU" altLang="en-US" sz="2800" dirty="0" smtClean="0"/>
              <a:t>Memorable close</a:t>
            </a:r>
          </a:p>
          <a:p>
            <a:r>
              <a:rPr lang="en-AU" altLang="en-US" sz="2800" dirty="0" smtClean="0"/>
              <a:t>Results achieved</a:t>
            </a:r>
          </a:p>
          <a:p>
            <a:r>
              <a:rPr lang="en-AU" altLang="en-US" sz="2800" dirty="0" smtClean="0"/>
              <a:t>Timing!!!!!</a:t>
            </a:r>
          </a:p>
          <a:p>
            <a:pPr>
              <a:buFont typeface="Monotype Sorts" pitchFamily="2" charset="2"/>
              <a:buNone/>
            </a:pPr>
            <a:endParaRPr lang="en-US" altLang="en-US" sz="3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696200" cy="1143000"/>
          </a:xfrm>
        </p:spPr>
        <p:txBody>
          <a:bodyPr/>
          <a:lstStyle/>
          <a:p>
            <a:pPr>
              <a:defRPr/>
            </a:pPr>
            <a:r>
              <a:rPr lang="tr-TR" sz="3600" dirty="0" smtClean="0"/>
              <a:t>PRACTICE</a:t>
            </a:r>
            <a:endParaRPr lang="en-US" sz="36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8001000" cy="4548187"/>
          </a:xfrm>
          <a:noFill/>
        </p:spPr>
        <p:txBody>
          <a:bodyPr/>
          <a:lstStyle/>
          <a:p>
            <a:r>
              <a:rPr lang="en-AU" altLang="en-US" sz="2800" dirty="0" smtClean="0"/>
              <a:t>Review your presentation visuals for</a:t>
            </a:r>
            <a:endParaRPr lang="tr-TR" altLang="en-US" sz="2800" dirty="0" smtClean="0"/>
          </a:p>
          <a:p>
            <a:pPr lvl="1"/>
            <a:r>
              <a:rPr lang="tr-TR" altLang="en-US" sz="2400" dirty="0" smtClean="0"/>
              <a:t> </a:t>
            </a:r>
            <a:r>
              <a:rPr lang="en-AU" altLang="en-US" sz="2400" dirty="0" smtClean="0"/>
              <a:t>Clarity</a:t>
            </a:r>
          </a:p>
          <a:p>
            <a:pPr lvl="1"/>
            <a:r>
              <a:rPr lang="en-AU" altLang="en-US" sz="2400" dirty="0" smtClean="0"/>
              <a:t> Relevance</a:t>
            </a:r>
          </a:p>
          <a:p>
            <a:pPr lvl="1"/>
            <a:r>
              <a:rPr lang="en-AU" altLang="en-US" sz="2400" dirty="0" smtClean="0"/>
              <a:t> Eye-appeal</a:t>
            </a:r>
          </a:p>
          <a:p>
            <a:pPr lvl="1"/>
            <a:r>
              <a:rPr lang="en-AU" altLang="en-US" sz="2400" dirty="0" smtClean="0"/>
              <a:t> Visibility and readability</a:t>
            </a:r>
          </a:p>
          <a:p>
            <a:pPr lvl="1"/>
            <a:r>
              <a:rPr lang="en-AU" altLang="en-US" sz="2400" dirty="0" smtClean="0"/>
              <a:t> Quality</a:t>
            </a:r>
          </a:p>
          <a:p>
            <a:pPr lvl="1"/>
            <a:r>
              <a:rPr lang="en-AU" altLang="en-US" sz="2400" dirty="0" smtClean="0"/>
              <a:t> Memorability</a:t>
            </a:r>
          </a:p>
          <a:p>
            <a:pPr>
              <a:buFont typeface="Monotype Sorts" pitchFamily="2" charset="2"/>
              <a:buNone/>
            </a:pPr>
            <a:endParaRPr lang="en-US" altLang="en-US" sz="3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PRACTICE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4213" y="1773238"/>
            <a:ext cx="7772400" cy="4114800"/>
          </a:xfrm>
        </p:spPr>
        <p:txBody>
          <a:bodyPr/>
          <a:lstStyle/>
          <a:p>
            <a:r>
              <a:rPr lang="en-US" altLang="en-US" sz="3200" dirty="0" smtClean="0"/>
              <a:t>Practice at least </a:t>
            </a:r>
            <a:r>
              <a:rPr lang="tr-TR" altLang="en-US" sz="3200" dirty="0" smtClean="0"/>
              <a:t>1</a:t>
            </a:r>
            <a:r>
              <a:rPr lang="en-US" altLang="en-US" sz="3200" dirty="0" smtClean="0"/>
              <a:t>-</a:t>
            </a:r>
            <a:r>
              <a:rPr lang="tr-TR" altLang="en-US" sz="3200" dirty="0" smtClean="0"/>
              <a:t>2</a:t>
            </a:r>
            <a:r>
              <a:rPr lang="en-US" altLang="en-US" sz="3200" dirty="0" smtClean="0"/>
              <a:t> times</a:t>
            </a:r>
          </a:p>
          <a:p>
            <a:pPr lvl="1"/>
            <a:r>
              <a:rPr lang="en-US" altLang="en-US" sz="2800" dirty="0" smtClean="0"/>
              <a:t>Wait between reviews</a:t>
            </a:r>
          </a:p>
          <a:p>
            <a:pPr lvl="1"/>
            <a:r>
              <a:rPr lang="en-US" altLang="en-US" sz="2800" dirty="0" smtClean="0"/>
              <a:t>Practice in front of computer (simulation)</a:t>
            </a:r>
          </a:p>
          <a:p>
            <a:pPr lvl="1"/>
            <a:r>
              <a:rPr lang="en-US" altLang="en-US" sz="2800" dirty="0" smtClean="0"/>
              <a:t>Practice in front of your friends</a:t>
            </a:r>
          </a:p>
          <a:p>
            <a:r>
              <a:rPr lang="en-US" altLang="en-US" sz="3200" dirty="0" smtClean="0"/>
              <a:t>What questions will audience ask?</a:t>
            </a:r>
          </a:p>
          <a:p>
            <a:pPr lvl="1"/>
            <a:r>
              <a:rPr lang="en-US" altLang="en-US" sz="2800" dirty="0" smtClean="0"/>
              <a:t>Anticipate and put in presentation</a:t>
            </a:r>
          </a:p>
          <a:p>
            <a:pPr lvl="1"/>
            <a:r>
              <a:rPr lang="en-US" altLang="en-US" sz="2800" dirty="0" smtClean="0"/>
              <a:t>You can have some back-up slides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696200" cy="1143000"/>
          </a:xfrm>
        </p:spPr>
        <p:txBody>
          <a:bodyPr/>
          <a:lstStyle/>
          <a:p>
            <a:pPr>
              <a:defRPr/>
            </a:pPr>
            <a:r>
              <a:rPr lang="tr-TR" sz="3600" dirty="0" smtClean="0"/>
              <a:t>PRESENT</a:t>
            </a:r>
            <a:endParaRPr lang="en-US" sz="36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8001000" cy="4548187"/>
          </a:xfrm>
          <a:noFill/>
        </p:spPr>
        <p:txBody>
          <a:bodyPr/>
          <a:lstStyle/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tr-TR" altLang="en-US" sz="2800" dirty="0" smtClean="0"/>
              <a:t>1.</a:t>
            </a:r>
            <a:r>
              <a:rPr lang="en-US" altLang="en-US" sz="2800" dirty="0" smtClean="0"/>
              <a:t>Set the stage and the audience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2. Have an insurance policy instead of a manuscript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3. Use graphic aids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4. Talk loudly, slowly, and vigorously</a:t>
            </a:r>
            <a:endParaRPr lang="tr-TR" altLang="en-US" sz="2800" dirty="0" smtClean="0"/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tr-TR" altLang="en-US" sz="2800" dirty="0" smtClean="0"/>
              <a:t>5. </a:t>
            </a:r>
            <a:r>
              <a:rPr lang="en-US" altLang="en-US" sz="2800" dirty="0" smtClean="0"/>
              <a:t>Summarize and </a:t>
            </a:r>
            <a:r>
              <a:rPr lang="tr-TR" altLang="en-US" sz="2800" dirty="0" smtClean="0"/>
              <a:t>b</a:t>
            </a:r>
            <a:r>
              <a:rPr lang="en-US" altLang="en-US" sz="2800" dirty="0" smtClean="0"/>
              <a:t>e Prepared for Questions</a:t>
            </a:r>
          </a:p>
          <a:p>
            <a:pPr>
              <a:buFont typeface="Monotype Sorts" pitchFamily="2" charset="2"/>
              <a:buNone/>
            </a:pPr>
            <a:endParaRPr lang="en-US" altLang="en-US" sz="3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077200" cy="1276350"/>
          </a:xfrm>
        </p:spPr>
        <p:txBody>
          <a:bodyPr/>
          <a:lstStyle/>
          <a:p>
            <a:pPr>
              <a:defRPr/>
            </a:pPr>
            <a:r>
              <a:rPr lang="en-US" smtClean="0"/>
              <a:t>1. Set the Stage and the Audience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458200" cy="41148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 smtClean="0"/>
              <a:t>Inspect the room ahead of time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Choose a room with the entrance in the rear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Remove distractions if you can</a:t>
            </a:r>
            <a:endParaRPr lang="tr-TR" altLang="en-US" sz="2800" dirty="0" smtClean="0"/>
          </a:p>
          <a:p>
            <a:pPr>
              <a:lnSpc>
                <a:spcPct val="110000"/>
              </a:lnSpc>
            </a:pPr>
            <a:r>
              <a:rPr lang="en-AU" altLang="en-US" sz="2800" dirty="0" smtClean="0"/>
              <a:t>Inspect and test the equipment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37" y="692696"/>
            <a:ext cx="8229600" cy="10255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2. Have an Insurance Policy Instead of a Manuscript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686800" cy="4114800"/>
          </a:xfrm>
          <a:noFill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800" dirty="0" smtClean="0"/>
              <a:t>Talk from your graphic aids</a:t>
            </a:r>
          </a:p>
          <a:p>
            <a:pPr>
              <a:lnSpc>
                <a:spcPct val="140000"/>
              </a:lnSpc>
            </a:pPr>
            <a:r>
              <a:rPr lang="en-US" altLang="en-US" sz="2800" dirty="0" smtClean="0"/>
              <a:t>Put notes on cards</a:t>
            </a:r>
          </a:p>
          <a:p>
            <a:pPr>
              <a:lnSpc>
                <a:spcPct val="140000"/>
              </a:lnSpc>
            </a:pPr>
            <a:r>
              <a:rPr lang="en-US" altLang="en-US" sz="2800" dirty="0" smtClean="0"/>
              <a:t>Type the main points</a:t>
            </a:r>
          </a:p>
          <a:p>
            <a:pPr>
              <a:lnSpc>
                <a:spcPct val="140000"/>
              </a:lnSpc>
            </a:pPr>
            <a:r>
              <a:rPr lang="en-US" altLang="en-US" sz="2800" dirty="0" smtClean="0"/>
              <a:t>Type on one side only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altLang="en-US" sz="3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 Use Graphic Aids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8458200" cy="4495800"/>
          </a:xfrm>
          <a:noFill/>
        </p:spPr>
        <p:txBody>
          <a:bodyPr/>
          <a:lstStyle/>
          <a:p>
            <a:r>
              <a:rPr lang="en-US" altLang="en-US" sz="2800" dirty="0" smtClean="0"/>
              <a:t>Slides</a:t>
            </a:r>
          </a:p>
          <a:p>
            <a:pPr lvl="1"/>
            <a:r>
              <a:rPr lang="en-US" altLang="en-US" sz="2400" dirty="0" smtClean="0"/>
              <a:t>order properly</a:t>
            </a:r>
          </a:p>
          <a:p>
            <a:pPr lvl="1"/>
            <a:r>
              <a:rPr lang="en-US" altLang="en-US" sz="2400" dirty="0" smtClean="0"/>
              <a:t>do not block the audiences’ view</a:t>
            </a:r>
          </a:p>
          <a:p>
            <a:pPr lvl="1"/>
            <a:r>
              <a:rPr lang="en-US" altLang="en-US" sz="2400" dirty="0" smtClean="0"/>
              <a:t>use large fonts</a:t>
            </a:r>
          </a:p>
          <a:p>
            <a:pPr lvl="1"/>
            <a:r>
              <a:rPr lang="en-US" altLang="en-US" sz="2400" dirty="0" smtClean="0"/>
              <a:t>NEVER ever put paragraphs</a:t>
            </a:r>
          </a:p>
          <a:p>
            <a:r>
              <a:rPr lang="tr-TR" altLang="en-US" sz="2800" dirty="0" smtClean="0"/>
              <a:t>Graphics </a:t>
            </a:r>
            <a:r>
              <a:rPr lang="en-US" altLang="en-US" sz="2800" dirty="0" smtClean="0"/>
              <a:t>enhance</a:t>
            </a:r>
            <a:r>
              <a:rPr lang="tr-TR" altLang="en-US" sz="2800" dirty="0" smtClean="0"/>
              <a:t> </a:t>
            </a:r>
            <a:r>
              <a:rPr lang="en-US" altLang="en-US" sz="2800" dirty="0" smtClean="0"/>
              <a:t>what</a:t>
            </a:r>
            <a:r>
              <a:rPr lang="tr-TR" altLang="en-US" sz="2800" dirty="0" smtClean="0"/>
              <a:t> </a:t>
            </a:r>
            <a:r>
              <a:rPr lang="en-US" altLang="en-US" sz="2800" dirty="0" smtClean="0"/>
              <a:t>you</a:t>
            </a:r>
            <a:r>
              <a:rPr lang="tr-TR" altLang="en-US" sz="2800" dirty="0" smtClean="0"/>
              <a:t> say</a:t>
            </a:r>
          </a:p>
          <a:p>
            <a:r>
              <a:rPr lang="en-US" altLang="en-US" sz="2800" dirty="0" smtClean="0"/>
              <a:t>Use the board backhand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" y="54388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Do not exaggerate the </a:t>
            </a:r>
            <a:r>
              <a:rPr lang="en-US" altLang="en-US" dirty="0" err="1"/>
              <a:t>powerpoint</a:t>
            </a:r>
            <a:r>
              <a:rPr lang="en-US" altLang="en-US" dirty="0"/>
              <a:t>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7086600" cy="936625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Tips on Using Visual Aids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559675" cy="4832350"/>
          </a:xfrm>
          <a:noFill/>
        </p:spPr>
        <p:txBody>
          <a:bodyPr/>
          <a:lstStyle/>
          <a:p>
            <a:pPr defTabSz="762000">
              <a:lnSpc>
                <a:spcPct val="120000"/>
              </a:lnSpc>
              <a:buClr>
                <a:srgbClr val="FF3300"/>
              </a:buClr>
              <a:buFont typeface="Monotype Sorts" pitchFamily="2" charset="2"/>
              <a:buChar char="F"/>
            </a:pPr>
            <a:r>
              <a:rPr lang="en-AU" altLang="en-US" sz="2800" dirty="0" smtClean="0"/>
              <a:t>LANDSCAPE ORIENTATION</a:t>
            </a:r>
          </a:p>
          <a:p>
            <a:pPr defTabSz="762000">
              <a:lnSpc>
                <a:spcPct val="120000"/>
              </a:lnSpc>
              <a:buClr>
                <a:srgbClr val="FF3300"/>
              </a:buClr>
              <a:buFont typeface="Monotype Sorts" pitchFamily="2" charset="2"/>
              <a:buChar char="F"/>
            </a:pPr>
            <a:r>
              <a:rPr lang="en-AU" altLang="en-US" sz="2800" dirty="0" smtClean="0"/>
              <a:t>SANS-SERIF TYPEFACE</a:t>
            </a:r>
            <a:endParaRPr lang="tr-TR" altLang="en-US" sz="2800" dirty="0" smtClean="0"/>
          </a:p>
          <a:p>
            <a:pPr lvl="1" defTabSz="762000"/>
            <a:r>
              <a:rPr lang="en-AU" altLang="en-US" sz="2400" dirty="0" smtClean="0"/>
              <a:t>ARIAL</a:t>
            </a:r>
          </a:p>
          <a:p>
            <a:pPr lvl="1" defTabSz="762000"/>
            <a:r>
              <a:rPr lang="en-AU" altLang="en-US" sz="2400" dirty="0" smtClean="0">
                <a:latin typeface="Times New Roman" panose="02020603050405020304" pitchFamily="18" charset="0"/>
              </a:rPr>
              <a:t>TIMES NEW ROMAN</a:t>
            </a:r>
            <a:endParaRPr lang="en-AU" altLang="en-US" sz="2400" dirty="0" smtClean="0"/>
          </a:p>
          <a:p>
            <a:pPr defTabSz="762000">
              <a:lnSpc>
                <a:spcPct val="120000"/>
              </a:lnSpc>
              <a:buClr>
                <a:srgbClr val="FF3300"/>
              </a:buClr>
              <a:buFont typeface="Monotype Sorts" pitchFamily="2" charset="2"/>
              <a:buChar char="F"/>
            </a:pPr>
            <a:r>
              <a:rPr lang="en-AU" altLang="en-US" sz="2800" dirty="0" smtClean="0"/>
              <a:t>LIGHT/DARK BACKGROUND</a:t>
            </a:r>
          </a:p>
          <a:p>
            <a:pPr defTabSz="762000">
              <a:lnSpc>
                <a:spcPct val="120000"/>
              </a:lnSpc>
              <a:buClr>
                <a:srgbClr val="FF3300"/>
              </a:buClr>
              <a:buFont typeface="Monotype Sorts" pitchFamily="2" charset="2"/>
              <a:buChar char="F"/>
            </a:pPr>
            <a:r>
              <a:rPr lang="en-AU" altLang="en-US" sz="2800" dirty="0" smtClean="0"/>
              <a:t>PROPER LETTER/OBJECT SIZE</a:t>
            </a:r>
            <a:endParaRPr lang="tr-TR" altLang="en-US" sz="2800" dirty="0" smtClean="0"/>
          </a:p>
          <a:p>
            <a:pPr lvl="1" defTabSz="762000">
              <a:lnSpc>
                <a:spcPct val="120000"/>
              </a:lnSpc>
              <a:buClr>
                <a:srgbClr val="FF3300"/>
              </a:buClr>
              <a:buFont typeface="Monotype Sorts" pitchFamily="2" charset="2"/>
              <a:buChar char="F"/>
            </a:pPr>
            <a:r>
              <a:rPr lang="en-AU" altLang="en-US" sz="2400" dirty="0" smtClean="0"/>
              <a:t>READABLE AT THE BACK OF THE ROOM</a:t>
            </a:r>
          </a:p>
          <a:p>
            <a:pPr lvl="1" defTabSz="762000">
              <a:lnSpc>
                <a:spcPct val="120000"/>
              </a:lnSpc>
              <a:buClr>
                <a:srgbClr val="FF3300"/>
              </a:buClr>
              <a:buFont typeface="Monotype Sorts" pitchFamily="2" charset="2"/>
              <a:buChar char="F"/>
            </a:pPr>
            <a:r>
              <a:rPr lang="en-AU" altLang="en-US" sz="700" dirty="0" smtClean="0"/>
              <a:t>NOT READABLE</a:t>
            </a:r>
          </a:p>
          <a:p>
            <a:pPr defTabSz="762000">
              <a:lnSpc>
                <a:spcPct val="120000"/>
              </a:lnSpc>
              <a:buClr>
                <a:srgbClr val="FF3300"/>
              </a:buClr>
              <a:buFont typeface="Monotype Sorts" pitchFamily="2" charset="2"/>
              <a:buChar char="F"/>
            </a:pPr>
            <a:r>
              <a:rPr lang="en-AU" altLang="en-US" sz="2800" dirty="0" smtClean="0"/>
              <a:t>USE A POINTER</a:t>
            </a:r>
          </a:p>
          <a:p>
            <a:pPr defTabSz="762000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Communications Skills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772400" cy="4114800"/>
          </a:xfrm>
        </p:spPr>
        <p:txBody>
          <a:bodyPr/>
          <a:lstStyle/>
          <a:p>
            <a:r>
              <a:rPr lang="en-US" altLang="en-US" sz="2800" dirty="0" smtClean="0"/>
              <a:t>Oral and written skills are needed in technical job area </a:t>
            </a:r>
          </a:p>
          <a:p>
            <a:pPr lvl="1"/>
            <a:r>
              <a:rPr lang="en-US" altLang="en-US" sz="2400" dirty="0" smtClean="0"/>
              <a:t> Contribute in team meetings</a:t>
            </a:r>
          </a:p>
          <a:p>
            <a:pPr lvl="1"/>
            <a:r>
              <a:rPr lang="en-US" altLang="en-US" sz="2400" dirty="0" smtClean="0"/>
              <a:t> Motivate teams and individuals</a:t>
            </a:r>
          </a:p>
          <a:p>
            <a:pPr lvl="1"/>
            <a:r>
              <a:rPr lang="en-US" altLang="en-US" sz="2400" dirty="0" smtClean="0"/>
              <a:t> Persuade others to take an action</a:t>
            </a:r>
          </a:p>
          <a:p>
            <a:pPr lvl="1"/>
            <a:r>
              <a:rPr lang="en-US" altLang="en-US" sz="2400" dirty="0" smtClean="0"/>
              <a:t> Work with customers and suppliers</a:t>
            </a:r>
          </a:p>
          <a:p>
            <a:r>
              <a:rPr lang="en-US" altLang="en-US" sz="2800" dirty="0" smtClean="0"/>
              <a:t>Giving a presentation is an important oral skill for your career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83280"/>
              </p:ext>
            </p:extLst>
          </p:nvPr>
        </p:nvGraphicFramePr>
        <p:xfrm>
          <a:off x="1403648" y="1484784"/>
          <a:ext cx="67119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Worksheet" r:id="rId3" imgW="4200457" imgH="2533785" progId="Excel.Sheet.8">
                  <p:embed/>
                </p:oleObj>
              </mc:Choice>
              <mc:Fallback>
                <p:oleObj name="Worksheet" r:id="rId3" imgW="4200457" imgH="253378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84784"/>
                        <a:ext cx="67119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and Graphs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and Graphs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827388"/>
              </p:ext>
            </p:extLst>
          </p:nvPr>
        </p:nvGraphicFramePr>
        <p:xfrm>
          <a:off x="457200" y="1430338"/>
          <a:ext cx="8229600" cy="498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05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category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458200" cy="127635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4. Talk Loudly, Slowly, and Vigorously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52600"/>
            <a:ext cx="7776864" cy="4114800"/>
          </a:xfrm>
          <a:noFill/>
        </p:spPr>
        <p:txBody>
          <a:bodyPr/>
          <a:lstStyle/>
          <a:p>
            <a:r>
              <a:rPr lang="en-US" altLang="en-US" sz="2800" dirty="0" smtClean="0"/>
              <a:t>Talk loudly</a:t>
            </a:r>
          </a:p>
          <a:p>
            <a:r>
              <a:rPr lang="en-US" altLang="en-US" sz="2800" dirty="0" smtClean="0"/>
              <a:t>Talk slowly</a:t>
            </a:r>
          </a:p>
          <a:p>
            <a:r>
              <a:rPr lang="en-US" altLang="en-US" sz="2800" dirty="0" smtClean="0"/>
              <a:t>Talk vigorously</a:t>
            </a:r>
          </a:p>
          <a:p>
            <a:r>
              <a:rPr lang="en-US" altLang="en-US" sz="2800" dirty="0" smtClean="0"/>
              <a:t>With</a:t>
            </a:r>
            <a:r>
              <a:rPr lang="tr-TR" altLang="en-US" sz="2800" dirty="0" smtClean="0"/>
              <a:t> </a:t>
            </a:r>
            <a:r>
              <a:rPr lang="en-US" altLang="en-US" sz="2800" dirty="0" smtClean="0"/>
              <a:t>eye</a:t>
            </a:r>
            <a:r>
              <a:rPr lang="tr-TR" altLang="en-US" sz="2800" dirty="0" smtClean="0"/>
              <a:t> </a:t>
            </a:r>
            <a:r>
              <a:rPr lang="en-US" altLang="en-US" sz="2800" dirty="0" smtClean="0"/>
              <a:t>contact</a:t>
            </a:r>
          </a:p>
          <a:p>
            <a:r>
              <a:rPr lang="en-US" altLang="en-US" sz="2800" dirty="0" smtClean="0"/>
              <a:t>Move on transitions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5</a:t>
            </a:r>
            <a:r>
              <a:rPr lang="en-US" dirty="0" smtClean="0"/>
              <a:t>. Summarize and Be Prepared for Questions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800" dirty="0" smtClean="0"/>
              <a:t>Repeat the main points in conclusion</a:t>
            </a:r>
          </a:p>
          <a:p>
            <a:pPr>
              <a:lnSpc>
                <a:spcPct val="130000"/>
              </a:lnSpc>
            </a:pPr>
            <a:r>
              <a:rPr lang="en-US" altLang="en-US" sz="2800" dirty="0" smtClean="0"/>
              <a:t>Reword clumsy questions</a:t>
            </a:r>
          </a:p>
          <a:p>
            <a:pPr>
              <a:lnSpc>
                <a:spcPct val="130000"/>
              </a:lnSpc>
            </a:pPr>
            <a:r>
              <a:rPr lang="en-US" altLang="en-US" sz="2800" dirty="0" smtClean="0"/>
              <a:t>Wait until after the speech to pass things 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Stage Freight</a:t>
            </a:r>
          </a:p>
          <a:p>
            <a:pPr lvl="1"/>
            <a:r>
              <a:rPr lang="en-US" sz="2400" dirty="0" smtClean="0"/>
              <a:t>You are most probably the most knowledgeable on the subject</a:t>
            </a:r>
          </a:p>
          <a:p>
            <a:pPr lvl="1"/>
            <a:r>
              <a:rPr lang="en-US" sz="2400" dirty="0" smtClean="0"/>
              <a:t>People want you to succeed</a:t>
            </a:r>
          </a:p>
          <a:p>
            <a:pPr lvl="1"/>
            <a:r>
              <a:rPr lang="en-US" sz="2400" dirty="0" smtClean="0"/>
              <a:t>Most questions are to understand more</a:t>
            </a:r>
          </a:p>
          <a:p>
            <a:pPr lvl="1"/>
            <a:r>
              <a:rPr lang="en-US" sz="2400" dirty="0" smtClean="0"/>
              <a:t>The larger the audience to better</a:t>
            </a:r>
          </a:p>
          <a:p>
            <a:r>
              <a:rPr lang="en-US" sz="2600" dirty="0" smtClean="0"/>
              <a:t>Enjoy</a:t>
            </a:r>
          </a:p>
          <a:p>
            <a:pPr lvl="1"/>
            <a:r>
              <a:rPr lang="en-US" sz="2400" dirty="0" smtClean="0"/>
              <a:t>Everyone is listening to what you are saying</a:t>
            </a:r>
          </a:p>
          <a:p>
            <a:r>
              <a:rPr lang="en-US" sz="2600" dirty="0" smtClean="0"/>
              <a:t>If you do not know the answer</a:t>
            </a:r>
          </a:p>
          <a:p>
            <a:pPr lvl="1"/>
            <a:r>
              <a:rPr lang="en-US" sz="2400" dirty="0" smtClean="0"/>
              <a:t>Be straight-forward, people can understand B.S.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27933" y="2060848"/>
            <a:ext cx="2992437" cy="935037"/>
            <a:chOff x="3347864" y="2204864"/>
            <a:chExt cx="2993168" cy="935380"/>
          </a:xfrm>
        </p:grpSpPr>
        <p:sp>
          <p:nvSpPr>
            <p:cNvPr id="5134" name="AutoShape 4"/>
            <p:cNvSpPr>
              <a:spLocks noChangeAspect="1" noChangeArrowheads="1"/>
            </p:cNvSpPr>
            <p:nvPr/>
          </p:nvSpPr>
          <p:spPr bwMode="auto">
            <a:xfrm>
              <a:off x="3347864" y="2204864"/>
              <a:ext cx="2993168" cy="935380"/>
            </a:xfrm>
            <a:prstGeom prst="downArrow">
              <a:avLst>
                <a:gd name="adj1" fmla="val 50000"/>
                <a:gd name="adj2" fmla="val 50023"/>
              </a:avLst>
            </a:prstGeom>
            <a:gradFill rotWithShape="0">
              <a:gsLst>
                <a:gs pos="0">
                  <a:srgbClr val="CC00CC"/>
                </a:gs>
                <a:gs pos="100000">
                  <a:srgbClr val="8E008E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5135" name="Rectangle 5"/>
            <p:cNvSpPr>
              <a:spLocks noChangeArrowheads="1"/>
            </p:cNvSpPr>
            <p:nvPr/>
          </p:nvSpPr>
          <p:spPr bwMode="auto">
            <a:xfrm>
              <a:off x="4356073" y="2276872"/>
              <a:ext cx="936383" cy="52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800" dirty="0">
                  <a:solidFill>
                    <a:srgbClr val="FFFF66"/>
                  </a:solidFill>
                  <a:latin typeface="Century Gothic" panose="020B0502020202020204" pitchFamily="34" charset="0"/>
                </a:rPr>
                <a:t>Plan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627933" y="3068910"/>
            <a:ext cx="2992437" cy="935038"/>
            <a:chOff x="3347864" y="3212976"/>
            <a:chExt cx="2993168" cy="935380"/>
          </a:xfrm>
        </p:grpSpPr>
        <p:sp>
          <p:nvSpPr>
            <p:cNvPr id="5132" name="AutoShape 6"/>
            <p:cNvSpPr>
              <a:spLocks noChangeAspect="1" noChangeArrowheads="1"/>
            </p:cNvSpPr>
            <p:nvPr/>
          </p:nvSpPr>
          <p:spPr bwMode="auto">
            <a:xfrm>
              <a:off x="3347864" y="3212976"/>
              <a:ext cx="2993168" cy="935380"/>
            </a:xfrm>
            <a:prstGeom prst="downArrow">
              <a:avLst>
                <a:gd name="adj1" fmla="val 50000"/>
                <a:gd name="adj2" fmla="val 50023"/>
              </a:avLst>
            </a:prstGeom>
            <a:gradFill rotWithShape="0">
              <a:gsLst>
                <a:gs pos="0">
                  <a:srgbClr val="009900"/>
                </a:gs>
                <a:gs pos="100000">
                  <a:srgbClr val="006B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5133" name="Rectangle 7"/>
            <p:cNvSpPr>
              <a:spLocks noChangeArrowheads="1"/>
            </p:cNvSpPr>
            <p:nvPr/>
          </p:nvSpPr>
          <p:spPr bwMode="auto">
            <a:xfrm>
              <a:off x="4042577" y="3212976"/>
              <a:ext cx="1572930" cy="52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800" dirty="0">
                  <a:solidFill>
                    <a:srgbClr val="FFFF66"/>
                  </a:solidFill>
                  <a:latin typeface="Century Gothic" panose="020B0502020202020204" pitchFamily="34" charset="0"/>
                </a:rPr>
                <a:t>Prepare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699370" y="4005535"/>
            <a:ext cx="2808288" cy="935038"/>
            <a:chOff x="3419872" y="4149080"/>
            <a:chExt cx="2808312" cy="935380"/>
          </a:xfrm>
        </p:grpSpPr>
        <p:sp>
          <p:nvSpPr>
            <p:cNvPr id="5130" name="AutoShape 8"/>
            <p:cNvSpPr>
              <a:spLocks noChangeArrowheads="1"/>
            </p:cNvSpPr>
            <p:nvPr/>
          </p:nvSpPr>
          <p:spPr bwMode="auto">
            <a:xfrm>
              <a:off x="3419872" y="4149080"/>
              <a:ext cx="2808312" cy="935380"/>
            </a:xfrm>
            <a:prstGeom prst="downArrow">
              <a:avLst>
                <a:gd name="adj1" fmla="val 50000"/>
                <a:gd name="adj2" fmla="val 50023"/>
              </a:avLst>
            </a:prstGeom>
            <a:gradFill rotWithShape="0">
              <a:gsLst>
                <a:gs pos="0">
                  <a:srgbClr val="CC9900"/>
                </a:gs>
                <a:gs pos="100000">
                  <a:srgbClr val="8E6B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5131" name="Rectangle 9"/>
            <p:cNvSpPr>
              <a:spLocks noChangeArrowheads="1"/>
            </p:cNvSpPr>
            <p:nvPr/>
          </p:nvSpPr>
          <p:spPr bwMode="auto">
            <a:xfrm>
              <a:off x="3996363" y="4232640"/>
              <a:ext cx="1644695" cy="52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800" dirty="0">
                  <a:solidFill>
                    <a:srgbClr val="FFFF66"/>
                  </a:solidFill>
                  <a:latin typeface="Century Gothic" panose="020B0502020202020204" pitchFamily="34" charset="0"/>
                </a:rPr>
                <a:t>Practice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99370" y="4940573"/>
            <a:ext cx="2952750" cy="935037"/>
            <a:chOff x="3419872" y="5085184"/>
            <a:chExt cx="2952328" cy="935380"/>
          </a:xfrm>
        </p:grpSpPr>
        <p:sp>
          <p:nvSpPr>
            <p:cNvPr id="5128" name="AutoShape 10"/>
            <p:cNvSpPr>
              <a:spLocks noChangeArrowheads="1"/>
            </p:cNvSpPr>
            <p:nvPr/>
          </p:nvSpPr>
          <p:spPr bwMode="auto">
            <a:xfrm>
              <a:off x="3419872" y="5085184"/>
              <a:ext cx="2952328" cy="935380"/>
            </a:xfrm>
            <a:prstGeom prst="downArrow">
              <a:avLst>
                <a:gd name="adj1" fmla="val 50000"/>
                <a:gd name="adj2" fmla="val 50023"/>
              </a:avLst>
            </a:prstGeom>
            <a:gradFill rotWithShape="0">
              <a:gsLst>
                <a:gs pos="0">
                  <a:srgbClr val="FF0033"/>
                </a:gs>
                <a:gs pos="100000">
                  <a:srgbClr val="B20024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5129" name="Rectangle 11"/>
            <p:cNvSpPr>
              <a:spLocks noChangeArrowheads="1"/>
            </p:cNvSpPr>
            <p:nvPr/>
          </p:nvSpPr>
          <p:spPr bwMode="auto">
            <a:xfrm>
              <a:off x="4140271" y="5157192"/>
              <a:ext cx="1455319" cy="52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800" dirty="0">
                  <a:solidFill>
                    <a:srgbClr val="FFFF66"/>
                  </a:solidFill>
                  <a:latin typeface="Century Gothic" panose="020B0502020202020204" pitchFamily="34" charset="0"/>
                </a:rPr>
                <a:t>Present</a:t>
              </a: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>
              <a:defRPr/>
            </a:pPr>
            <a:r>
              <a:rPr lang="en-US" dirty="0" smtClean="0"/>
              <a:t>4P for Better Presentations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56792"/>
            <a:ext cx="8458200" cy="4615408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altLang="en-US" sz="2800" dirty="0" smtClean="0"/>
              <a:t>Who is the audience</a:t>
            </a:r>
          </a:p>
          <a:p>
            <a:pPr lvl="1"/>
            <a:r>
              <a:rPr lang="en-AU" altLang="en-US" sz="2400" dirty="0" smtClean="0"/>
              <a:t>knowledge</a:t>
            </a:r>
          </a:p>
          <a:p>
            <a:pPr lvl="1"/>
            <a:r>
              <a:rPr lang="en-AU" altLang="en-US" sz="2400" dirty="0" smtClean="0"/>
              <a:t>experience</a:t>
            </a:r>
            <a:endParaRPr lang="tr-TR" altLang="en-US" sz="2400" dirty="0" smtClean="0"/>
          </a:p>
          <a:p>
            <a:r>
              <a:rPr lang="en-AU" altLang="en-US" sz="2800" dirty="0" smtClean="0"/>
              <a:t>What does the audience want from you</a:t>
            </a:r>
          </a:p>
          <a:p>
            <a:pPr lvl="1"/>
            <a:r>
              <a:rPr lang="en-AU" altLang="en-US" sz="2400" dirty="0" smtClean="0"/>
              <a:t>needs</a:t>
            </a:r>
          </a:p>
          <a:p>
            <a:pPr lvl="1"/>
            <a:r>
              <a:rPr lang="en-AU" altLang="en-US" sz="2400" dirty="0" smtClean="0"/>
              <a:t>goals</a:t>
            </a:r>
          </a:p>
          <a:p>
            <a:pPr lvl="1">
              <a:lnSpc>
                <a:spcPct val="150000"/>
              </a:lnSpc>
            </a:pPr>
            <a:endParaRPr lang="tr-TR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PLAN-Describe Your Audience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PURPUSE-Why are you giving this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2800" dirty="0" smtClean="0"/>
              <a:t>Inform?</a:t>
            </a:r>
          </a:p>
          <a:p>
            <a:pPr eaLnBrk="1" hangingPunct="1">
              <a:defRPr/>
            </a:pPr>
            <a:r>
              <a:rPr lang="en-AU" sz="2800" dirty="0" smtClean="0"/>
              <a:t>Persuade?</a:t>
            </a:r>
          </a:p>
          <a:p>
            <a:pPr eaLnBrk="1" hangingPunct="1">
              <a:defRPr/>
            </a:pPr>
            <a:r>
              <a:rPr lang="en-AU" sz="2800" dirty="0" smtClean="0"/>
              <a:t>Motivate to action?</a:t>
            </a:r>
          </a:p>
          <a:p>
            <a:pPr eaLnBrk="1" hangingPunct="1">
              <a:defRPr/>
            </a:pPr>
            <a:r>
              <a:rPr lang="en-AU" sz="2800" dirty="0" smtClean="0"/>
              <a:t>Sell?</a:t>
            </a:r>
          </a:p>
          <a:p>
            <a:pPr eaLnBrk="1" hangingPunct="1">
              <a:defRPr/>
            </a:pPr>
            <a:r>
              <a:rPr lang="en-AU" sz="2800" dirty="0" smtClean="0"/>
              <a:t>Teach?</a:t>
            </a:r>
          </a:p>
          <a:p>
            <a:pPr eaLnBrk="1" hangingPunct="1">
              <a:defRPr/>
            </a:pPr>
            <a:r>
              <a:rPr lang="en-AU" sz="2800" dirty="0" smtClean="0"/>
              <a:t>Train?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72816"/>
            <a:ext cx="8458200" cy="4399384"/>
          </a:xfrm>
          <a:noFill/>
        </p:spPr>
        <p:txBody>
          <a:bodyPr/>
          <a:lstStyle/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1. Make it short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2. Make the organization obvious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3. Make the ideas simple and vivid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PLAN-Fundamentals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 Make it short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28800"/>
            <a:ext cx="7772400" cy="4314800"/>
          </a:xfrm>
          <a:noFill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800" dirty="0" smtClean="0"/>
              <a:t>It takes twice as long to listen as to read</a:t>
            </a:r>
          </a:p>
          <a:p>
            <a:pPr>
              <a:lnSpc>
                <a:spcPct val="140000"/>
              </a:lnSpc>
            </a:pPr>
            <a:r>
              <a:rPr lang="en-US" altLang="en-US" sz="2800" dirty="0" smtClean="0"/>
              <a:t>Stick to a few main points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2. Make the organization obvious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628800"/>
            <a:ext cx="8763000" cy="4114800"/>
          </a:xfrm>
          <a:noFill/>
        </p:spPr>
        <p:txBody>
          <a:bodyPr/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 smtClean="0"/>
              <a:t>Acknowledge the introduction and the audience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 smtClean="0"/>
              <a:t>Tell them what you are going to tell them</a:t>
            </a:r>
            <a:endParaRPr lang="tr-TR" altLang="en-US" sz="2800" dirty="0" smtClean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en-US" altLang="en-US" sz="2400" dirty="0" smtClean="0"/>
              <a:t>Outline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 smtClean="0"/>
              <a:t>Tell them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 smtClean="0"/>
              <a:t>Tell them what you told them</a:t>
            </a:r>
            <a:r>
              <a:rPr lang="tr-TR" altLang="en-US" sz="2800" dirty="0" smtClean="0"/>
              <a:t> </a:t>
            </a: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en-US" altLang="en-US" sz="2400" dirty="0" smtClean="0"/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3">
      <a:dk1>
        <a:sysClr val="windowText" lastClr="000000"/>
      </a:dk1>
      <a:lt1>
        <a:sysClr val="window" lastClr="FFFFFF"/>
      </a:lt1>
      <a:dk2>
        <a:srgbClr val="FF0000"/>
      </a:dk2>
      <a:lt2>
        <a:srgbClr val="E2DFCC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TU_EEE_Presentation_Template.potx" id="{E6E03A91-F1FA-4A98-8BA7-ECDF9C3E2C0E}" vid="{82D5DDE7-B8CD-45DF-8E92-2FA8F65DCE9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Chapter-8</Template>
  <TotalTime>1472214923</TotalTime>
  <Pages>17</Pages>
  <Words>1680</Words>
  <Application>Microsoft Office PowerPoint</Application>
  <PresentationFormat>On-screen Show (4:3)</PresentationFormat>
  <Paragraphs>291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 (Headings)</vt:lpstr>
      <vt:lpstr>Century Gothic</vt:lpstr>
      <vt:lpstr>Constantia</vt:lpstr>
      <vt:lpstr>Monotype Sorts</vt:lpstr>
      <vt:lpstr>Symbol</vt:lpstr>
      <vt:lpstr>Times New Roman</vt:lpstr>
      <vt:lpstr>Wingdings 2</vt:lpstr>
      <vt:lpstr>Flow</vt:lpstr>
      <vt:lpstr>Worksheet</vt:lpstr>
      <vt:lpstr>PowerPoint Presentation</vt:lpstr>
      <vt:lpstr>Introduction </vt:lpstr>
      <vt:lpstr>Communications Skills</vt:lpstr>
      <vt:lpstr>PowerPoint Presentation</vt:lpstr>
      <vt:lpstr>PLAN-Describe Your Audience</vt:lpstr>
      <vt:lpstr>PURPUSE-Why are you giving this talk?</vt:lpstr>
      <vt:lpstr>PLAN-Fundamentals</vt:lpstr>
      <vt:lpstr>1. Make it short</vt:lpstr>
      <vt:lpstr>2. Make the organization obvious</vt:lpstr>
      <vt:lpstr>2. Make Ideas Simple and Vivid</vt:lpstr>
      <vt:lpstr>PREPARE</vt:lpstr>
      <vt:lpstr>Funny Opening-Example</vt:lpstr>
      <vt:lpstr>Structure the Opening</vt:lpstr>
      <vt:lpstr>Structure the Opening</vt:lpstr>
      <vt:lpstr>Development</vt:lpstr>
      <vt:lpstr>Development</vt:lpstr>
      <vt:lpstr>Development</vt:lpstr>
      <vt:lpstr>Development</vt:lpstr>
      <vt:lpstr>The Closing</vt:lpstr>
      <vt:lpstr>Bulleted Slide Structure</vt:lpstr>
      <vt:lpstr>Determine Correct Time per Slide</vt:lpstr>
      <vt:lpstr>PRACTICE</vt:lpstr>
      <vt:lpstr>PRACTICE</vt:lpstr>
      <vt:lpstr>PRACTICE</vt:lpstr>
      <vt:lpstr>PRESENT</vt:lpstr>
      <vt:lpstr>1. Set the Stage and the Audience</vt:lpstr>
      <vt:lpstr>2. Have an Insurance Policy Instead of a Manuscript</vt:lpstr>
      <vt:lpstr>3. Use Graphic Aids</vt:lpstr>
      <vt:lpstr>Tips on Using Visual Aids</vt:lpstr>
      <vt:lpstr>Charts and Graphs</vt:lpstr>
      <vt:lpstr>Charts and Graphs</vt:lpstr>
      <vt:lpstr>4. Talk Loudly, Slowly, and Vigorously</vt:lpstr>
      <vt:lpstr>5. Summarize and Be Prepared for Questions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subject/>
  <dc:creator>Tayfun AKIN</dc:creator>
  <cp:keywords/>
  <dc:description/>
  <cp:lastModifiedBy>fatihkocer@gmail.com</cp:lastModifiedBy>
  <cp:revision>60</cp:revision>
  <cp:lastPrinted>1999-12-15T11:28:31Z</cp:lastPrinted>
  <dcterms:created xsi:type="dcterms:W3CDTF">1997-02-27T23:34:28Z</dcterms:created>
  <dcterms:modified xsi:type="dcterms:W3CDTF">2017-03-07T05:46:13Z</dcterms:modified>
</cp:coreProperties>
</file>