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1"/>
  </p:sldMasterIdLst>
  <p:notesMasterIdLst>
    <p:notesMasterId r:id="rId30"/>
  </p:notesMasterIdLst>
  <p:handoutMasterIdLst>
    <p:handoutMasterId r:id="rId31"/>
  </p:handoutMasterIdLst>
  <p:sldIdLst>
    <p:sldId id="256" r:id="rId2"/>
    <p:sldId id="257" r:id="rId3"/>
    <p:sldId id="259" r:id="rId4"/>
    <p:sldId id="273" r:id="rId5"/>
    <p:sldId id="272" r:id="rId6"/>
    <p:sldId id="275" r:id="rId7"/>
    <p:sldId id="276" r:id="rId8"/>
    <p:sldId id="260" r:id="rId9"/>
    <p:sldId id="270" r:id="rId10"/>
    <p:sldId id="269" r:id="rId11"/>
    <p:sldId id="274" r:id="rId12"/>
    <p:sldId id="265" r:id="rId13"/>
    <p:sldId id="266" r:id="rId14"/>
    <p:sldId id="277" r:id="rId15"/>
    <p:sldId id="283" r:id="rId16"/>
    <p:sldId id="267" r:id="rId17"/>
    <p:sldId id="284" r:id="rId18"/>
    <p:sldId id="285" r:id="rId19"/>
    <p:sldId id="279" r:id="rId20"/>
    <p:sldId id="280" r:id="rId21"/>
    <p:sldId id="282" r:id="rId22"/>
    <p:sldId id="281" r:id="rId23"/>
    <p:sldId id="264" r:id="rId24"/>
    <p:sldId id="278" r:id="rId25"/>
    <p:sldId id="268" r:id="rId26"/>
    <p:sldId id="261" r:id="rId27"/>
    <p:sldId id="262" r:id="rId28"/>
    <p:sldId id="263" r:id="rId29"/>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64" autoAdjust="0"/>
  </p:normalViewPr>
  <p:slideViewPr>
    <p:cSldViewPr>
      <p:cViewPr>
        <p:scale>
          <a:sx n="75" d="100"/>
          <a:sy n="75" d="100"/>
        </p:scale>
        <p:origin x="51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1392" y="-22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52689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00113" y="4713288"/>
            <a:ext cx="4946650" cy="4173537"/>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19" name="Rectangle 3"/>
          <p:cNvSpPr>
            <a:spLocks noGrp="1" noRot="1" noChangeAspect="1" noChangeArrowheads="1" noTextEdit="1"/>
          </p:cNvSpPr>
          <p:nvPr>
            <p:ph type="sldImg" idx="2"/>
          </p:nvPr>
        </p:nvSpPr>
        <p:spPr bwMode="auto">
          <a:xfrm>
            <a:off x="1055688" y="865188"/>
            <a:ext cx="4635500" cy="347503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1150652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6766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82448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09371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Figure</a:t>
            </a:r>
            <a:r>
              <a:rPr lang="tr-TR" altLang="en-US" baseline="0" dirty="0" smtClean="0"/>
              <a:t> shows the modelling for the PMSG wind turbine that is connected to grid with FSPC. There are two converters in this type of the converter with different responsibilities. The one connected between DC-bus and grid is called Grid Side Converter and it is responsible for maintaining a constant DC-bus voltage and adjusting the reactive power that is injected to grid. The converter in between DC bus and PMSG is called Machine Side Controller. It is adjusts the generator and turbine speed to MPPT speed by controlling its output torque. When the output torque hits the limit, the speed cannot be regulated and exceeds the maximum allowable speeds. This is why Pitch angle controller is utilized. By increasing the pitch angle of the turbine, the aerodynamic power and aerodynamic torque is decreased. In this way, turbine speed is kept in the maximum in high speeds.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238726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453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provide a inertial support, the wind</a:t>
            </a:r>
            <a:r>
              <a:rPr lang="tr-TR" altLang="en-US" baseline="0" dirty="0" smtClean="0"/>
              <a:t> turbine active power should be controlled. Therefore, the MPPT speed operation is leaved. The turbine torque is adjusted by controlling the q-axis current. The active power increase is either a defined percentage as in the case of fast inertial support or the active power increase according to Swing Equation.</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034214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68962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769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372365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41080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6941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61584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405241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6866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In order to investigate the effect of the synthetic</a:t>
            </a:r>
            <a:r>
              <a:rPr lang="tr-TR" altLang="en-US" baseline="0" dirty="0" smtClean="0"/>
              <a:t> inertia implementation, the 2018 generation data has been used. In the figure, black line shows the variation of the generation meanwhile the red line shows the generation of wind + solar energy. The maximum generation occured in the 3th of August with a generation of 46GW. The minimum of the load has occured in  a religious holiday on the 16th of July with a generation of 18GW. </a:t>
            </a:r>
          </a:p>
          <a:p>
            <a:r>
              <a:rPr lang="tr-TR" altLang="en-US" baseline="0" dirty="0" smtClean="0"/>
              <a:t>The generation data can be used to roughly estimate the aggregated inertia constant in the grid.</a:t>
            </a:r>
          </a:p>
          <a:p>
            <a:endParaRPr lang="tr-TR" altLang="en-US" baseline="0" dirty="0" smtClean="0"/>
          </a:p>
          <a:p>
            <a:r>
              <a:rPr lang="tr-TR" altLang="en-US" baseline="0" dirty="0" smtClean="0"/>
              <a:t>As stated before, the effective inertia contribution from wind and solar systems are zero. Moreover, the inertia constants of the synchronous generators vary between 2-9. By using zero inertia constant for wind and solar, H=5s for others, the effective inertia constant can be calculated.s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00317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effective</a:t>
            </a:r>
            <a:r>
              <a:rPr lang="tr-TR" altLang="en-US" baseline="0" dirty="0" smtClean="0"/>
              <a:t> aggregated inertia in the system is shown in the graph. Notice that the inertia constant decreases down to 3.97s when the 20% of the generation is supplied from wind and solar in 26/09/2019 on 3 pm. </a:t>
            </a:r>
          </a:p>
          <a:p>
            <a:endParaRPr lang="tr-TR" altLang="en-US" baseline="0" dirty="0" smtClean="0"/>
          </a:p>
          <a:p>
            <a:r>
              <a:rPr lang="tr-TR" altLang="en-US" baseline="0" dirty="0" smtClean="0"/>
              <a:t>It is possible to improve the effective inertia constant of the grid with synthetic inertia implementation. Note that the 54% of the installed wind energy systems in Turkey has FSPC. By assuming that 54% of wind energy production is obtained from these wind turbines and implementin inertia constant of h=10s, the improvement can be calculated. </a:t>
            </a:r>
          </a:p>
          <a:p>
            <a:r>
              <a:rPr lang="tr-TR" altLang="en-US" baseline="0" dirty="0" smtClean="0"/>
              <a:t>When the method is implemented on the wind turbines with FSPCs,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155285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The existing</a:t>
            </a:r>
            <a:r>
              <a:rPr lang="tr-TR" altLang="en-US" baseline="0" dirty="0" smtClean="0"/>
              <a:t> inertia constant and inertia constant with synthetic inertia is shown in the figure. Notice that the inertia constant is above the H=5s. That means the wind turbines can compensate the decrease in the inertia constant caused by them and also caused by solar energy. Note that the inertia constant is maximum where the existings case inertia constant is minimum.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334382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3797404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57825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888767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a:t>
            </a:r>
          </a:p>
          <a:p>
            <a:r>
              <a:rPr lang="tr-TR" altLang="en-US" baseline="0" dirty="0" smtClean="0"/>
              <a:t>When they are sycnhronized to grid frequency, Tm=Te</a:t>
            </a:r>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29502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Swing Equation</a:t>
            </a:r>
            <a:r>
              <a:rPr lang="tr-TR" altLang="en-US" baseline="0" dirty="0" smtClean="0"/>
              <a:t> is important for power system frequency stability and investigated the relation between speed and the power.</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35857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When all generators</a:t>
            </a:r>
            <a:r>
              <a:rPr lang="tr-TR" altLang="en-US" baseline="0" dirty="0" smtClean="0"/>
              <a:t> in the grid is considered as a single generator, </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259740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78273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4072548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en-US" dirty="0" smtClean="0"/>
              <a:t>Synchronous</a:t>
            </a:r>
            <a:r>
              <a:rPr lang="tr-TR" altLang="en-US" baseline="0" dirty="0" smtClean="0"/>
              <a:t> generators produces torque only in synchronous speed. Sychnous</a:t>
            </a:r>
            <a:endParaRPr lang="en-US" altLang="en-US" dirty="0"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844282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35843" name="Rectangle 3"/>
          <p:cNvSpPr>
            <a:spLocks noGrp="1" noRot="1" noChangeAspect="1" noChangeArrowheads="1" noTextEdit="1"/>
          </p:cNvSpPr>
          <p:nvPr>
            <p:ph type="sldImg"/>
          </p:nvPr>
        </p:nvSpPr>
        <p:spPr>
          <a:xfrm>
            <a:off x="1057275" y="865188"/>
            <a:ext cx="4632325" cy="3475037"/>
          </a:xfrm>
          <a:ln cap="flat"/>
        </p:spPr>
      </p:sp>
    </p:spTree>
    <p:extLst>
      <p:ext uri="{BB962C8B-B14F-4D97-AF65-F5344CB8AC3E}">
        <p14:creationId xmlns:p14="http://schemas.microsoft.com/office/powerpoint/2010/main" val="1129159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6"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4943476" y="2179795"/>
            <a:ext cx="3971924" cy="1435859"/>
          </a:xfrm>
        </p:spPr>
        <p:txBody>
          <a:bodyPr/>
          <a:lstStyle>
            <a:lvl1pPr>
              <a:defRPr sz="1800" b="1" cap="all" baseline="0">
                <a:solidFill>
                  <a:schemeClr val="bg1"/>
                </a:solidFill>
              </a:defRPr>
            </a:lvl1pPr>
          </a:lstStyle>
          <a:p>
            <a:pPr lvl="0"/>
            <a:r>
              <a:rPr lang="en-US" smtClean="0"/>
              <a:t>Click to edit Master text styles</a:t>
            </a:r>
          </a:p>
        </p:txBody>
      </p:sp>
      <p:sp>
        <p:nvSpPr>
          <p:cNvPr id="8" name="Text Placeholder 6"/>
          <p:cNvSpPr>
            <a:spLocks noGrp="1"/>
          </p:cNvSpPr>
          <p:nvPr>
            <p:ph type="body" sz="quarter" idx="11"/>
          </p:nvPr>
        </p:nvSpPr>
        <p:spPr>
          <a:xfrm>
            <a:off x="4943476" y="3803349"/>
            <a:ext cx="3971924" cy="1053877"/>
          </a:xfrm>
        </p:spPr>
        <p:txBody>
          <a:bodyPr/>
          <a:lstStyle>
            <a:lvl1pPr>
              <a:defRPr sz="1400" b="1" cap="none" baseline="0">
                <a:solidFill>
                  <a:schemeClr val="bg1"/>
                </a:solidFill>
              </a:defRPr>
            </a:lvl1pPr>
          </a:lstStyle>
          <a:p>
            <a:pPr lvl="0"/>
            <a:r>
              <a:rPr lang="en-US" smtClean="0"/>
              <a:t>Click to edit Master text styles</a:t>
            </a:r>
          </a:p>
        </p:txBody>
      </p:sp>
      <p:sp>
        <p:nvSpPr>
          <p:cNvPr id="9" name="Text Placeholder 6"/>
          <p:cNvSpPr>
            <a:spLocks noGrp="1"/>
          </p:cNvSpPr>
          <p:nvPr>
            <p:ph type="body" sz="quarter" idx="12" hasCustomPrompt="1"/>
          </p:nvPr>
        </p:nvSpPr>
        <p:spPr>
          <a:xfrm>
            <a:off x="4943476" y="5524491"/>
            <a:ext cx="3971924" cy="275722"/>
          </a:xfrm>
        </p:spPr>
        <p:txBody>
          <a:bodyPr/>
          <a:lstStyle>
            <a:lvl1pPr>
              <a:defRPr sz="1400" b="1" cap="none" baseline="0">
                <a:solidFill>
                  <a:schemeClr val="bg1"/>
                </a:solidFill>
              </a:defRPr>
            </a:lvl1pPr>
          </a:lstStyle>
          <a:p>
            <a:pPr lvl="0"/>
            <a:fld id="{E4A4DB07-D2A3-46F3-BCDB-884E2CB2F511}" type="datetime2">
              <a:rPr lang="en-US" smtClean="0"/>
              <a:t>Wednesday, October 08, 2014</a:t>
            </a:fld>
            <a:endParaRPr lang="en-US" dirty="0" smtClean="0"/>
          </a:p>
        </p:txBody>
      </p:sp>
      <p:sp>
        <p:nvSpPr>
          <p:cNvPr id="10" name="Text Placeholder 6"/>
          <p:cNvSpPr>
            <a:spLocks noGrp="1"/>
          </p:cNvSpPr>
          <p:nvPr>
            <p:ph type="body" sz="quarter" idx="13"/>
          </p:nvPr>
        </p:nvSpPr>
        <p:spPr>
          <a:xfrm>
            <a:off x="4943476" y="5843398"/>
            <a:ext cx="3971924" cy="275722"/>
          </a:xfrm>
        </p:spPr>
        <p:txBody>
          <a:bodyPr/>
          <a:lstStyle>
            <a:lvl1pPr>
              <a:defRPr sz="1400" b="1" cap="none" baseline="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8363665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hasCustomPrompt="1"/>
          </p:nvPr>
        </p:nvSpPr>
        <p:spPr/>
        <p:txBody>
          <a:bodyPr/>
          <a:lstStyle>
            <a:lvl1pPr marL="342900" indent="-342900">
              <a:buClr>
                <a:srgbClr val="C20024"/>
              </a:buClr>
              <a:buSzPct val="90000"/>
              <a:buFont typeface="Arial" panose="020B0604020202020204" pitchFamily="34" charset="0"/>
              <a:buChar char="•"/>
              <a:defRPr baseline="0">
                <a:latin typeface="Century Gothic" panose="020B0502020202020204" pitchFamily="34" charset="0"/>
              </a:defRPr>
            </a:lvl1pPr>
            <a:lvl2pPr>
              <a:buClr>
                <a:srgbClr val="C00000"/>
              </a:buClr>
              <a:buSzPct val="80000"/>
              <a:defRPr>
                <a:latin typeface="Century Gothic" panose="020B0502020202020204" pitchFamily="34" charset="0"/>
              </a:defRPr>
            </a:lvl2pPr>
            <a:lvl3pPr>
              <a:defRPr>
                <a:latin typeface="Century Gothic" panose="020B0502020202020204" pitchFamily="34" charset="0"/>
              </a:defRPr>
            </a:lvl3pPr>
            <a:lvl4pPr>
              <a:buClr>
                <a:srgbClr val="C20024"/>
              </a:buClr>
              <a:defRPr>
                <a:latin typeface="Century Gothic" panose="020B0502020202020204" pitchFamily="34" charset="0"/>
              </a:defRPr>
            </a:lvl4pPr>
            <a:lvl5pPr marL="1004888" indent="0">
              <a:buNone/>
              <a:defRPr>
                <a:latin typeface="Century Gothic" panose="020B0502020202020204" pitchFamily="34" charset="0"/>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17"/>
          <p:cNvSpPr>
            <a:spLocks noGrp="1"/>
          </p:cNvSpPr>
          <p:nvPr>
            <p:ph type="sldNum" sz="quarter" idx="12"/>
          </p:nvPr>
        </p:nvSpPr>
        <p:spPr/>
        <p:txBody>
          <a:bodyPr/>
          <a:lstStyle>
            <a:lvl1pPr>
              <a:defRPr/>
            </a:lvl1pPr>
          </a:lstStyle>
          <a:p>
            <a:pPr>
              <a:defRPr/>
            </a:pPr>
            <a:fld id="{C878F797-6006-4DDA-AFE9-456F280FE6C5}" type="slidenum">
              <a:rPr lang="en-US"/>
              <a:pPr>
                <a:defRPr/>
              </a:pPr>
              <a:t>‹#›</a:t>
            </a:fld>
            <a:endParaRPr lang="en-US" dirty="0"/>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0172075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17"/>
          <p:cNvSpPr>
            <a:spLocks noGrp="1"/>
          </p:cNvSpPr>
          <p:nvPr>
            <p:ph type="sldNum" sz="quarter" idx="12"/>
          </p:nvPr>
        </p:nvSpPr>
        <p:spPr/>
        <p:txBody>
          <a:bodyPr/>
          <a:lstStyle>
            <a:lvl1pPr>
              <a:defRPr/>
            </a:lvl1pPr>
          </a:lstStyle>
          <a:p>
            <a:pPr>
              <a:defRPr/>
            </a:pPr>
            <a:fld id="{4F44FCBF-405F-4A2C-9F91-3B58965D54A5}" type="slidenum">
              <a:rPr lang="en-US"/>
              <a:pPr>
                <a:defRPr/>
              </a:pPr>
              <a:t>‹#›</a:t>
            </a:fld>
            <a:endParaRPr lang="en-US"/>
          </a:p>
        </p:txBody>
      </p:sp>
      <p:sp>
        <p:nvSpPr>
          <p:cNvPr id="9"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1337051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Slide Number Placeholder 17"/>
          <p:cNvSpPr>
            <a:spLocks noGrp="1"/>
          </p:cNvSpPr>
          <p:nvPr>
            <p:ph type="sldNum" sz="quarter" idx="12"/>
          </p:nvPr>
        </p:nvSpPr>
        <p:spPr/>
        <p:txBody>
          <a:bodyPr/>
          <a:lstStyle>
            <a:lvl1pPr>
              <a:defRPr/>
            </a:lvl1pPr>
          </a:lstStyle>
          <a:p>
            <a:pPr>
              <a:defRPr/>
            </a:pPr>
            <a:fld id="{B5012164-718A-4733-A653-425A1A482A4D}" type="slidenum">
              <a:rPr lang="en-US"/>
              <a:pPr>
                <a:defRPr/>
              </a:pPr>
              <a:t>‹#›</a:t>
            </a:fld>
            <a:endParaRPr lang="en-US"/>
          </a:p>
        </p:txBody>
      </p:sp>
      <p:sp>
        <p:nvSpPr>
          <p:cNvPr id="10" name="Date Placeholder 9"/>
          <p:cNvSpPr>
            <a:spLocks noGrp="1"/>
          </p:cNvSpPr>
          <p:nvPr>
            <p:ph type="dt" sz="half" idx="13"/>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8537707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17"/>
          <p:cNvSpPr>
            <a:spLocks noGrp="1"/>
          </p:cNvSpPr>
          <p:nvPr>
            <p:ph type="sldNum" sz="quarter" idx="12"/>
          </p:nvPr>
        </p:nvSpPr>
        <p:spPr/>
        <p:txBody>
          <a:bodyPr/>
          <a:lstStyle>
            <a:lvl1pPr>
              <a:defRPr/>
            </a:lvl1pPr>
          </a:lstStyle>
          <a:p>
            <a:pPr>
              <a:defRPr/>
            </a:pPr>
            <a:fld id="{2B6B82CF-D217-463E-A20B-B8F45CA8845C}" type="slidenum">
              <a:rPr lang="en-US"/>
              <a:pPr>
                <a:defRPr/>
              </a:pPr>
              <a:t>‹#›</a:t>
            </a:fld>
            <a:endParaRPr lang="en-US"/>
          </a:p>
        </p:txBody>
      </p:sp>
      <p:sp>
        <p:nvSpPr>
          <p:cNvPr id="7" name="Title 1"/>
          <p:cNvSpPr>
            <a:spLocks noGrp="1"/>
          </p:cNvSpPr>
          <p:nvPr>
            <p:ph type="title"/>
          </p:nvPr>
        </p:nvSpPr>
        <p:spPr>
          <a:xfrm>
            <a:off x="457200" y="704088"/>
            <a:ext cx="8229600" cy="1143000"/>
          </a:xfrm>
        </p:spPr>
        <p:txBody>
          <a:bodyPr/>
          <a:lstStyle/>
          <a:p>
            <a:r>
              <a:rPr lang="en-US" smtClean="0"/>
              <a:t>Click to edit Master title style</a:t>
            </a:r>
            <a:endParaRPr lang="en-US" dirty="0"/>
          </a:p>
        </p:txBody>
      </p:sp>
      <p:sp>
        <p:nvSpPr>
          <p:cNvPr id="8"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159399974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p:txBody>
          <a:bodyPr/>
          <a:lstStyle>
            <a:lvl1pPr>
              <a:defRPr/>
            </a:lvl1pPr>
          </a:lstStyle>
          <a:p>
            <a:pPr>
              <a:defRPr/>
            </a:pPr>
            <a:fld id="{16425A4F-61D9-44C1-AA71-D696DB2FF135}" type="slidenum">
              <a:rPr lang="en-US"/>
              <a:pPr>
                <a:defRPr/>
              </a:pPr>
              <a:t>‹#›</a:t>
            </a:fld>
            <a:endParaRPr lang="en-US"/>
          </a:p>
        </p:txBody>
      </p:sp>
      <p:sp>
        <p:nvSpPr>
          <p:cNvPr id="7"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Tree>
    <p:extLst>
      <p:ext uri="{BB962C8B-B14F-4D97-AF65-F5344CB8AC3E}">
        <p14:creationId xmlns:p14="http://schemas.microsoft.com/office/powerpoint/2010/main" val="376491726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3525"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4495800" y="5162550"/>
            <a:ext cx="4851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nstantia" panose="02030602050306030303" pitchFamily="18" charset="0"/>
              </a:defRPr>
            </a:lvl1pPr>
            <a:lvl2pPr marL="742950" indent="-285750">
              <a:defRPr>
                <a:solidFill>
                  <a:schemeClr val="tx1"/>
                </a:solidFill>
                <a:latin typeface="Constantia" panose="02030602050306030303" pitchFamily="18" charset="0"/>
              </a:defRPr>
            </a:lvl2pPr>
            <a:lvl3pPr marL="1143000" indent="-228600">
              <a:defRPr>
                <a:solidFill>
                  <a:schemeClr val="tx1"/>
                </a:solidFill>
                <a:latin typeface="Constantia" panose="02030602050306030303" pitchFamily="18" charset="0"/>
              </a:defRPr>
            </a:lvl3pPr>
            <a:lvl4pPr marL="1600200" indent="-228600">
              <a:defRPr>
                <a:solidFill>
                  <a:schemeClr val="tx1"/>
                </a:solidFill>
                <a:latin typeface="Constantia" panose="02030602050306030303" pitchFamily="18" charset="0"/>
              </a:defRPr>
            </a:lvl4pPr>
            <a:lvl5pPr marL="2057400" indent="-228600">
              <a:defRPr>
                <a:solidFill>
                  <a:schemeClr val="tx1"/>
                </a:solidFill>
                <a:latin typeface="Constantia" panose="02030602050306030303" pitchFamily="18" charset="0"/>
              </a:defRPr>
            </a:lvl5pPr>
            <a:lvl6pPr marL="2514600" indent="-228600" defTabSz="457200" eaLnBrk="0" fontAlgn="base" hangingPunct="0">
              <a:spcBef>
                <a:spcPct val="0"/>
              </a:spcBef>
              <a:spcAft>
                <a:spcPct val="0"/>
              </a:spcAft>
              <a:defRPr>
                <a:solidFill>
                  <a:schemeClr val="tx1"/>
                </a:solidFill>
                <a:latin typeface="Constantia" panose="02030602050306030303" pitchFamily="18" charset="0"/>
              </a:defRPr>
            </a:lvl6pPr>
            <a:lvl7pPr marL="2971800" indent="-228600" defTabSz="457200" eaLnBrk="0" fontAlgn="base" hangingPunct="0">
              <a:spcBef>
                <a:spcPct val="0"/>
              </a:spcBef>
              <a:spcAft>
                <a:spcPct val="0"/>
              </a:spcAft>
              <a:defRPr>
                <a:solidFill>
                  <a:schemeClr val="tx1"/>
                </a:solidFill>
                <a:latin typeface="Constantia" panose="02030602050306030303" pitchFamily="18" charset="0"/>
              </a:defRPr>
            </a:lvl7pPr>
            <a:lvl8pPr marL="3429000" indent="-228600" defTabSz="457200" eaLnBrk="0" fontAlgn="base" hangingPunct="0">
              <a:spcBef>
                <a:spcPct val="0"/>
              </a:spcBef>
              <a:spcAft>
                <a:spcPct val="0"/>
              </a:spcAft>
              <a:defRPr>
                <a:solidFill>
                  <a:schemeClr val="tx1"/>
                </a:solidFill>
                <a:latin typeface="Constantia" panose="02030602050306030303" pitchFamily="18" charset="0"/>
              </a:defRPr>
            </a:lvl8pPr>
            <a:lvl9pPr marL="3886200" indent="-228600" defTabSz="457200" eaLnBrk="0" fontAlgn="base" hangingPunct="0">
              <a:spcBef>
                <a:spcPct val="0"/>
              </a:spcBef>
              <a:spcAft>
                <a:spcPct val="0"/>
              </a:spcAft>
              <a:defRPr>
                <a:solidFill>
                  <a:schemeClr val="tx1"/>
                </a:solidFill>
                <a:latin typeface="Constantia" panose="02030602050306030303" pitchFamily="18" charset="0"/>
              </a:defRPr>
            </a:lvl9pPr>
          </a:lstStyle>
          <a:p>
            <a:pPr eaLnBrk="1" hangingPunct="1"/>
            <a:r>
              <a:rPr lang="tr-TR" sz="2200" b="0" dirty="0" smtClean="0">
                <a:solidFill>
                  <a:schemeClr val="bg1"/>
                </a:solidFill>
                <a:latin typeface="Century Gothic" panose="020B0502020202020204" pitchFamily="34" charset="0"/>
                <a:cs typeface="Arial" panose="020B0604020202020204" pitchFamily="34" charset="0"/>
              </a:rPr>
              <a:t>Thank you for your attention</a:t>
            </a:r>
            <a:r>
              <a:rPr lang="en-US" sz="2200" b="0" dirty="0" smtClean="0">
                <a:solidFill>
                  <a:schemeClr val="bg1"/>
                </a:solidFill>
                <a:latin typeface="Century Gothic" panose="020B0502020202020204" pitchFamily="34" charset="0"/>
                <a:cs typeface="Arial" panose="020B0604020202020204" pitchFamily="34" charset="0"/>
              </a:rPr>
              <a:t>.</a:t>
            </a:r>
            <a:endParaRPr lang="en-US" sz="2200" b="0" dirty="0">
              <a:solidFill>
                <a:schemeClr val="bg1"/>
              </a:solidFill>
              <a:latin typeface="Century Gothic" panose="020B0502020202020204" pitchFamily="34" charset="0"/>
              <a:cs typeface="Arial" panose="020B0604020202020204" pitchFamily="34" charset="0"/>
            </a:endParaRPr>
          </a:p>
        </p:txBody>
      </p:sp>
    </p:spTree>
    <p:extLst>
      <p:ext uri="{BB962C8B-B14F-4D97-AF65-F5344CB8AC3E}">
        <p14:creationId xmlns:p14="http://schemas.microsoft.com/office/powerpoint/2010/main" val="40255408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151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18"/>
          <p:cNvGrpSpPr>
            <a:grpSpLocks/>
          </p:cNvGrpSpPr>
          <p:nvPr/>
        </p:nvGrpSpPr>
        <p:grpSpPr bwMode="auto">
          <a:xfrm>
            <a:off x="0" y="6523038"/>
            <a:ext cx="9144000" cy="334962"/>
            <a:chOff x="0" y="6522510"/>
            <a:chExt cx="9144000" cy="335489"/>
          </a:xfrm>
        </p:grpSpPr>
        <p:sp>
          <p:nvSpPr>
            <p:cNvPr id="16" name="Rectangle 15"/>
            <p:cNvSpPr/>
            <p:nvPr userDrawn="1"/>
          </p:nvSpPr>
          <p:spPr>
            <a:xfrm>
              <a:off x="0" y="6522510"/>
              <a:ext cx="9144000" cy="335489"/>
            </a:xfrm>
            <a:prstGeom prst="rect">
              <a:avLst/>
            </a:prstGeom>
            <a:solidFill>
              <a:srgbClr val="C2002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34" name="Picture 14"/>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50597" y="6573313"/>
              <a:ext cx="40767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chemeClr val="bg1">
              <a:lumMod val="85000"/>
            </a:schemeClr>
          </a:soli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endParaRPr>
          </a:p>
        </p:txBody>
      </p:sp>
      <p:sp>
        <p:nvSpPr>
          <p:cNvPr id="1028" name="Title Placeholder 8"/>
          <p:cNvSpPr>
            <a:spLocks noGrp="1"/>
          </p:cNvSpPr>
          <p:nvPr>
            <p:ph type="title"/>
          </p:nvPr>
        </p:nvSpPr>
        <p:spPr bwMode="auto">
          <a:xfrm>
            <a:off x="457200" y="338138"/>
            <a:ext cx="822960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endParaRPr lang="en-US" dirty="0" smtClean="0"/>
          </a:p>
        </p:txBody>
      </p:sp>
      <p:sp>
        <p:nvSpPr>
          <p:cNvPr id="1029" name="Text Placeholder 29"/>
          <p:cNvSpPr>
            <a:spLocks noGrp="1"/>
          </p:cNvSpPr>
          <p:nvPr>
            <p:ph type="body" idx="1"/>
          </p:nvPr>
        </p:nvSpPr>
        <p:spPr bwMode="auto">
          <a:xfrm>
            <a:off x="457200" y="1430338"/>
            <a:ext cx="8229600" cy="498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 name="Date Placeholder 9"/>
          <p:cNvSpPr>
            <a:spLocks noGrp="1"/>
          </p:cNvSpPr>
          <p:nvPr>
            <p:ph type="dt" sz="half" idx="2"/>
          </p:nvPr>
        </p:nvSpPr>
        <p:spPr>
          <a:xfrm>
            <a:off x="457199" y="6523038"/>
            <a:ext cx="4000501" cy="266700"/>
          </a:xfrm>
          <a:prstGeom prst="rect">
            <a:avLst/>
          </a:prstGeom>
        </p:spPr>
        <p:txBody>
          <a:bodyPr vert="horz" lIns="0" tIns="0" rIns="0" bIns="0" anchor="b"/>
          <a:lstStyle>
            <a:lvl1pPr algn="l" eaLnBrk="1" fontAlgn="auto" latinLnBrk="0" hangingPunct="1">
              <a:spcBef>
                <a:spcPts val="0"/>
              </a:spcBef>
              <a:spcAft>
                <a:spcPts val="0"/>
              </a:spcAft>
              <a:defRPr kumimoji="0" sz="1150">
                <a:solidFill>
                  <a:srgbClr val="F2F2F2"/>
                </a:solidFill>
                <a:latin typeface="Century Gothic" panose="020B0502020202020204" pitchFamily="34" charset="0"/>
              </a:defRPr>
            </a:lvl1pPr>
          </a:lstStyle>
          <a:p>
            <a:pPr>
              <a:defRPr/>
            </a:pPr>
            <a:r>
              <a:rPr lang="tr-TR" smtClean="0"/>
              <a:t>18.01.2019</a:t>
            </a:r>
            <a:endParaRPr lang="en-US" dirty="0"/>
          </a:p>
        </p:txBody>
      </p:sp>
      <p:sp>
        <p:nvSpPr>
          <p:cNvPr id="18" name="Slide Number Placeholder 17"/>
          <p:cNvSpPr>
            <a:spLocks noGrp="1"/>
          </p:cNvSpPr>
          <p:nvPr>
            <p:ph type="sldNum" sz="quarter" idx="4"/>
          </p:nvPr>
        </p:nvSpPr>
        <p:spPr>
          <a:xfrm>
            <a:off x="8110538" y="6523038"/>
            <a:ext cx="576262" cy="266700"/>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F2F2F2"/>
                </a:solidFill>
              </a:defRPr>
            </a:lvl1pPr>
          </a:lstStyle>
          <a:p>
            <a:pPr>
              <a:defRPr/>
            </a:pPr>
            <a:fld id="{A8C510B8-6146-408D-9D98-5CB776400640}" type="slidenum">
              <a:rPr lang="en-US"/>
              <a:pPr>
                <a:defRPr/>
              </a:pPr>
              <a:t>‹#›</a:t>
            </a:fld>
            <a:endParaRPr lang="en-US"/>
          </a:p>
        </p:txBody>
      </p:sp>
    </p:spTree>
    <p:extLst>
      <p:ext uri="{BB962C8B-B14F-4D97-AF65-F5344CB8AC3E}">
        <p14:creationId xmlns:p14="http://schemas.microsoft.com/office/powerpoint/2010/main" val="30593721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Lst>
  <p:timing>
    <p:tnLst>
      <p:par>
        <p:cTn id="1" dur="indefinite" restart="never" nodeType="tmRoot"/>
      </p:par>
    </p:tnLst>
  </p:timing>
  <p:hf hdr="0" ftr="0"/>
  <p:txStyles>
    <p:titleStyle>
      <a:lvl1pPr algn="l" rtl="0" eaLnBrk="1" fontAlgn="base" hangingPunct="1">
        <a:spcBef>
          <a:spcPct val="0"/>
        </a:spcBef>
        <a:spcAft>
          <a:spcPct val="0"/>
        </a:spcAft>
        <a:defRPr sz="2800" kern="1200">
          <a:solidFill>
            <a:srgbClr val="595959"/>
          </a:solidFill>
          <a:latin typeface="Century Gothic" panose="020B0502020202020204" pitchFamily="34" charset="0"/>
          <a:ea typeface="Century Gothic" panose="020B0502020202020204" pitchFamily="34" charset="0"/>
          <a:cs typeface="Century Gothic" panose="020B0502020202020204" pitchFamily="34" charset="0"/>
        </a:defRPr>
      </a:lvl1pPr>
      <a:lvl2pPr algn="l" rtl="0" eaLnBrk="1" fontAlgn="base" hangingPunct="1">
        <a:spcBef>
          <a:spcPct val="0"/>
        </a:spcBef>
        <a:spcAft>
          <a:spcPct val="0"/>
        </a:spcAft>
        <a:defRPr sz="2800">
          <a:solidFill>
            <a:srgbClr val="595959"/>
          </a:solidFill>
          <a:latin typeface="Calibri (Headings)"/>
          <a:ea typeface="Calibri (Headings)"/>
          <a:cs typeface="Calibri (Headings)"/>
        </a:defRPr>
      </a:lvl2pPr>
      <a:lvl3pPr algn="l" rtl="0" eaLnBrk="1" fontAlgn="base" hangingPunct="1">
        <a:spcBef>
          <a:spcPct val="0"/>
        </a:spcBef>
        <a:spcAft>
          <a:spcPct val="0"/>
        </a:spcAft>
        <a:defRPr sz="2800">
          <a:solidFill>
            <a:srgbClr val="595959"/>
          </a:solidFill>
          <a:latin typeface="Calibri (Headings)"/>
          <a:ea typeface="Calibri (Headings)"/>
          <a:cs typeface="Calibri (Headings)"/>
        </a:defRPr>
      </a:lvl3pPr>
      <a:lvl4pPr algn="l" rtl="0" eaLnBrk="1" fontAlgn="base" hangingPunct="1">
        <a:spcBef>
          <a:spcPct val="0"/>
        </a:spcBef>
        <a:spcAft>
          <a:spcPct val="0"/>
        </a:spcAft>
        <a:defRPr sz="2800">
          <a:solidFill>
            <a:srgbClr val="595959"/>
          </a:solidFill>
          <a:latin typeface="Calibri (Headings)"/>
          <a:ea typeface="Calibri (Headings)"/>
          <a:cs typeface="Calibri (Headings)"/>
        </a:defRPr>
      </a:lvl4pPr>
      <a:lvl5pPr algn="l" rtl="0" eaLnBrk="1" fontAlgn="base" hangingPunct="1">
        <a:spcBef>
          <a:spcPct val="0"/>
        </a:spcBef>
        <a:spcAft>
          <a:spcPct val="0"/>
        </a:spcAft>
        <a:defRPr sz="2800">
          <a:solidFill>
            <a:srgbClr val="595959"/>
          </a:solidFill>
          <a:latin typeface="Calibri (Headings)"/>
          <a:ea typeface="Calibri (Headings)"/>
          <a:cs typeface="Calibri (Headings)"/>
        </a:defRPr>
      </a:lvl5pPr>
      <a:lvl6pPr marL="457200" algn="l" rtl="0" eaLnBrk="1" fontAlgn="base" hangingPunct="1">
        <a:spcBef>
          <a:spcPct val="0"/>
        </a:spcBef>
        <a:spcAft>
          <a:spcPct val="0"/>
        </a:spcAft>
        <a:defRPr sz="2800">
          <a:solidFill>
            <a:srgbClr val="595959"/>
          </a:solidFill>
          <a:latin typeface="Calibri (Headings)"/>
          <a:ea typeface="Calibri (Headings)"/>
          <a:cs typeface="Calibri (Headings)"/>
        </a:defRPr>
      </a:lvl6pPr>
      <a:lvl7pPr marL="914400" algn="l" rtl="0" eaLnBrk="1" fontAlgn="base" hangingPunct="1">
        <a:spcBef>
          <a:spcPct val="0"/>
        </a:spcBef>
        <a:spcAft>
          <a:spcPct val="0"/>
        </a:spcAft>
        <a:defRPr sz="2800">
          <a:solidFill>
            <a:srgbClr val="595959"/>
          </a:solidFill>
          <a:latin typeface="Calibri (Headings)"/>
          <a:ea typeface="Calibri (Headings)"/>
          <a:cs typeface="Calibri (Headings)"/>
        </a:defRPr>
      </a:lvl7pPr>
      <a:lvl8pPr marL="1371600" algn="l" rtl="0" eaLnBrk="1" fontAlgn="base" hangingPunct="1">
        <a:spcBef>
          <a:spcPct val="0"/>
        </a:spcBef>
        <a:spcAft>
          <a:spcPct val="0"/>
        </a:spcAft>
        <a:defRPr sz="2800">
          <a:solidFill>
            <a:srgbClr val="595959"/>
          </a:solidFill>
          <a:latin typeface="Calibri (Headings)"/>
          <a:ea typeface="Calibri (Headings)"/>
          <a:cs typeface="Calibri (Headings)"/>
        </a:defRPr>
      </a:lvl8pPr>
      <a:lvl9pPr marL="1828800" algn="l" rtl="0" eaLnBrk="1" fontAlgn="base" hangingPunct="1">
        <a:spcBef>
          <a:spcPct val="0"/>
        </a:spcBef>
        <a:spcAft>
          <a:spcPct val="0"/>
        </a:spcAft>
        <a:defRPr sz="2800">
          <a:solidFill>
            <a:srgbClr val="595959"/>
          </a:solidFill>
          <a:latin typeface="Calibri (Headings)"/>
          <a:ea typeface="Calibri (Headings)"/>
          <a:cs typeface="Calibri (Headings)"/>
        </a:defRPr>
      </a:lvl9pPr>
    </p:titleStyle>
    <p:bodyStyle>
      <a:lvl1pPr algn="l" rtl="0" eaLnBrk="1" fontAlgn="base" hangingPunct="1">
        <a:spcBef>
          <a:spcPct val="20000"/>
        </a:spcBef>
        <a:spcAft>
          <a:spcPct val="0"/>
        </a:spcAft>
        <a:buClr>
          <a:srgbClr val="0BD0D9"/>
        </a:buClr>
        <a:buSzPct val="95000"/>
        <a:buFont typeface="Wingdings 2" panose="05020102010507070707" pitchFamily="18" charset="2"/>
        <a:defRPr sz="2000" kern="1200">
          <a:solidFill>
            <a:schemeClr val="tx1"/>
          </a:solidFill>
          <a:latin typeface="Century Gothic" panose="020B0502020202020204" pitchFamily="34" charset="0"/>
          <a:ea typeface="+mn-ea"/>
          <a:cs typeface="Arial"/>
        </a:defRPr>
      </a:lvl1pPr>
      <a:lvl2pPr marL="639763" indent="-457200" algn="l" rtl="0" eaLnBrk="1" fontAlgn="base" hangingPunct="1">
        <a:spcBef>
          <a:spcPts val="438"/>
        </a:spcBef>
        <a:spcAft>
          <a:spcPct val="0"/>
        </a:spcAft>
        <a:buClr>
          <a:schemeClr val="accent1"/>
        </a:buClr>
        <a:buSzPct val="85000"/>
        <a:buFont typeface="Arial" panose="020B0604020202020204" pitchFamily="34" charset="0"/>
        <a:buChar char="•"/>
        <a:defRPr kern="1200">
          <a:solidFill>
            <a:schemeClr val="tx1"/>
          </a:solidFill>
          <a:latin typeface="Century Gothic" panose="020B0502020202020204" pitchFamily="34" charset="0"/>
          <a:ea typeface="+mn-ea"/>
          <a:cs typeface="Arial"/>
        </a:defRPr>
      </a:lvl2pPr>
      <a:lvl3pPr marL="914400" indent="-457200" algn="l" rtl="0" eaLnBrk="1" fontAlgn="base" hangingPunct="1">
        <a:spcBef>
          <a:spcPct val="20000"/>
        </a:spcBef>
        <a:spcAft>
          <a:spcPct val="0"/>
        </a:spcAft>
        <a:buClr>
          <a:schemeClr val="accent2"/>
        </a:buClr>
        <a:buSzPct val="70000"/>
        <a:buFont typeface="Arial" panose="020B0604020202020204" pitchFamily="34" charset="0"/>
        <a:buChar char="•"/>
        <a:defRPr kern="1200">
          <a:solidFill>
            <a:schemeClr val="tx1"/>
          </a:solidFill>
          <a:latin typeface="Century Gothic" panose="020B0502020202020204" pitchFamily="34" charset="0"/>
          <a:ea typeface="+mn-ea"/>
          <a:cs typeface="Arial"/>
        </a:defRPr>
      </a:lvl3pPr>
      <a:lvl4pPr marL="1187450" indent="-457200" algn="l" rtl="0" eaLnBrk="1" fontAlgn="base" hangingPunct="1">
        <a:spcBef>
          <a:spcPct val="20000"/>
        </a:spcBef>
        <a:spcAft>
          <a:spcPct val="0"/>
        </a:spcAft>
        <a:buClr>
          <a:srgbClr val="0BD0D9"/>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4pPr>
      <a:lvl5pPr marL="1462088" indent="-457200" algn="l" rtl="0" eaLnBrk="1" fontAlgn="base" hangingPunct="1">
        <a:spcBef>
          <a:spcPct val="20000"/>
        </a:spcBef>
        <a:spcAft>
          <a:spcPct val="0"/>
        </a:spcAft>
        <a:buClr>
          <a:srgbClr val="10CF9B"/>
        </a:buClr>
        <a:buSzPct val="65000"/>
        <a:buFont typeface="Arial" panose="020B0604020202020204" pitchFamily="34" charset="0"/>
        <a:buChar char="•"/>
        <a:defRPr kern="1200">
          <a:solidFill>
            <a:schemeClr val="tx1"/>
          </a:solidFill>
          <a:latin typeface="Century Gothic" panose="020B0502020202020204" pitchFamily="34" charset="0"/>
          <a:ea typeface="+mn-ea"/>
          <a:cs typeface="Arial"/>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body" sz="quarter" idx="10"/>
          </p:nvPr>
        </p:nvSpPr>
        <p:spPr>
          <a:xfrm>
            <a:off x="899592" y="1556792"/>
            <a:ext cx="7655768" cy="1152128"/>
          </a:xfrm>
          <a:noFill/>
        </p:spPr>
        <p:txBody>
          <a:bodyPr/>
          <a:lstStyle/>
          <a:p>
            <a:pPr marL="342900" indent="-342900" algn="ctr"/>
            <a:r>
              <a:rPr lang="en-GB" altLang="en-US" cap="none" dirty="0">
                <a:latin typeface="Arial" panose="020B0604020202020204" pitchFamily="34" charset="0"/>
                <a:cs typeface="Arial" panose="020B0604020202020204" pitchFamily="34" charset="0"/>
              </a:rPr>
              <a:t>INVESTIGATION OF INERTIAL SUPPORT LIMITS IN WIND TURBINES AND THE EFFECTS ON THE POWER SYSTEM STABILITY</a:t>
            </a:r>
          </a:p>
        </p:txBody>
      </p:sp>
      <p:sp>
        <p:nvSpPr>
          <p:cNvPr id="2" name="Text Placeholder 1"/>
          <p:cNvSpPr>
            <a:spLocks noGrp="1"/>
          </p:cNvSpPr>
          <p:nvPr>
            <p:ph type="body" sz="quarter" idx="11"/>
          </p:nvPr>
        </p:nvSpPr>
        <p:spPr>
          <a:xfrm>
            <a:off x="1739144" y="2852935"/>
            <a:ext cx="5976664" cy="1296143"/>
          </a:xfrm>
        </p:spPr>
        <p:txBody>
          <a:bodyPr/>
          <a:lstStyle/>
          <a:p>
            <a:pPr algn="ctr"/>
            <a:r>
              <a:rPr lang="tr-TR" sz="1800" dirty="0" smtClean="0">
                <a:latin typeface="Arial" panose="020B0604020202020204" pitchFamily="34" charset="0"/>
                <a:cs typeface="Arial" panose="020B0604020202020204" pitchFamily="34" charset="0"/>
              </a:rPr>
              <a:t>Erencan DUYMAZ</a:t>
            </a:r>
          </a:p>
          <a:p>
            <a:pPr algn="ctr"/>
            <a:endParaRPr lang="tr-TR" sz="1800" dirty="0">
              <a:latin typeface="Arial" panose="020B0604020202020204" pitchFamily="34" charset="0"/>
              <a:cs typeface="Arial" panose="020B0604020202020204" pitchFamily="34" charset="0"/>
            </a:endParaRPr>
          </a:p>
          <a:p>
            <a:pPr algn="ctr"/>
            <a:r>
              <a:rPr lang="tr-TR" sz="1800" dirty="0" smtClean="0">
                <a:latin typeface="Arial" panose="020B0604020202020204" pitchFamily="34" charset="0"/>
                <a:cs typeface="Arial" panose="020B0604020202020204" pitchFamily="34" charset="0"/>
              </a:rPr>
              <a:t>Supervisor: Assist. Prof. Dr. Ozan KEYSAN</a:t>
            </a:r>
            <a:endParaRPr lang="en-US" sz="1800" dirty="0">
              <a:latin typeface="Arial" panose="020B0604020202020204" pitchFamily="34" charset="0"/>
              <a:cs typeface="Arial" panose="020B0604020202020204" pitchFamily="34" charset="0"/>
            </a:endParaRPr>
          </a:p>
        </p:txBody>
      </p:sp>
      <p:sp>
        <p:nvSpPr>
          <p:cNvPr id="3" name="Text Placeholder 2"/>
          <p:cNvSpPr>
            <a:spLocks noGrp="1"/>
          </p:cNvSpPr>
          <p:nvPr>
            <p:ph type="body" sz="quarter" idx="12"/>
          </p:nvPr>
        </p:nvSpPr>
        <p:spPr>
          <a:xfrm>
            <a:off x="2741514" y="5517232"/>
            <a:ext cx="3971924" cy="275722"/>
          </a:xfrm>
        </p:spPr>
        <p:txBody>
          <a:bodyPr/>
          <a:lstStyle/>
          <a:p>
            <a:pPr algn="ctr"/>
            <a:r>
              <a:rPr lang="tr-TR" dirty="0" smtClean="0">
                <a:latin typeface="Arial" panose="020B0604020202020204" pitchFamily="34" charset="0"/>
                <a:cs typeface="Arial" panose="020B0604020202020204" pitchFamily="34" charset="0"/>
              </a:rPr>
              <a:t>Friday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January</a:t>
            </a:r>
            <a:r>
              <a:rPr lang="en-US" dirty="0" smtClean="0">
                <a:latin typeface="Arial" panose="020B0604020202020204" pitchFamily="34" charset="0"/>
                <a:cs typeface="Arial" panose="020B0604020202020204" pitchFamily="34" charset="0"/>
              </a:rPr>
              <a:t> </a:t>
            </a:r>
            <a:r>
              <a:rPr lang="tr-TR" dirty="0" smtClean="0">
                <a:latin typeface="Arial" panose="020B0604020202020204" pitchFamily="34" charset="0"/>
                <a:cs typeface="Arial" panose="020B0604020202020204" pitchFamily="34" charset="0"/>
              </a:rPr>
              <a:t>18</a:t>
            </a:r>
            <a:r>
              <a:rPr lang="en-US" baseline="30000" dirty="0" err="1" smtClean="0">
                <a:latin typeface="Arial" panose="020B0604020202020204" pitchFamily="34" charset="0"/>
                <a:cs typeface="Arial" panose="020B0604020202020204" pitchFamily="34" charset="0"/>
              </a:rPr>
              <a:t>th</a:t>
            </a:r>
            <a:r>
              <a:rPr lang="en-US" dirty="0" smtClean="0">
                <a:latin typeface="Arial" panose="020B0604020202020204" pitchFamily="34" charset="0"/>
                <a:cs typeface="Arial" panose="020B0604020202020204" pitchFamily="34" charset="0"/>
              </a:rPr>
              <a:t>, 201</a:t>
            </a:r>
            <a:r>
              <a:rPr lang="tr-TR" dirty="0" smtClean="0">
                <a:latin typeface="Arial" panose="020B0604020202020204" pitchFamily="34" charset="0"/>
                <a:cs typeface="Arial" panose="020B0604020202020204" pitchFamily="34" charset="0"/>
              </a:rPr>
              <a:t>9</a:t>
            </a:r>
            <a:endParaRPr lang="en-US"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3"/>
          </p:nvPr>
        </p:nvSpPr>
        <p:spPr>
          <a:xfrm>
            <a:off x="0" y="4365104"/>
            <a:ext cx="9144000" cy="936103"/>
          </a:xfrm>
        </p:spPr>
        <p:txBody>
          <a:bodyPr/>
          <a:lstStyle/>
          <a:p>
            <a:pPr algn="ctr"/>
            <a:r>
              <a:rPr lang="tr-TR" dirty="0" smtClean="0"/>
              <a:t>Thesis Defence</a:t>
            </a:r>
          </a:p>
          <a:p>
            <a:pPr algn="ctr"/>
            <a:r>
              <a:rPr lang="tr-TR" dirty="0" smtClean="0"/>
              <a:t>For </a:t>
            </a:r>
          </a:p>
          <a:p>
            <a:pPr algn="ctr"/>
            <a:r>
              <a:rPr lang="tr-TR" dirty="0" smtClean="0"/>
              <a:t>The Degree of Master of Science</a:t>
            </a:r>
            <a:endParaRPr lang="tr-TR"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664" y="2456987"/>
            <a:ext cx="6048672" cy="2972727"/>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10</a:t>
            </a:fld>
            <a:endParaRPr lang="en-US" dirty="0"/>
          </a:p>
        </p:txBody>
      </p:sp>
    </p:spTree>
    <p:extLst>
      <p:ext uri="{BB962C8B-B14F-4D97-AF65-F5344CB8AC3E}">
        <p14:creationId xmlns:p14="http://schemas.microsoft.com/office/powerpoint/2010/main" val="412056753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7664" y="2456987"/>
            <a:ext cx="6048672" cy="2972727"/>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11</a:t>
            </a:fld>
            <a:endParaRPr lang="en-US" dirty="0"/>
          </a:p>
        </p:txBody>
      </p:sp>
    </p:spTree>
    <p:extLst>
      <p:ext uri="{BB962C8B-B14F-4D97-AF65-F5344CB8AC3E}">
        <p14:creationId xmlns:p14="http://schemas.microsoft.com/office/powerpoint/2010/main" val="271155274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12</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7170" y="1484784"/>
            <a:ext cx="5849659" cy="4032948"/>
          </a:xfrm>
        </p:spPr>
      </p:pic>
      <p:sp>
        <p:nvSpPr>
          <p:cNvPr id="9" name="Left Arrow 8"/>
          <p:cNvSpPr/>
          <p:nvPr/>
        </p:nvSpPr>
        <p:spPr>
          <a:xfrm>
            <a:off x="1656040" y="3164210"/>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251520" y="2928856"/>
            <a:ext cx="1512168" cy="830997"/>
          </a:xfrm>
          <a:prstGeom prst="rect">
            <a:avLst/>
          </a:prstGeom>
          <a:noFill/>
        </p:spPr>
        <p:txBody>
          <a:bodyPr wrap="square" rtlCol="0">
            <a:spAutoFit/>
          </a:bodyPr>
          <a:lstStyle/>
          <a:p>
            <a:r>
              <a:rPr lang="tr-TR" dirty="0" smtClean="0"/>
              <a:t>Inertial Support</a:t>
            </a:r>
            <a:endParaRPr lang="tr-TR" dirty="0"/>
          </a:p>
        </p:txBody>
      </p:sp>
    </p:spTree>
    <p:extLst>
      <p:ext uri="{BB962C8B-B14F-4D97-AF65-F5344CB8AC3E}">
        <p14:creationId xmlns:p14="http://schemas.microsoft.com/office/powerpoint/2010/main" val="16255070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729" y="1700808"/>
            <a:ext cx="8468542" cy="2592288"/>
          </a:xfrm>
        </p:spPr>
      </p:pic>
    </p:spTree>
    <p:extLst>
      <p:ext uri="{BB962C8B-B14F-4D97-AF65-F5344CB8AC3E}">
        <p14:creationId xmlns:p14="http://schemas.microsoft.com/office/powerpoint/2010/main" val="364261440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14</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4319" y="1556792"/>
            <a:ext cx="8229600" cy="3314182"/>
          </a:xfrm>
        </p:spPr>
      </p:pic>
    </p:spTree>
    <p:extLst>
      <p:ext uri="{BB962C8B-B14F-4D97-AF65-F5344CB8AC3E}">
        <p14:creationId xmlns:p14="http://schemas.microsoft.com/office/powerpoint/2010/main" val="350674641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Wind Turbine Modelling</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15</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199" y="1628800"/>
            <a:ext cx="8229600" cy="3336830"/>
          </a:xfrm>
        </p:spPr>
      </p:pic>
    </p:spTree>
    <p:extLst>
      <p:ext uri="{BB962C8B-B14F-4D97-AF65-F5344CB8AC3E}">
        <p14:creationId xmlns:p14="http://schemas.microsoft.com/office/powerpoint/2010/main" val="55816571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16</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469382"/>
            <a:ext cx="8229600" cy="2463674"/>
          </a:xfrm>
        </p:spPr>
      </p:pic>
      <mc:AlternateContent xmlns:mc="http://schemas.openxmlformats.org/markup-compatibility/2006">
        <mc:Choice xmlns:a14="http://schemas.microsoft.com/office/drawing/2010/main" Requires="a14">
          <p:sp>
            <p:nvSpPr>
              <p:cNvPr id="6" name="Rectangle 5"/>
              <p:cNvSpPr/>
              <p:nvPr/>
            </p:nvSpPr>
            <p:spPr>
              <a:xfrm>
                <a:off x="3556332" y="4445912"/>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p:sp>
            <p:nvSpPr>
              <p:cNvPr id="6" name="Rectangle 5"/>
              <p:cNvSpPr>
                <a:spLocks noRot="1" noChangeAspect="1" noMove="1" noResize="1" noEditPoints="1" noAdjustHandles="1" noChangeArrowheads="1" noChangeShapeType="1" noTextEdit="1"/>
              </p:cNvSpPr>
              <p:nvPr/>
            </p:nvSpPr>
            <p:spPr>
              <a:xfrm>
                <a:off x="3556332" y="4445912"/>
                <a:ext cx="2031325" cy="491738"/>
              </a:xfrm>
              <a:prstGeom prst="rect">
                <a:avLst/>
              </a:prstGeom>
              <a:blipFill>
                <a:blip r:embed="rId4"/>
                <a:stretch>
                  <a:fillRect l="-599" t="-9877" b="-20988"/>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3094666" y="4937650"/>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p:sp>
            <p:nvSpPr>
              <p:cNvPr id="9" name="Rectangle 8"/>
              <p:cNvSpPr>
                <a:spLocks noRot="1" noChangeAspect="1" noMove="1" noResize="1" noEditPoints="1" noAdjustHandles="1" noChangeArrowheads="1" noChangeShapeType="1" noTextEdit="1"/>
              </p:cNvSpPr>
              <p:nvPr/>
            </p:nvSpPr>
            <p:spPr>
              <a:xfrm>
                <a:off x="3094666" y="4937650"/>
                <a:ext cx="2954655" cy="461665"/>
              </a:xfrm>
              <a:prstGeom prst="rect">
                <a:avLst/>
              </a:prstGeom>
              <a:blipFill>
                <a:blip r:embed="rId5"/>
                <a:stretch>
                  <a:fillRect l="-620" t="-9211" b="-30263"/>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098982" y="5499511"/>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p:sp>
            <p:nvSpPr>
              <p:cNvPr id="10" name="Rectangle 9"/>
              <p:cNvSpPr>
                <a:spLocks noRot="1" noChangeAspect="1" noMove="1" noResize="1" noEditPoints="1" noAdjustHandles="1" noChangeArrowheads="1" noChangeShapeType="1" noTextEdit="1"/>
              </p:cNvSpPr>
              <p:nvPr/>
            </p:nvSpPr>
            <p:spPr>
              <a:xfrm>
                <a:off x="3098982" y="5499511"/>
                <a:ext cx="2954655" cy="461665"/>
              </a:xfrm>
              <a:prstGeom prst="rect">
                <a:avLst/>
              </a:prstGeom>
              <a:blipFill>
                <a:blip r:embed="rId6"/>
                <a:stretch>
                  <a:fillRect l="-412" t="-9211" b="-30263"/>
                </a:stretch>
              </a:blipFill>
            </p:spPr>
            <p:txBody>
              <a:bodyPr/>
              <a:lstStyle/>
              <a:p>
                <a:r>
                  <a:rPr lang="tr-TR">
                    <a:noFill/>
                  </a:rPr>
                  <a:t> </a:t>
                </a:r>
              </a:p>
            </p:txBody>
          </p:sp>
        </mc:Fallback>
      </mc:AlternateContent>
    </p:spTree>
    <p:extLst>
      <p:ext uri="{BB962C8B-B14F-4D97-AF65-F5344CB8AC3E}">
        <p14:creationId xmlns:p14="http://schemas.microsoft.com/office/powerpoint/2010/main" val="170245577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17</a:t>
            </a:fld>
            <a:endParaRPr lang="en-US" dirty="0"/>
          </a:p>
        </p:txBody>
      </p:sp>
      <mc:AlternateContent xmlns:mc="http://schemas.openxmlformats.org/markup-compatibility/2006">
        <mc:Choice xmlns:a14="http://schemas.microsoft.com/office/drawing/2010/main" Requires="a14">
          <p:sp>
            <p:nvSpPr>
              <p:cNvPr id="6" name="Rectangle 5"/>
              <p:cNvSpPr/>
              <p:nvPr/>
            </p:nvSpPr>
            <p:spPr>
              <a:xfrm>
                <a:off x="3556332" y="4445912"/>
                <a:ext cx="2031325" cy="491738"/>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𝑔𝑒𝑛</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𝑒</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m:t>
                        </m:r>
                      </m:sub>
                    </m:sSub>
                  </m:oMath>
                </a14:m>
                <a:r>
                  <a:rPr lang="tr-TR" dirty="0" smtClean="0"/>
                  <a:t>	</a:t>
                </a:r>
                <a:endParaRPr lang="tr-TR" dirty="0"/>
              </a:p>
            </p:txBody>
          </p:sp>
        </mc:Choice>
        <mc:Fallback>
          <p:sp>
            <p:nvSpPr>
              <p:cNvPr id="6" name="Rectangle 5"/>
              <p:cNvSpPr>
                <a:spLocks noRot="1" noChangeAspect="1" noMove="1" noResize="1" noEditPoints="1" noAdjustHandles="1" noChangeArrowheads="1" noChangeShapeType="1" noTextEdit="1"/>
              </p:cNvSpPr>
              <p:nvPr/>
            </p:nvSpPr>
            <p:spPr>
              <a:xfrm>
                <a:off x="3556332" y="4445912"/>
                <a:ext cx="2031325" cy="491738"/>
              </a:xfrm>
              <a:prstGeom prst="rect">
                <a:avLst/>
              </a:prstGeom>
              <a:blipFill>
                <a:blip r:embed="rId3"/>
                <a:stretch>
                  <a:fillRect l="-599" t="-9877" b="-20988"/>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3094666" y="4937650"/>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𝑟𝑎𝑡𝑒𝑑</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𝑃</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p:sp>
            <p:nvSpPr>
              <p:cNvPr id="9" name="Rectangle 8"/>
              <p:cNvSpPr>
                <a:spLocks noRot="1" noChangeAspect="1" noMove="1" noResize="1" noEditPoints="1" noAdjustHandles="1" noChangeArrowheads="1" noChangeShapeType="1" noTextEdit="1"/>
              </p:cNvSpPr>
              <p:nvPr/>
            </p:nvSpPr>
            <p:spPr>
              <a:xfrm>
                <a:off x="3094666" y="4937650"/>
                <a:ext cx="2954655" cy="461665"/>
              </a:xfrm>
              <a:prstGeom prst="rect">
                <a:avLst/>
              </a:prstGeom>
              <a:blipFill>
                <a:blip r:embed="rId4"/>
                <a:stretch>
                  <a:fillRect l="-620" t="-9211" b="-30263"/>
                </a:stretch>
              </a:blipFill>
            </p:spPr>
            <p:txBody>
              <a:bodyPr/>
              <a:lstStyle/>
              <a:p>
                <a:r>
                  <a:rPr lang="tr-TR">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3098982" y="5499511"/>
                <a:ext cx="2954655" cy="461665"/>
              </a:xfrm>
              <a:prstGeom prst="rect">
                <a:avLst/>
              </a:prstGeom>
            </p:spPr>
            <p:txBody>
              <a:bodyPr wrap="none">
                <a:spAutoFit/>
              </a:bodyPr>
              <a:lstStyle/>
              <a:p>
                <a14:m>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𝑚𝑎𝑥</m:t>
                        </m:r>
                      </m:sub>
                    </m:sSub>
                  </m:oMath>
                </a14:m>
                <a:r>
                  <a:rPr lang="tr-TR" dirty="0" smtClean="0"/>
                  <a:t>=</a:t>
                </a:r>
                <a14:m>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𝑆</m:t>
                        </m:r>
                        <m:r>
                          <a:rPr lang="tr-TR" b="0" i="1" smtClean="0">
                            <a:latin typeface="Cambria Math" panose="02040503050406030204" pitchFamily="18" charset="0"/>
                          </a:rPr>
                          <m:t>−</m:t>
                        </m:r>
                        <m:r>
                          <a:rPr lang="tr-TR" b="0" i="1" smtClean="0">
                            <a:latin typeface="Cambria Math" panose="02040503050406030204" pitchFamily="18" charset="0"/>
                          </a:rPr>
                          <m:t>𝑙𝑖𝑚</m:t>
                        </m:r>
                      </m:sub>
                    </m:sSub>
                    <m:sSub>
                      <m:sSubPr>
                        <m:ctrlPr>
                          <a:rPr lang="tr-TR" i="1">
                            <a:latin typeface="Cambria Math" panose="02040503050406030204" pitchFamily="18" charset="0"/>
                          </a:rPr>
                        </m:ctrlPr>
                      </m:sSubPr>
                      <m:e>
                        <m:r>
                          <m:rPr>
                            <m:nor/>
                          </m:rPr>
                          <a:rPr lang="el-GR" dirty="0"/>
                          <m:t>ω</m:t>
                        </m:r>
                      </m:e>
                      <m:sub>
                        <m:r>
                          <a:rPr lang="tr-TR" b="0" i="1" smtClean="0">
                            <a:latin typeface="Cambria Math" panose="02040503050406030204" pitchFamily="18" charset="0"/>
                          </a:rPr>
                          <m:t>𝑚𝑎𝑥</m:t>
                        </m:r>
                      </m:sub>
                    </m:sSub>
                  </m:oMath>
                </a14:m>
                <a:r>
                  <a:rPr lang="tr-TR" dirty="0" smtClean="0"/>
                  <a:t>	</a:t>
                </a:r>
                <a:endParaRPr lang="tr-TR" dirty="0"/>
              </a:p>
            </p:txBody>
          </p:sp>
        </mc:Choice>
        <mc:Fallback>
          <p:sp>
            <p:nvSpPr>
              <p:cNvPr id="10" name="Rectangle 9"/>
              <p:cNvSpPr>
                <a:spLocks noRot="1" noChangeAspect="1" noMove="1" noResize="1" noEditPoints="1" noAdjustHandles="1" noChangeArrowheads="1" noChangeShapeType="1" noTextEdit="1"/>
              </p:cNvSpPr>
              <p:nvPr/>
            </p:nvSpPr>
            <p:spPr>
              <a:xfrm>
                <a:off x="3098982" y="5499511"/>
                <a:ext cx="2954655" cy="461665"/>
              </a:xfrm>
              <a:prstGeom prst="rect">
                <a:avLst/>
              </a:prstGeom>
              <a:blipFill>
                <a:blip r:embed="rId5"/>
                <a:stretch>
                  <a:fillRect l="-412" t="-9211" b="-30263"/>
                </a:stretch>
              </a:blipFill>
            </p:spPr>
            <p:txBody>
              <a:bodyPr/>
              <a:lstStyle/>
              <a:p>
                <a:r>
                  <a:rPr lang="tr-TR">
                    <a:noFill/>
                  </a:rPr>
                  <a:t> </a:t>
                </a:r>
              </a:p>
            </p:txBody>
          </p:sp>
        </mc:Fallback>
      </mc:AlternateContent>
      <p:pic>
        <p:nvPicPr>
          <p:cNvPr id="7" name="Content Placeholder 6"/>
          <p:cNvPicPr>
            <a:picLocks noGrp="1" noChangeAspect="1"/>
          </p:cNvPicPr>
          <p:nvPr>
            <p:ph idx="1"/>
          </p:nvPr>
        </p:nvPicPr>
        <p:blipFill>
          <a:blip r:embed="rId6" cstate="print">
            <a:extLst>
              <a:ext uri="{28A0092B-C50C-407E-A947-70E740481C1C}">
                <a14:useLocalDpi xmlns:a14="http://schemas.microsoft.com/office/drawing/2010/main" val="0"/>
              </a:ext>
            </a:extLst>
          </a:blip>
          <a:stretch>
            <a:fillRect/>
          </a:stretch>
        </p:blipFill>
        <p:spPr>
          <a:xfrm>
            <a:off x="1259632" y="1376735"/>
            <a:ext cx="6645042" cy="4987925"/>
          </a:xfrm>
        </p:spPr>
      </p:pic>
    </p:spTree>
    <p:extLst>
      <p:ext uri="{BB962C8B-B14F-4D97-AF65-F5344CB8AC3E}">
        <p14:creationId xmlns:p14="http://schemas.microsoft.com/office/powerpoint/2010/main" val="28647187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Fast Inertia Support</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18</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1556791"/>
            <a:ext cx="4604682" cy="3456383"/>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2228" y="1487147"/>
            <a:ext cx="4788024" cy="3595669"/>
          </a:xfrm>
          <a:prstGeom prst="rect">
            <a:avLst/>
          </a:prstGeom>
        </p:spPr>
      </p:pic>
    </p:spTree>
    <p:extLst>
      <p:ext uri="{BB962C8B-B14F-4D97-AF65-F5344CB8AC3E}">
        <p14:creationId xmlns:p14="http://schemas.microsoft.com/office/powerpoint/2010/main" val="339278095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19</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357833"/>
            <a:ext cx="5707043" cy="4987925"/>
          </a:xfrm>
        </p:spPr>
      </p:pic>
      <p:sp>
        <p:nvSpPr>
          <p:cNvPr id="6" name="TextBox 5"/>
          <p:cNvSpPr txBox="1"/>
          <p:nvPr/>
        </p:nvSpPr>
        <p:spPr>
          <a:xfrm>
            <a:off x="5950496" y="3272254"/>
            <a:ext cx="2736304" cy="3046988"/>
          </a:xfrm>
          <a:prstGeom prst="rect">
            <a:avLst/>
          </a:prstGeom>
          <a:noFill/>
        </p:spPr>
        <p:txBody>
          <a:bodyPr wrap="square" rtlCol="0">
            <a:spAutoFit/>
          </a:bodyPr>
          <a:lstStyle/>
          <a:p>
            <a:r>
              <a:rPr lang="tr-TR" dirty="0" smtClean="0"/>
              <a:t>Cases:</a:t>
            </a:r>
          </a:p>
          <a:p>
            <a:pPr marL="342900" indent="-342900">
              <a:buFont typeface="Arial" panose="020B0604020202020204" pitchFamily="34" charset="0"/>
              <a:buChar char="•"/>
            </a:pPr>
            <a:r>
              <a:rPr lang="tr-TR" dirty="0" smtClean="0"/>
              <a:t>Base Case</a:t>
            </a:r>
            <a:endParaRPr lang="tr-TR" dirty="0"/>
          </a:p>
          <a:p>
            <a:pPr marL="342900" indent="-342900">
              <a:buFont typeface="Arial" panose="020B0604020202020204" pitchFamily="34" charset="0"/>
              <a:buChar char="•"/>
            </a:pPr>
            <a:r>
              <a:rPr lang="tr-TR" dirty="0" smtClean="0"/>
              <a:t>10% Renewable Generation Case</a:t>
            </a:r>
          </a:p>
          <a:p>
            <a:pPr marL="342900" indent="-342900">
              <a:buFont typeface="Arial" panose="020B0604020202020204" pitchFamily="34" charset="0"/>
              <a:buChar char="•"/>
            </a:pPr>
            <a:r>
              <a:rPr lang="tr-TR" dirty="0" smtClean="0"/>
              <a:t>Reduced Inertia Case</a:t>
            </a:r>
            <a:endParaRPr lang="tr-TR" dirty="0"/>
          </a:p>
        </p:txBody>
      </p:sp>
    </p:spTree>
    <p:extLst>
      <p:ext uri="{BB962C8B-B14F-4D97-AF65-F5344CB8AC3E}">
        <p14:creationId xmlns:p14="http://schemas.microsoft.com/office/powerpoint/2010/main" val="14763981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Agenda</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tr-TR" sz="2400" dirty="0" smtClean="0">
                <a:latin typeface="Arial" panose="020B0604020202020204" pitchFamily="34" charset="0"/>
                <a:cs typeface="Arial" panose="020B0604020202020204" pitchFamily="34" charset="0"/>
              </a:rPr>
              <a:t>Problem Definition: Renewable Energy Problems</a:t>
            </a:r>
          </a:p>
          <a:p>
            <a:pPr lvl="1">
              <a:defRPr/>
            </a:pPr>
            <a:r>
              <a:rPr lang="tr-TR" sz="2400" dirty="0" smtClean="0">
                <a:latin typeface="Arial" panose="020B0604020202020204" pitchFamily="34" charset="0"/>
                <a:cs typeface="Arial" panose="020B0604020202020204" pitchFamily="34" charset="0"/>
              </a:rPr>
              <a:t>Grid Inertia, Frequency and Inertial Support</a:t>
            </a:r>
          </a:p>
          <a:p>
            <a:pPr lvl="1">
              <a:defRPr/>
            </a:pPr>
            <a:r>
              <a:rPr lang="tr-TR" sz="2400" dirty="0" smtClean="0">
                <a:latin typeface="Arial" panose="020B0604020202020204" pitchFamily="34" charset="0"/>
                <a:cs typeface="Arial" panose="020B0604020202020204" pitchFamily="34" charset="0"/>
              </a:rPr>
              <a:t>Wind Turbine Modelling</a:t>
            </a:r>
          </a:p>
          <a:p>
            <a:pPr lvl="1">
              <a:defRPr/>
            </a:pPr>
            <a:r>
              <a:rPr lang="tr-TR" sz="2400" dirty="0" smtClean="0">
                <a:latin typeface="Arial" panose="020B0604020202020204" pitchFamily="34" charset="0"/>
                <a:cs typeface="Arial" panose="020B0604020202020204" pitchFamily="34" charset="0"/>
              </a:rPr>
              <a:t>Fast Inertial Support</a:t>
            </a:r>
          </a:p>
          <a:p>
            <a:pPr lvl="1">
              <a:defRPr/>
            </a:pPr>
            <a:r>
              <a:rPr lang="tr-TR" sz="2400" dirty="0" smtClean="0">
                <a:latin typeface="Arial" panose="020B0604020202020204" pitchFamily="34" charset="0"/>
                <a:cs typeface="Arial" panose="020B0604020202020204" pitchFamily="34" charset="0"/>
              </a:rPr>
              <a:t>Synthetic Inertia Support</a:t>
            </a:r>
          </a:p>
          <a:p>
            <a:pPr lvl="1">
              <a:defRPr/>
            </a:pPr>
            <a:r>
              <a:rPr lang="tr-TR" sz="2400" dirty="0" smtClean="0">
                <a:latin typeface="Arial" panose="020B0604020202020204" pitchFamily="34" charset="0"/>
                <a:cs typeface="Arial" panose="020B0604020202020204" pitchFamily="34" charset="0"/>
              </a:rPr>
              <a:t>Economical Perspective</a:t>
            </a:r>
            <a:endParaRPr lang="en-US" sz="24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a:t>
            </a:fld>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20</a:t>
            </a:fld>
            <a:endParaRPr lang="en-US"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916832"/>
            <a:ext cx="4572000" cy="3429000"/>
          </a:xfr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5823" y="1996666"/>
            <a:ext cx="4465554" cy="3349166"/>
          </a:xfrm>
          <a:prstGeom prst="rect">
            <a:avLst/>
          </a:prstGeom>
        </p:spPr>
      </p:pic>
    </p:spTree>
    <p:extLst>
      <p:ext uri="{BB962C8B-B14F-4D97-AF65-F5344CB8AC3E}">
        <p14:creationId xmlns:p14="http://schemas.microsoft.com/office/powerpoint/2010/main" val="51847367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Implementation on a Test Case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21</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56993016"/>
              </p:ext>
            </p:extLst>
          </p:nvPr>
        </p:nvGraphicFramePr>
        <p:xfrm>
          <a:off x="534379" y="1628800"/>
          <a:ext cx="8075242" cy="4247554"/>
        </p:xfrm>
        <a:graphic>
          <a:graphicData uri="http://schemas.openxmlformats.org/drawingml/2006/table">
            <a:tbl>
              <a:tblPr>
                <a:tableStyleId>{5C22544A-7EE6-4342-B048-85BDC9FD1C3A}</a:tableStyleId>
              </a:tblPr>
              <a:tblGrid>
                <a:gridCol w="1407669">
                  <a:extLst>
                    <a:ext uri="{9D8B030D-6E8A-4147-A177-3AD203B41FA5}">
                      <a16:colId xmlns:a16="http://schemas.microsoft.com/office/drawing/2014/main" val="3866118181"/>
                    </a:ext>
                  </a:extLst>
                </a:gridCol>
                <a:gridCol w="1206574">
                  <a:extLst>
                    <a:ext uri="{9D8B030D-6E8A-4147-A177-3AD203B41FA5}">
                      <a16:colId xmlns:a16="http://schemas.microsoft.com/office/drawing/2014/main" val="808426330"/>
                    </a:ext>
                  </a:extLst>
                </a:gridCol>
                <a:gridCol w="1564773">
                  <a:extLst>
                    <a:ext uri="{9D8B030D-6E8A-4147-A177-3AD203B41FA5}">
                      <a16:colId xmlns:a16="http://schemas.microsoft.com/office/drawing/2014/main" val="691954231"/>
                    </a:ext>
                  </a:extLst>
                </a:gridCol>
                <a:gridCol w="1483078">
                  <a:extLst>
                    <a:ext uri="{9D8B030D-6E8A-4147-A177-3AD203B41FA5}">
                      <a16:colId xmlns:a16="http://schemas.microsoft.com/office/drawing/2014/main" val="313878630"/>
                    </a:ext>
                  </a:extLst>
                </a:gridCol>
                <a:gridCol w="1206574">
                  <a:extLst>
                    <a:ext uri="{9D8B030D-6E8A-4147-A177-3AD203B41FA5}">
                      <a16:colId xmlns:a16="http://schemas.microsoft.com/office/drawing/2014/main" val="2652512307"/>
                    </a:ext>
                  </a:extLst>
                </a:gridCol>
                <a:gridCol w="1206574">
                  <a:extLst>
                    <a:ext uri="{9D8B030D-6E8A-4147-A177-3AD203B41FA5}">
                      <a16:colId xmlns:a16="http://schemas.microsoft.com/office/drawing/2014/main" val="459224147"/>
                    </a:ext>
                  </a:extLst>
                </a:gridCol>
              </a:tblGrid>
              <a:tr h="609649">
                <a:tc>
                  <a:txBody>
                    <a:bodyPr/>
                    <a:lstStyle/>
                    <a:p>
                      <a:pPr algn="ctr" fontAlgn="ct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gridSpan="3">
                  <a:txBody>
                    <a:bodyPr/>
                    <a:lstStyle/>
                    <a:p>
                      <a:pPr algn="ctr" fontAlgn="ctr"/>
                      <a:r>
                        <a:rPr lang="tr-TR" sz="1400" u="none" strike="noStrike">
                          <a:effectLst/>
                          <a:latin typeface="Arial" panose="020B0604020202020204" pitchFamily="34" charset="0"/>
                          <a:cs typeface="Arial" panose="020B0604020202020204" pitchFamily="34" charset="0"/>
                        </a:rPr>
                        <a:t>Without Synthetic Inertia Impelementation</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tc hMerge="1">
                  <a:txBody>
                    <a:bodyPr/>
                    <a:lstStyle/>
                    <a:p>
                      <a:endParaRPr lang="tr-TR"/>
                    </a:p>
                  </a:txBody>
                  <a:tcPr/>
                </a:tc>
                <a:tc gridSpan="2">
                  <a:txBody>
                    <a:bodyPr/>
                    <a:lstStyle/>
                    <a:p>
                      <a:pPr algn="ctr" fontAlgn="ctr"/>
                      <a:r>
                        <a:rPr lang="tr-TR" sz="1400" u="none" strike="noStrike">
                          <a:effectLst/>
                          <a:latin typeface="Arial" panose="020B0604020202020204" pitchFamily="34" charset="0"/>
                          <a:cs typeface="Arial" panose="020B0604020202020204" pitchFamily="34" charset="0"/>
                        </a:rPr>
                        <a:t>With Synthetic Inertia (H=10s)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tr-TR"/>
                    </a:p>
                  </a:txBody>
                  <a:tcPr/>
                </a:tc>
                <a:extLst>
                  <a:ext uri="{0D108BD9-81ED-4DB2-BD59-A6C34878D82A}">
                    <a16:rowId xmlns:a16="http://schemas.microsoft.com/office/drawing/2014/main" val="262039383"/>
                  </a:ext>
                </a:extLst>
              </a:tr>
              <a:tr h="689603">
                <a:tc>
                  <a:txBody>
                    <a:bodyPr/>
                    <a:lstStyle/>
                    <a:p>
                      <a:pPr algn="ctr" fontAlgn="ct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Base Case</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Reduced Inertia  Case </a:t>
                      </a:r>
                      <a:endParaRPr lang="tr-TR" sz="1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10% Renewable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Reduced Inertia  Case </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792069139"/>
                  </a:ext>
                </a:extLst>
              </a:tr>
              <a:tr h="869499">
                <a:tc>
                  <a:txBody>
                    <a:bodyPr/>
                    <a:lstStyle/>
                    <a:p>
                      <a:pPr algn="ctr" fontAlgn="ctr"/>
                      <a:r>
                        <a:rPr lang="tr-TR" sz="1400" u="none" strike="noStrike">
                          <a:effectLst/>
                          <a:latin typeface="Arial" panose="020B0604020202020204" pitchFamily="34" charset="0"/>
                          <a:cs typeface="Arial" panose="020B0604020202020204" pitchFamily="34" charset="0"/>
                        </a:rPr>
                        <a:t>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107586957"/>
                  </a:ext>
                </a:extLst>
              </a:tr>
              <a:tr h="899482">
                <a:tc>
                  <a:txBody>
                    <a:bodyPr/>
                    <a:lstStyle/>
                    <a:p>
                      <a:pPr algn="ctr" fontAlgn="ctr"/>
                      <a:r>
                        <a:rPr lang="tr-TR" sz="1400" u="none" strike="noStrike">
                          <a:effectLst/>
                          <a:latin typeface="Arial" panose="020B0604020202020204" pitchFamily="34" charset="0"/>
                          <a:cs typeface="Arial" panose="020B0604020202020204" pitchFamily="34" charset="0"/>
                        </a:rPr>
                        <a:t>Effective Stored Energy (GJ)</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3.6</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2355096916"/>
                  </a:ext>
                </a:extLst>
              </a:tr>
              <a:tr h="679609">
                <a:tc>
                  <a:txBody>
                    <a:bodyPr/>
                    <a:lstStyle/>
                    <a:p>
                      <a:pPr algn="ctr" fontAlgn="ctr"/>
                      <a:r>
                        <a:rPr lang="tr-TR" sz="1400" u="none" strike="noStrike">
                          <a:effectLst/>
                          <a:latin typeface="Arial" panose="020B0604020202020204" pitchFamily="34" charset="0"/>
                          <a:cs typeface="Arial" panose="020B0604020202020204" pitchFamily="34" charset="0"/>
                        </a:rPr>
                        <a:t>Maximum RoCoF (Hz/s)</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0.23</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0.19</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0.21</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621258065"/>
                  </a:ext>
                </a:extLst>
              </a:tr>
              <a:tr h="499712">
                <a:tc>
                  <a:txBody>
                    <a:bodyPr/>
                    <a:lstStyle/>
                    <a:p>
                      <a:pPr algn="ctr" fontAlgn="ctr"/>
                      <a:r>
                        <a:rPr lang="tr-TR" sz="1400" u="none" strike="noStrike">
                          <a:effectLst/>
                          <a:latin typeface="Arial" panose="020B0604020202020204" pitchFamily="34" charset="0"/>
                          <a:cs typeface="Arial" panose="020B0604020202020204" pitchFamily="34" charset="0"/>
                        </a:rPr>
                        <a:t>Frequency Nadir (Hz)</a:t>
                      </a:r>
                      <a:endParaRPr lang="tr-TR" sz="14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49.65</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a:effectLst/>
                          <a:latin typeface="Arial" panose="020B0604020202020204" pitchFamily="34" charset="0"/>
                          <a:cs typeface="Arial" panose="020B0604020202020204" pitchFamily="34" charset="0"/>
                        </a:rPr>
                        <a:t>49.77</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tr-TR" sz="1400" u="none" strike="noStrike" dirty="0">
                          <a:effectLst/>
                          <a:latin typeface="Arial" panose="020B0604020202020204" pitchFamily="34" charset="0"/>
                          <a:cs typeface="Arial" panose="020B0604020202020204" pitchFamily="34" charset="0"/>
                        </a:rPr>
                        <a:t>49.65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787459875"/>
                  </a:ext>
                </a:extLst>
              </a:tr>
            </a:tbl>
          </a:graphicData>
        </a:graphic>
      </p:graphicFrame>
    </p:spTree>
    <p:extLst>
      <p:ext uri="{BB962C8B-B14F-4D97-AF65-F5344CB8AC3E}">
        <p14:creationId xmlns:p14="http://schemas.microsoft.com/office/powerpoint/2010/main" val="19167300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Comparison between Fast Inertial Support and Synthetic Inertia</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22</a:t>
            </a:fld>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496" y="1354145"/>
            <a:ext cx="4752527" cy="2264930"/>
          </a:xfr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266535"/>
            <a:ext cx="4990808" cy="237848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496" y="3619075"/>
            <a:ext cx="4738399" cy="22581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21772" y="4281003"/>
            <a:ext cx="4946772" cy="1419571"/>
          </a:xfrm>
          <a:prstGeom prst="rect">
            <a:avLst/>
          </a:prstGeom>
        </p:spPr>
      </p:pic>
    </p:spTree>
    <p:extLst>
      <p:ext uri="{BB962C8B-B14F-4D97-AF65-F5344CB8AC3E}">
        <p14:creationId xmlns:p14="http://schemas.microsoft.com/office/powerpoint/2010/main" val="104368118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23</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0924" y="1628800"/>
            <a:ext cx="8102152" cy="3861274"/>
          </a:xfrm>
        </p:spPr>
      </p:pic>
    </p:spTree>
    <p:extLst>
      <p:ext uri="{BB962C8B-B14F-4D97-AF65-F5344CB8AC3E}">
        <p14:creationId xmlns:p14="http://schemas.microsoft.com/office/powerpoint/2010/main" val="66828638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24</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121" y="1412776"/>
            <a:ext cx="8077758" cy="3849648"/>
          </a:xfrm>
        </p:spPr>
      </p:pic>
      <p:sp>
        <p:nvSpPr>
          <p:cNvPr id="14" name="TextBox 13"/>
          <p:cNvSpPr txBox="1"/>
          <p:nvPr/>
        </p:nvSpPr>
        <p:spPr>
          <a:xfrm>
            <a:off x="457199" y="5443406"/>
            <a:ext cx="8153680" cy="830997"/>
          </a:xfrm>
          <a:prstGeom prst="rect">
            <a:avLst/>
          </a:prstGeom>
          <a:noFill/>
        </p:spPr>
        <p:txBody>
          <a:bodyPr wrap="square" rtlCol="0">
            <a:spAutoFit/>
          </a:bodyPr>
          <a:lstStyle/>
          <a:p>
            <a:r>
              <a:rPr lang="tr-TR" dirty="0" smtClean="0"/>
              <a:t>The aggregated inertia constant can be improved with synthetic inertia implementation.</a:t>
            </a:r>
            <a:endParaRPr lang="tr-TR" dirty="0"/>
          </a:p>
        </p:txBody>
      </p:sp>
    </p:spTree>
    <p:extLst>
      <p:ext uri="{BB962C8B-B14F-4D97-AF65-F5344CB8AC3E}">
        <p14:creationId xmlns:p14="http://schemas.microsoft.com/office/powerpoint/2010/main" val="59156886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a:latin typeface="Arial" panose="020B0604020202020204" pitchFamily="34" charset="0"/>
                <a:cs typeface="Arial" panose="020B0604020202020204" pitchFamily="34" charset="0"/>
              </a:rPr>
              <a:t>Effects on the Turkish Electricity System</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1800" y="1363663"/>
            <a:ext cx="6306177" cy="4729633"/>
          </a:xfrm>
        </p:spPr>
      </p:pic>
      <p:graphicFrame>
        <p:nvGraphicFramePr>
          <p:cNvPr id="4" name="Table 3"/>
          <p:cNvGraphicFramePr>
            <a:graphicFrameLocks noGrp="1"/>
          </p:cNvGraphicFramePr>
          <p:nvPr>
            <p:extLst>
              <p:ext uri="{D42A27DB-BD31-4B8C-83A1-F6EECF244321}">
                <p14:modId xmlns:p14="http://schemas.microsoft.com/office/powerpoint/2010/main" val="206889318"/>
              </p:ext>
            </p:extLst>
          </p:nvPr>
        </p:nvGraphicFramePr>
        <p:xfrm>
          <a:off x="383952" y="2204865"/>
          <a:ext cx="2603872" cy="3267913"/>
        </p:xfrm>
        <a:graphic>
          <a:graphicData uri="http://schemas.openxmlformats.org/drawingml/2006/table">
            <a:tbl>
              <a:tblPr>
                <a:tableStyleId>{5C22544A-7EE6-4342-B048-85BDC9FD1C3A}</a:tableStyleId>
              </a:tblPr>
              <a:tblGrid>
                <a:gridCol w="1170648">
                  <a:extLst>
                    <a:ext uri="{9D8B030D-6E8A-4147-A177-3AD203B41FA5}">
                      <a16:colId xmlns:a16="http://schemas.microsoft.com/office/drawing/2014/main" val="177217349"/>
                    </a:ext>
                  </a:extLst>
                </a:gridCol>
                <a:gridCol w="1433224">
                  <a:extLst>
                    <a:ext uri="{9D8B030D-6E8A-4147-A177-3AD203B41FA5}">
                      <a16:colId xmlns:a16="http://schemas.microsoft.com/office/drawing/2014/main" val="2812683723"/>
                    </a:ext>
                  </a:extLst>
                </a:gridCol>
              </a:tblGrid>
              <a:tr h="239382">
                <a:tc>
                  <a:txBody>
                    <a:bodyPr/>
                    <a:lstStyle/>
                    <a:p>
                      <a:pPr algn="ctr" fontAlgn="b"/>
                      <a:r>
                        <a:rPr lang="tr-TR" sz="1400" u="none" strike="noStrike" dirty="0">
                          <a:effectLst/>
                          <a:latin typeface="Arial" panose="020B0604020202020204" pitchFamily="34" charset="0"/>
                          <a:cs typeface="Arial" panose="020B0604020202020204" pitchFamily="34" charset="0"/>
                        </a:rPr>
                        <a:t>Date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26/09/2018</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93235810"/>
                  </a:ext>
                </a:extLst>
              </a:tr>
              <a:tr h="239382">
                <a:tc>
                  <a:txBody>
                    <a:bodyPr/>
                    <a:lstStyle/>
                    <a:p>
                      <a:pPr algn="ctr" fontAlgn="b"/>
                      <a:r>
                        <a:rPr lang="tr-TR" sz="1400" u="none" strike="noStrike" dirty="0">
                          <a:effectLst/>
                          <a:latin typeface="Arial" panose="020B0604020202020204" pitchFamily="34" charset="0"/>
                          <a:cs typeface="Arial" panose="020B0604020202020204" pitchFamily="34" charset="0"/>
                        </a:rPr>
                        <a:t>Hour</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a:effectLst/>
                          <a:latin typeface="Arial" panose="020B0604020202020204" pitchFamily="34" charset="0"/>
                          <a:cs typeface="Arial" panose="020B0604020202020204" pitchFamily="34" charset="0"/>
                        </a:rPr>
                        <a:t>03:00:00</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640905662"/>
                  </a:ext>
                </a:extLst>
              </a:tr>
              <a:tr h="697688">
                <a:tc>
                  <a:txBody>
                    <a:bodyPr/>
                    <a:lstStyle/>
                    <a:p>
                      <a:pPr algn="ctr" fontAlgn="b"/>
                      <a:r>
                        <a:rPr lang="tr-TR" sz="1400" u="none" strike="noStrike" dirty="0">
                          <a:effectLst/>
                          <a:latin typeface="Arial" panose="020B0604020202020204" pitchFamily="34" charset="0"/>
                          <a:cs typeface="Arial" panose="020B0604020202020204" pitchFamily="34" charset="0"/>
                        </a:rPr>
                        <a:t>Total Generation (MW)</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27495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74828150"/>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(FSPC)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3045</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403050561"/>
                  </a:ext>
                </a:extLst>
              </a:tr>
              <a:tr h="468535">
                <a:tc>
                  <a:txBody>
                    <a:bodyPr/>
                    <a:lstStyle/>
                    <a:p>
                      <a:pPr algn="ctr" fontAlgn="b"/>
                      <a:r>
                        <a:rPr lang="tr-TR" sz="1400" u="none" strike="noStrike">
                          <a:effectLst/>
                          <a:latin typeface="Arial" panose="020B0604020202020204" pitchFamily="34" charset="0"/>
                          <a:cs typeface="Arial" panose="020B0604020202020204" pitchFamily="34" charset="0"/>
                        </a:rPr>
                        <a:t>Wind (Other)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2594</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526987269"/>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Solar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692016605"/>
                  </a:ext>
                </a:extLst>
              </a:tr>
              <a:tr h="239382">
                <a:tc>
                  <a:txBody>
                    <a:bodyPr/>
                    <a:lstStyle/>
                    <a:p>
                      <a:pPr algn="ctr" fontAlgn="b"/>
                      <a:r>
                        <a:rPr lang="tr-TR" sz="1400" u="none" strike="noStrike">
                          <a:effectLst/>
                          <a:latin typeface="Arial" panose="020B0604020202020204" pitchFamily="34" charset="0"/>
                          <a:cs typeface="Arial" panose="020B0604020202020204" pitchFamily="34" charset="0"/>
                        </a:rPr>
                        <a:t>Other (MW)</a:t>
                      </a:r>
                      <a:endParaRPr lang="tr-TR"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u="none" strike="noStrike" dirty="0">
                          <a:effectLst/>
                          <a:latin typeface="Arial" panose="020B0604020202020204" pitchFamily="34" charset="0"/>
                          <a:cs typeface="Arial" panose="020B0604020202020204" pitchFamily="34" charset="0"/>
                        </a:rPr>
                        <a:t>21773</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924259441"/>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Existing Case</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H=3.97s</a:t>
                      </a:r>
                    </a:p>
                  </a:txBody>
                  <a:tcPr marL="9525" marR="9525" marT="9525" marB="0" anchor="b"/>
                </a:tc>
                <a:extLst>
                  <a:ext uri="{0D108BD9-81ED-4DB2-BD59-A6C34878D82A}">
                    <a16:rowId xmlns:a16="http://schemas.microsoft.com/office/drawing/2014/main" val="1229258813"/>
                  </a:ext>
                </a:extLst>
              </a:tr>
              <a:tr h="239382">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With Synthetic</a:t>
                      </a:r>
                      <a:r>
                        <a:rPr lang="tr-TR" sz="1400" b="0" i="0" u="none" strike="noStrike" baseline="0" dirty="0" smtClean="0">
                          <a:solidFill>
                            <a:srgbClr val="000000"/>
                          </a:solidFill>
                          <a:effectLst/>
                          <a:latin typeface="Arial" panose="020B0604020202020204" pitchFamily="34" charset="0"/>
                          <a:cs typeface="Arial" panose="020B0604020202020204" pitchFamily="34" charset="0"/>
                        </a:rPr>
                        <a:t> Inertia (H=10)</a:t>
                      </a:r>
                      <a:endParaRPr lang="tr-TR"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ctr" fontAlgn="b"/>
                      <a:r>
                        <a:rPr lang="tr-TR" sz="1400" b="0" i="0" u="none" strike="noStrike" dirty="0" smtClean="0">
                          <a:solidFill>
                            <a:srgbClr val="000000"/>
                          </a:solidFill>
                          <a:effectLst/>
                          <a:latin typeface="Arial" panose="020B0604020202020204" pitchFamily="34" charset="0"/>
                          <a:cs typeface="Arial" panose="020B0604020202020204" pitchFamily="34" charset="0"/>
                        </a:rPr>
                        <a:t>H=5.08s</a:t>
                      </a:r>
                    </a:p>
                  </a:txBody>
                  <a:tcPr marL="9525" marR="9525" marT="9525" marB="0" anchor="b"/>
                </a:tc>
                <a:extLst>
                  <a:ext uri="{0D108BD9-81ED-4DB2-BD59-A6C34878D82A}">
                    <a16:rowId xmlns:a16="http://schemas.microsoft.com/office/drawing/2014/main" val="1033899237"/>
                  </a:ext>
                </a:extLst>
              </a:tr>
            </a:tbl>
          </a:graphicData>
        </a:graphic>
      </p:graphicFrame>
    </p:spTree>
    <p:extLst>
      <p:ext uri="{BB962C8B-B14F-4D97-AF65-F5344CB8AC3E}">
        <p14:creationId xmlns:p14="http://schemas.microsoft.com/office/powerpoint/2010/main" val="161748848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26</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7760" y="1436812"/>
            <a:ext cx="4508479" cy="4987925"/>
          </a:xfrm>
        </p:spPr>
      </p:pic>
    </p:spTree>
    <p:extLst>
      <p:ext uri="{BB962C8B-B14F-4D97-AF65-F5344CB8AC3E}">
        <p14:creationId xmlns:p14="http://schemas.microsoft.com/office/powerpoint/2010/main" val="391117423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Economical Perspective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27</a:t>
            </a:fld>
            <a:endParaRPr lang="en-US" dirty="0"/>
          </a:p>
        </p:txBody>
      </p:sp>
      <p:sp>
        <p:nvSpPr>
          <p:cNvPr id="4" name="Content Placeholder 3"/>
          <p:cNvSpPr>
            <a:spLocks noGrp="1"/>
          </p:cNvSpPr>
          <p:nvPr>
            <p:ph idx="1"/>
          </p:nvPr>
        </p:nvSpPr>
        <p:spPr/>
        <p:txBody>
          <a:bodyPr/>
          <a:lstStyle/>
          <a:p>
            <a:r>
              <a:rPr lang="tr-TR" dirty="0" smtClean="0">
                <a:latin typeface="Arial" panose="020B0604020202020204" pitchFamily="34" charset="0"/>
                <a:cs typeface="Arial" panose="020B0604020202020204" pitchFamily="34" charset="0"/>
              </a:rPr>
              <a:t>Net additional energy is zero! (There exists losses due to deviation from MPPT, inside the gearbox, converter etc.)</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Let us only pay for increased period (neglect the decrease):</a:t>
            </a:r>
          </a:p>
          <a:p>
            <a:pPr marL="0" indent="0" algn="ctr">
              <a:buNone/>
            </a:pPr>
            <a:r>
              <a:rPr lang="tr-TR" dirty="0" smtClean="0">
                <a:latin typeface="Arial" panose="020B0604020202020204" pitchFamily="34" charset="0"/>
                <a:cs typeface="Arial" panose="020B0604020202020204" pitchFamily="34" charset="0"/>
              </a:rPr>
              <a:t>A single support profit: $0.276 vs Daily Generation=$1679</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Not possible with additional energy!</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Inertial support might be paid with incentives.</a:t>
            </a:r>
          </a:p>
          <a:p>
            <a:endParaRPr lang="tr-TR" dirty="0">
              <a:latin typeface="Arial" panose="020B0604020202020204" pitchFamily="34" charset="0"/>
              <a:cs typeface="Arial" panose="020B0604020202020204" pitchFamily="34" charset="0"/>
            </a:endParaRPr>
          </a:p>
          <a:p>
            <a:r>
              <a:rPr lang="tr-TR" dirty="0" smtClean="0">
                <a:latin typeface="Arial" panose="020B0604020202020204" pitchFamily="34" charset="0"/>
                <a:cs typeface="Arial" panose="020B0604020202020204" pitchFamily="34" charset="0"/>
              </a:rPr>
              <a:t>Incentives will end at the end of 2020 for the new generation renewable energy systems. A new incentive might be inertial support from renewable energy systems!</a:t>
            </a:r>
          </a:p>
        </p:txBody>
      </p:sp>
    </p:spTree>
    <p:extLst>
      <p:ext uri="{BB962C8B-B14F-4D97-AF65-F5344CB8AC3E}">
        <p14:creationId xmlns:p14="http://schemas.microsoft.com/office/powerpoint/2010/main" val="1491138312"/>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References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28</a:t>
            </a:fld>
            <a:endParaRPr lang="en-US" dirty="0"/>
          </a:p>
        </p:txBody>
      </p:sp>
      <p:sp>
        <p:nvSpPr>
          <p:cNvPr id="4" name="Content Placeholder 3"/>
          <p:cNvSpPr>
            <a:spLocks noGrp="1"/>
          </p:cNvSpPr>
          <p:nvPr>
            <p:ph idx="1"/>
          </p:nvPr>
        </p:nvSpPr>
        <p:spPr/>
        <p:txBody>
          <a:bodyPr/>
          <a:lstStyle/>
          <a:p>
            <a:endParaRPr lang="tr-TR"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5534785"/>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5123" name="Rectangle 3"/>
          <p:cNvSpPr>
            <a:spLocks noGrp="1" noChangeArrowheads="1"/>
          </p:cNvSpPr>
          <p:nvPr>
            <p:ph idx="1"/>
          </p:nvPr>
        </p:nvSpPr>
        <p:spPr>
          <a:xfrm>
            <a:off x="457198" y="1700808"/>
            <a:ext cx="8229601" cy="4114800"/>
          </a:xfrm>
        </p:spPr>
        <p:txBody>
          <a:bodyPr/>
          <a:lstStyle/>
          <a:p>
            <a:pPr lvl="1">
              <a:defRPr/>
            </a:pPr>
            <a:r>
              <a:rPr lang="tr-TR" sz="2000" dirty="0" smtClean="0">
                <a:latin typeface="Arial" panose="020B0604020202020204" pitchFamily="34" charset="0"/>
                <a:cs typeface="Arial" panose="020B0604020202020204" pitchFamily="34" charset="0"/>
              </a:rPr>
              <a:t>Benefits:</a:t>
            </a:r>
          </a:p>
          <a:p>
            <a:pPr marL="457200" lvl="2" indent="0">
              <a:buNone/>
              <a:defRPr/>
            </a:pPr>
            <a:r>
              <a:rPr lang="tr-TR" sz="2000" dirty="0" smtClean="0">
                <a:latin typeface="Arial" panose="020B0604020202020204" pitchFamily="34" charset="0"/>
                <a:cs typeface="Arial" panose="020B0604020202020204" pitchFamily="34" charset="0"/>
              </a:rPr>
              <a:t>Renewable Energy Reduces</a:t>
            </a:r>
            <a:r>
              <a:rPr lang="tr-TR" sz="2000" dirty="0">
                <a:latin typeface="Arial" panose="020B0604020202020204" pitchFamily="34" charset="0"/>
                <a:cs typeface="Arial" panose="020B0604020202020204" pitchFamily="34" charset="0"/>
              </a:rPr>
              <a:t>: </a:t>
            </a:r>
          </a:p>
          <a:p>
            <a:pPr lvl="3">
              <a:defRPr/>
            </a:pPr>
            <a:r>
              <a:rPr lang="tr-TR" sz="2000" dirty="0">
                <a:latin typeface="Arial" panose="020B0604020202020204" pitchFamily="34" charset="0"/>
                <a:cs typeface="Arial" panose="020B0604020202020204" pitchFamily="34" charset="0"/>
              </a:rPr>
              <a:t>Fossil Fuel Usage</a:t>
            </a:r>
          </a:p>
          <a:p>
            <a:pPr lvl="3">
              <a:defRPr/>
            </a:pPr>
            <a:r>
              <a:rPr lang="tr-TR" sz="2000" dirty="0">
                <a:latin typeface="Arial" panose="020B0604020202020204" pitchFamily="34" charset="0"/>
                <a:cs typeface="Arial" panose="020B0604020202020204" pitchFamily="34" charset="0"/>
              </a:rPr>
              <a:t>CO</a:t>
            </a:r>
            <a:r>
              <a:rPr lang="tr-TR" sz="2000" baseline="-25000" dirty="0">
                <a:latin typeface="Arial" panose="020B0604020202020204" pitchFamily="34" charset="0"/>
                <a:cs typeface="Arial" panose="020B0604020202020204" pitchFamily="34" charset="0"/>
              </a:rPr>
              <a:t>2</a:t>
            </a:r>
            <a:r>
              <a:rPr lang="tr-TR" sz="2000" dirty="0">
                <a:latin typeface="Arial" panose="020B0604020202020204" pitchFamily="34" charset="0"/>
                <a:cs typeface="Arial" panose="020B0604020202020204" pitchFamily="34" charset="0"/>
              </a:rPr>
              <a:t> Emission</a:t>
            </a:r>
          </a:p>
          <a:p>
            <a:pPr lvl="1">
              <a:defRPr/>
            </a:pPr>
            <a:endParaRPr lang="tr-TR" sz="2000" dirty="0" smtClean="0">
              <a:latin typeface="Arial" panose="020B0604020202020204" pitchFamily="34" charset="0"/>
              <a:cs typeface="Arial" panose="020B0604020202020204" pitchFamily="34" charset="0"/>
            </a:endParaRPr>
          </a:p>
          <a:p>
            <a:pPr lvl="1">
              <a:defRPr/>
            </a:pPr>
            <a:r>
              <a:rPr lang="tr-TR" sz="2000" dirty="0" smtClean="0">
                <a:latin typeface="Arial" panose="020B0604020202020204" pitchFamily="34" charset="0"/>
                <a:cs typeface="Arial" panose="020B0604020202020204" pitchFamily="34" charset="0"/>
              </a:rPr>
              <a:t>Challanges:</a:t>
            </a:r>
          </a:p>
          <a:p>
            <a:pPr lvl="2">
              <a:defRPr/>
            </a:pPr>
            <a:r>
              <a:rPr lang="tr-TR" sz="2000" dirty="0" smtClean="0">
                <a:latin typeface="Arial" panose="020B0604020202020204" pitchFamily="34" charset="0"/>
                <a:cs typeface="Arial" panose="020B0604020202020204" pitchFamily="34" charset="0"/>
              </a:rPr>
              <a:t>Operational Problems:</a:t>
            </a:r>
          </a:p>
          <a:p>
            <a:pPr lvl="2">
              <a:defRPr/>
            </a:pPr>
            <a:endParaRPr lang="tr-TR" sz="2000" dirty="0">
              <a:latin typeface="Arial" panose="020B0604020202020204" pitchFamily="34" charset="0"/>
              <a:cs typeface="Arial" panose="020B0604020202020204" pitchFamily="34" charset="0"/>
            </a:endParaRPr>
          </a:p>
          <a:p>
            <a:pPr lvl="2">
              <a:defRPr/>
            </a:pPr>
            <a:r>
              <a:rPr lang="tr-TR" sz="2000" dirty="0" smtClean="0">
                <a:latin typeface="Arial" panose="020B0604020202020204" pitchFamily="34" charset="0"/>
                <a:cs typeface="Arial" panose="020B0604020202020204" pitchFamily="34" charset="0"/>
              </a:rPr>
              <a:t>Grid Inertia</a:t>
            </a:r>
          </a:p>
        </p:txBody>
      </p:sp>
      <p:sp>
        <p:nvSpPr>
          <p:cNvPr id="2" name="Date Placeholder 1"/>
          <p:cNvSpPr>
            <a:spLocks noGrp="1"/>
          </p:cNvSpPr>
          <p:nvPr>
            <p:ph type="dt" sz="half" idx="2"/>
          </p:nvPr>
        </p:nvSpPr>
        <p:spPr/>
        <p:txBody>
          <a:bodyPr/>
          <a:lstStyle/>
          <a:p>
            <a:pPr>
              <a:defRPr/>
            </a:pPr>
            <a:r>
              <a:rPr lang="tr-TR" dirty="0"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3</a:t>
            </a:fld>
            <a:endParaRPr lang="en-US" dirty="0"/>
          </a:p>
        </p:txBody>
      </p:sp>
    </p:spTree>
    <p:extLst>
      <p:ext uri="{BB962C8B-B14F-4D97-AF65-F5344CB8AC3E}">
        <p14:creationId xmlns:p14="http://schemas.microsoft.com/office/powerpoint/2010/main" val="22118959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Synchronous Generator</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4</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10" name="TextBox 9"/>
              <p:cNvSpPr txBox="1"/>
              <p:nvPr/>
            </p:nvSpPr>
            <p:spPr>
              <a:xfrm>
                <a:off x="1377329" y="1742390"/>
                <a:ext cx="2160240" cy="856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𝑛</m:t>
                          </m:r>
                        </m:e>
                        <m:sub>
                          <m:r>
                            <a:rPr lang="tr-TR" b="0" i="1" smtClean="0">
                              <a:latin typeface="Cambria Math" panose="02040503050406030204" pitchFamily="18" charset="0"/>
                            </a:rPr>
                            <m:t>𝑠</m:t>
                          </m:r>
                        </m:sub>
                      </m:sSub>
                      <m:r>
                        <a:rPr lang="tr-TR" b="0" i="1" smtClean="0">
                          <a:latin typeface="Cambria Math" panose="02040503050406030204" pitchFamily="18" charset="0"/>
                        </a:rPr>
                        <m:t>=</m:t>
                      </m:r>
                      <m:f>
                        <m:fPr>
                          <m:ctrlPr>
                            <a:rPr lang="tr-TR" i="1" smtClean="0">
                              <a:latin typeface="Cambria Math" panose="02040503050406030204" pitchFamily="18" charset="0"/>
                            </a:rPr>
                          </m:ctrlPr>
                        </m:fPr>
                        <m:num>
                          <m:r>
                            <a:rPr lang="tr-TR" b="0" i="1" smtClean="0">
                              <a:latin typeface="Cambria Math" panose="02040503050406030204" pitchFamily="18" charset="0"/>
                            </a:rPr>
                            <m:t>120</m:t>
                          </m:r>
                          <m:r>
                            <a:rPr lang="tr-TR" b="0" i="1" smtClean="0">
                              <a:latin typeface="Cambria Math" panose="02040503050406030204" pitchFamily="18" charset="0"/>
                            </a:rPr>
                            <m:t>𝑓</m:t>
                          </m:r>
                        </m:num>
                        <m:den>
                          <m:r>
                            <a:rPr lang="tr-TR" b="0" i="1" smtClean="0">
                              <a:latin typeface="Cambria Math" panose="02040503050406030204" pitchFamily="18" charset="0"/>
                            </a:rPr>
                            <m:t>𝑝</m:t>
                          </m:r>
                        </m:den>
                      </m:f>
                    </m:oMath>
                  </m:oMathPara>
                </a14:m>
                <a:endParaRPr lang="tr-TR" dirty="0"/>
              </a:p>
            </p:txBody>
          </p:sp>
        </mc:Choice>
        <mc:Fallback xmlns="">
          <p:sp>
            <p:nvSpPr>
              <p:cNvPr id="10" name="TextBox 9"/>
              <p:cNvSpPr txBox="1">
                <a:spLocks noRot="1" noChangeAspect="1" noMove="1" noResize="1" noEditPoints="1" noAdjustHandles="1" noChangeArrowheads="1" noChangeShapeType="1" noTextEdit="1"/>
              </p:cNvSpPr>
              <p:nvPr/>
            </p:nvSpPr>
            <p:spPr>
              <a:xfrm>
                <a:off x="1377329" y="1742390"/>
                <a:ext cx="2160240" cy="856709"/>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42391" y="2860169"/>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7" name="TextBox 6"/>
              <p:cNvSpPr txBox="1">
                <a:spLocks noRot="1" noChangeAspect="1" noMove="1" noResize="1" noEditPoints="1" noAdjustHandles="1" noChangeArrowheads="1" noChangeShapeType="1" noTextEdit="1"/>
              </p:cNvSpPr>
              <p:nvPr/>
            </p:nvSpPr>
            <p:spPr>
              <a:xfrm>
                <a:off x="642391" y="2860169"/>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75594" y="4162013"/>
                <a:ext cx="3946846" cy="1015663"/>
              </a:xfrm>
              <a:prstGeom prst="rect">
                <a:avLst/>
              </a:prstGeom>
            </p:spPr>
            <p:txBody>
              <a:bodyPr wrap="square">
                <a:spAutoFit/>
              </a:bodyPr>
              <a:lstStyle/>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i="1">
                            <a:latin typeface="Cambria Math" panose="02040503050406030204" pitchFamily="18" charset="0"/>
                          </a:rPr>
                          <m:t>𝑚</m:t>
                        </m:r>
                      </m:sub>
                    </m:sSub>
                  </m:oMath>
                </a14:m>
                <a:r>
                  <a:rPr lang="tr-TR" sz="2000" dirty="0" smtClean="0"/>
                  <a:t>: Mechanical Input Torque</a:t>
                </a:r>
              </a:p>
              <a:p>
                <a14:m>
                  <m:oMath xmlns:m="http://schemas.openxmlformats.org/officeDocument/2006/math">
                    <m:sSub>
                      <m:sSubPr>
                        <m:ctrlPr>
                          <a:rPr lang="tr-TR" sz="2000" i="1" smtClean="0">
                            <a:latin typeface="Cambria Math" panose="02040503050406030204" pitchFamily="18" charset="0"/>
                          </a:rPr>
                        </m:ctrlPr>
                      </m:sSubPr>
                      <m:e>
                        <m:r>
                          <a:rPr lang="tr-TR" sz="2000" i="1">
                            <a:latin typeface="Cambria Math" panose="02040503050406030204" pitchFamily="18" charset="0"/>
                          </a:rPr>
                          <m:t>𝑇</m:t>
                        </m:r>
                      </m:e>
                      <m:sub>
                        <m:r>
                          <a:rPr lang="tr-TR" sz="2000" b="0" i="1" smtClean="0">
                            <a:latin typeface="Cambria Math" panose="02040503050406030204" pitchFamily="18" charset="0"/>
                          </a:rPr>
                          <m:t>𝑒</m:t>
                        </m:r>
                      </m:sub>
                    </m:sSub>
                  </m:oMath>
                </a14:m>
                <a:r>
                  <a:rPr lang="tr-TR" sz="2000" dirty="0" smtClean="0"/>
                  <a:t> : Electromechanical Output Torque</a:t>
                </a:r>
                <a:endParaRPr lang="tr-TR" sz="2000" dirty="0"/>
              </a:p>
            </p:txBody>
          </p:sp>
        </mc:Choice>
        <mc:Fallback xmlns="">
          <p:sp>
            <p:nvSpPr>
              <p:cNvPr id="4" name="Rectangle 3"/>
              <p:cNvSpPr>
                <a:spLocks noRot="1" noChangeAspect="1" noMove="1" noResize="1" noEditPoints="1" noAdjustHandles="1" noChangeArrowheads="1" noChangeShapeType="1" noTextEdit="1"/>
              </p:cNvSpPr>
              <p:nvPr/>
            </p:nvSpPr>
            <p:spPr>
              <a:xfrm>
                <a:off x="775594" y="4162013"/>
                <a:ext cx="3946846" cy="1015663"/>
              </a:xfrm>
              <a:prstGeom prst="rect">
                <a:avLst/>
              </a:prstGeom>
              <a:blipFill>
                <a:blip r:embed="rId6"/>
                <a:stretch>
                  <a:fillRect l="-1543" t="-3012" b="-10843"/>
                </a:stretch>
              </a:blipFill>
            </p:spPr>
            <p:txBody>
              <a:bodyPr/>
              <a:lstStyle/>
              <a:p>
                <a:r>
                  <a:rPr lang="tr-TR">
                    <a:noFill/>
                  </a:rPr>
                  <a:t> </a:t>
                </a:r>
              </a:p>
            </p:txBody>
          </p:sp>
        </mc:Fallback>
      </mc:AlternateContent>
    </p:spTree>
    <p:extLst>
      <p:ext uri="{BB962C8B-B14F-4D97-AF65-F5344CB8AC3E}">
        <p14:creationId xmlns:p14="http://schemas.microsoft.com/office/powerpoint/2010/main" val="36804368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5</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430096" y="289563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430096" y="289563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43598" y="4401361"/>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m:oMathPara>
                </a14:m>
                <a:endParaRPr lang="tr-TR" dirty="0"/>
              </a:p>
            </p:txBody>
          </p:sp>
        </mc:Choice>
        <mc:Fallback xmlns="">
          <p:sp>
            <p:nvSpPr>
              <p:cNvPr id="11" name="TextBox 10"/>
              <p:cNvSpPr txBox="1">
                <a:spLocks noRot="1" noChangeAspect="1" noMove="1" noResize="1" noEditPoints="1" noAdjustHandles="1" noChangeArrowheads="1" noChangeShapeType="1" noTextEdit="1"/>
              </p:cNvSpPr>
              <p:nvPr/>
            </p:nvSpPr>
            <p:spPr>
              <a:xfrm>
                <a:off x="643598" y="4401361"/>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2391" y="1732872"/>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42391" y="1732872"/>
                <a:ext cx="3630116" cy="793551"/>
              </a:xfrm>
              <a:prstGeom prst="rect">
                <a:avLst/>
              </a:prstGeom>
              <a:blipFill>
                <a:blip r:embed="rId6"/>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21579192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Frequency</a:t>
            </a:r>
            <a:endParaRPr lang="en-US" dirty="0" smtClean="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5328" y="970623"/>
            <a:ext cx="6048672" cy="2972727"/>
          </a:xfrm>
        </p:spPr>
      </p:pic>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6</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869160" y="4424346"/>
                <a:ext cx="4501008" cy="1222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sSub>
                        <m:sSubPr>
                          <m:ctrlPr>
                            <a:rPr lang="tr-TR" i="1" smtClean="0">
                              <a:latin typeface="Cambria Math" panose="02040503050406030204" pitchFamily="18" charset="0"/>
                            </a:rPr>
                          </m:ctrlPr>
                        </m:sSubPr>
                        <m:e>
                          <m:r>
                            <a:rPr lang="tr-TR" b="0" i="1" smtClean="0">
                              <a:latin typeface="Cambria Math" panose="02040503050406030204" pitchFamily="18" charset="0"/>
                            </a:rPr>
                            <m:t>𝐻</m:t>
                          </m:r>
                        </m:e>
                        <m:sub>
                          <m:r>
                            <a:rPr lang="tr-TR" b="0" i="1" smtClean="0">
                              <a:latin typeface="Cambria Math" panose="02040503050406030204" pitchFamily="18" charset="0"/>
                            </a:rPr>
                            <m:t>𝑠𝑦𝑠</m:t>
                          </m:r>
                        </m:sub>
                      </m:sSub>
                      <m:acc>
                        <m:accPr>
                          <m:chr m:val="̅"/>
                          <m:ctrlPr>
                            <a:rPr lang="tr-TR" i="1">
                              <a:latin typeface="Cambria Math" panose="02040503050406030204" pitchFamily="18" charset="0"/>
                            </a:rPr>
                          </m:ctrlPr>
                        </m:accPr>
                        <m:e>
                          <m:sSub>
                            <m:sSubPr>
                              <m:ctrlPr>
                                <a:rPr lang="tr-TR" i="1" smtClean="0">
                                  <a:latin typeface="Cambria Math" panose="02040503050406030204" pitchFamily="18" charset="0"/>
                                </a:rPr>
                              </m:ctrlPr>
                            </m:sSubPr>
                            <m:e>
                              <m:r>
                                <a:rPr lang="tr-TR" b="0" i="1" smtClean="0">
                                  <a:latin typeface="Cambria Math" panose="02040503050406030204" pitchFamily="18" charset="0"/>
                                </a:rPr>
                                <m:t>𝑓</m:t>
                              </m:r>
                            </m:e>
                            <m:sub>
                              <m:r>
                                <a:rPr lang="tr-TR" b="0" i="1" smtClean="0">
                                  <a:latin typeface="Cambria Math" panose="02040503050406030204" pitchFamily="18" charset="0"/>
                                </a:rPr>
                                <m:t>𝑠𝑦𝑠</m:t>
                              </m:r>
                            </m:sub>
                          </m:sSub>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i="1">
                                      <a:latin typeface="Cambria Math" panose="02040503050406030204" pitchFamily="18" charset="0"/>
                                    </a:rPr>
                                    <m:t>𝑓</m:t>
                                  </m:r>
                                </m:e>
                                <m:sub>
                                  <m:r>
                                    <a:rPr lang="tr-TR" i="1">
                                      <a:latin typeface="Cambria Math" panose="02040503050406030204" pitchFamily="18" charset="0"/>
                                    </a:rPr>
                                    <m:t>𝑠𝑦𝑠</m:t>
                                  </m:r>
                                </m:sub>
                              </m:sSub>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r>
                        <a:rPr lang="tr-TR" b="0" i="1" dirty="0"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𝑚</m:t>
                              </m:r>
                            </m:sub>
                          </m:sSub>
                        </m:e>
                      </m:acc>
                      <m:r>
                        <a:rPr lang="tr-TR" b="0" i="1" smtClean="0">
                          <a:latin typeface="Cambria Math" panose="02040503050406030204" pitchFamily="18" charset="0"/>
                        </a:rPr>
                        <m:t>−</m:t>
                      </m:r>
                      <m:acc>
                        <m:accPr>
                          <m:chr m:val="̅"/>
                          <m:ctrlPr>
                            <a:rPr lang="tr-TR" i="1">
                              <a:latin typeface="Cambria Math" panose="02040503050406030204" pitchFamily="18" charset="0"/>
                            </a:rPr>
                          </m:ctrlPr>
                        </m:accPr>
                        <m:e>
                          <m:sSub>
                            <m:sSubPr>
                              <m:ctrlPr>
                                <a:rPr lang="tr-TR" i="1">
                                  <a:latin typeface="Cambria Math" panose="02040503050406030204" pitchFamily="18" charset="0"/>
                                </a:rPr>
                              </m:ctrlPr>
                            </m:sSubPr>
                            <m:e>
                              <m:r>
                                <a:rPr lang="tr-TR" b="0" i="1" smtClean="0">
                                  <a:latin typeface="Cambria Math" panose="02040503050406030204" pitchFamily="18" charset="0"/>
                                </a:rPr>
                                <m:t>𝑃</m:t>
                              </m:r>
                            </m:e>
                            <m:sub>
                              <m:r>
                                <a:rPr lang="tr-TR" b="0" i="1" smtClean="0">
                                  <a:latin typeface="Cambria Math" panose="02040503050406030204" pitchFamily="18" charset="0"/>
                                </a:rPr>
                                <m:t>𝑒</m:t>
                              </m:r>
                            </m:sub>
                          </m:sSub>
                        </m:e>
                      </m:acc>
                    </m:oMath>
                  </m:oMathPara>
                </a14:m>
                <a:endParaRPr lang="tr-TR" dirty="0"/>
              </a:p>
              <a:p>
                <a:endParaRPr lang="tr-TR" dirty="0"/>
              </a:p>
            </p:txBody>
          </p:sp>
        </mc:Choice>
        <mc:Fallback xmlns="">
          <p:sp>
            <p:nvSpPr>
              <p:cNvPr id="6" name="TextBox 5"/>
              <p:cNvSpPr txBox="1">
                <a:spLocks noRot="1" noChangeAspect="1" noMove="1" noResize="1" noEditPoints="1" noAdjustHandles="1" noChangeArrowheads="1" noChangeShapeType="1" noTextEdit="1"/>
              </p:cNvSpPr>
              <p:nvPr/>
            </p:nvSpPr>
            <p:spPr>
              <a:xfrm>
                <a:off x="3869160" y="4424346"/>
                <a:ext cx="4501008" cy="1222964"/>
              </a:xfrm>
              <a:prstGeom prst="rect">
                <a:avLst/>
              </a:prstGeom>
              <a:blipFill>
                <a:blip r:embed="rId4"/>
                <a:stretch>
                  <a:fillRect/>
                </a:stretch>
              </a:blipFill>
            </p:spPr>
            <p:txBody>
              <a:bodyPr/>
              <a:lstStyle/>
              <a:p>
                <a:r>
                  <a:rPr lang="tr-TR">
                    <a:noFill/>
                  </a:rPr>
                  <a:t> </a:t>
                </a:r>
              </a:p>
            </p:txBody>
          </p:sp>
        </mc:Fallback>
      </mc:AlternateContent>
      <p:sp>
        <p:nvSpPr>
          <p:cNvPr id="4" name="TextBox 3"/>
          <p:cNvSpPr txBox="1"/>
          <p:nvPr/>
        </p:nvSpPr>
        <p:spPr>
          <a:xfrm>
            <a:off x="457199" y="2068243"/>
            <a:ext cx="3384376" cy="3785652"/>
          </a:xfrm>
          <a:prstGeom prst="rect">
            <a:avLst/>
          </a:prstGeom>
          <a:noFill/>
        </p:spPr>
        <p:txBody>
          <a:bodyPr wrap="square" rtlCol="0">
            <a:spAutoFit/>
          </a:bodyPr>
          <a:lstStyle/>
          <a:p>
            <a:r>
              <a:rPr lang="tr-TR" dirty="0" smtClean="0"/>
              <a:t>Frequency Regulating Mechanisms in Grid:</a:t>
            </a:r>
          </a:p>
          <a:p>
            <a:endParaRPr lang="tr-TR" dirty="0" smtClean="0"/>
          </a:p>
          <a:p>
            <a:pPr marL="342900" indent="-342900">
              <a:buFont typeface="Arial" panose="020B0604020202020204" pitchFamily="34" charset="0"/>
              <a:buChar char="•"/>
            </a:pPr>
            <a:r>
              <a:rPr lang="tr-TR" dirty="0" smtClean="0"/>
              <a:t>Primary Frequency Control</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Secondary Control</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Tertiary Frequency Control</a:t>
            </a:r>
            <a:endParaRPr lang="tr-TR" dirty="0"/>
          </a:p>
        </p:txBody>
      </p:sp>
    </p:spTree>
    <p:extLst>
      <p:ext uri="{BB962C8B-B14F-4D97-AF65-F5344CB8AC3E}">
        <p14:creationId xmlns:p14="http://schemas.microsoft.com/office/powerpoint/2010/main" val="372078745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Frequeny Disturbance</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7</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20336" y="1522369"/>
            <a:ext cx="4762872" cy="3283681"/>
          </a:xfrm>
        </p:spPr>
      </p:pic>
      <p:sp>
        <p:nvSpPr>
          <p:cNvPr id="9" name="Left Arrow 8"/>
          <p:cNvSpPr/>
          <p:nvPr/>
        </p:nvSpPr>
        <p:spPr>
          <a:xfrm rot="8090536">
            <a:off x="5306102" y="1757171"/>
            <a:ext cx="1259776" cy="360290"/>
          </a:xfrm>
          <a:prstGeom prst="leftArrow">
            <a:avLst/>
          </a:pr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tr-TR"/>
          </a:p>
        </p:txBody>
      </p:sp>
      <p:sp>
        <p:nvSpPr>
          <p:cNvPr id="10" name="TextBox 9"/>
          <p:cNvSpPr txBox="1"/>
          <p:nvPr/>
        </p:nvSpPr>
        <p:spPr>
          <a:xfrm>
            <a:off x="6507893" y="975661"/>
            <a:ext cx="1512168" cy="830997"/>
          </a:xfrm>
          <a:prstGeom prst="rect">
            <a:avLst/>
          </a:prstGeom>
          <a:noFill/>
        </p:spPr>
        <p:txBody>
          <a:bodyPr wrap="square" rtlCol="0">
            <a:spAutoFit/>
          </a:bodyPr>
          <a:lstStyle/>
          <a:p>
            <a:r>
              <a:rPr lang="tr-TR" dirty="0" smtClean="0"/>
              <a:t>Inertial Support</a:t>
            </a:r>
            <a:endParaRPr lang="tr-TR" dirty="0"/>
          </a:p>
        </p:txBody>
      </p:sp>
      <p:sp>
        <p:nvSpPr>
          <p:cNvPr id="4" name="TextBox 3"/>
          <p:cNvSpPr txBox="1"/>
          <p:nvPr/>
        </p:nvSpPr>
        <p:spPr>
          <a:xfrm>
            <a:off x="611560" y="2060848"/>
            <a:ext cx="3708776" cy="1569660"/>
          </a:xfrm>
          <a:prstGeom prst="rect">
            <a:avLst/>
          </a:prstGeom>
          <a:noFill/>
        </p:spPr>
        <p:txBody>
          <a:bodyPr wrap="square" rtlCol="0">
            <a:spAutoFit/>
          </a:bodyPr>
          <a:lstStyle/>
          <a:p>
            <a:r>
              <a:rPr lang="tr-TR" dirty="0" smtClean="0"/>
              <a:t>Frequency decline is arrested by Inertial Support and Primary Frequency Controllers</a:t>
            </a:r>
            <a:endParaRPr lang="tr-TR" dirty="0"/>
          </a:p>
        </p:txBody>
      </p:sp>
      <p:sp>
        <p:nvSpPr>
          <p:cNvPr id="11" name="TextBox 10"/>
          <p:cNvSpPr txBox="1"/>
          <p:nvPr/>
        </p:nvSpPr>
        <p:spPr>
          <a:xfrm>
            <a:off x="1369401" y="5433711"/>
            <a:ext cx="6405197" cy="461665"/>
          </a:xfrm>
          <a:prstGeom prst="rect">
            <a:avLst/>
          </a:prstGeom>
          <a:noFill/>
        </p:spPr>
        <p:txBody>
          <a:bodyPr wrap="square" rtlCol="0">
            <a:spAutoFit/>
          </a:bodyPr>
          <a:lstStyle/>
          <a:p>
            <a:r>
              <a:rPr lang="tr-TR" dirty="0" smtClean="0"/>
              <a:t>Higher Grid Inertia </a:t>
            </a:r>
            <a:r>
              <a:rPr lang="tr-TR" dirty="0" smtClean="0">
                <a:sym typeface="Wingdings" panose="05000000000000000000" pitchFamily="2" charset="2"/>
              </a:rPr>
              <a:t> Lower RoCoF</a:t>
            </a:r>
            <a:endParaRPr lang="tr-TR" dirty="0"/>
          </a:p>
        </p:txBody>
      </p:sp>
    </p:spTree>
    <p:extLst>
      <p:ext uri="{BB962C8B-B14F-4D97-AF65-F5344CB8AC3E}">
        <p14:creationId xmlns:p14="http://schemas.microsoft.com/office/powerpoint/2010/main" val="302852992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Renewable Energy Problems</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8</a:t>
            </a:fld>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8509" y="1351087"/>
            <a:ext cx="3842939" cy="4987925"/>
          </a:xfrm>
        </p:spPr>
      </p:pic>
      <p:sp>
        <p:nvSpPr>
          <p:cNvPr id="6" name="TextBox 5"/>
          <p:cNvSpPr txBox="1"/>
          <p:nvPr/>
        </p:nvSpPr>
        <p:spPr>
          <a:xfrm>
            <a:off x="4860032" y="1700808"/>
            <a:ext cx="3960440" cy="3785652"/>
          </a:xfrm>
          <a:prstGeom prst="rect">
            <a:avLst/>
          </a:prstGeom>
          <a:noFill/>
        </p:spPr>
        <p:txBody>
          <a:bodyPr wrap="square" rtlCol="0">
            <a:spAutoFit/>
          </a:bodyPr>
          <a:lstStyle/>
          <a:p>
            <a:pPr marL="342900" indent="-342900">
              <a:buFont typeface="Arial" panose="020B0604020202020204" pitchFamily="34" charset="0"/>
              <a:buChar char="•"/>
            </a:pPr>
            <a:r>
              <a:rPr lang="tr-TR" dirty="0" smtClean="0"/>
              <a:t>The inertia in the wind turbine is not reflected to grid.</a:t>
            </a:r>
          </a:p>
          <a:p>
            <a:pPr marL="342900" indent="-342900">
              <a:buFont typeface="Arial" panose="020B0604020202020204" pitchFamily="34" charset="0"/>
              <a:buChar char="•"/>
            </a:pPr>
            <a:endParaRPr lang="tr-TR" dirty="0" smtClean="0"/>
          </a:p>
          <a:p>
            <a:pPr marL="342900" indent="-342900">
              <a:buFont typeface="Arial" panose="020B0604020202020204" pitchFamily="34" charset="0"/>
              <a:buChar char="•"/>
            </a:pPr>
            <a:r>
              <a:rPr lang="tr-TR" dirty="0" smtClean="0"/>
              <a:t>The increase in the share of RE causes the risk of frequency stability.</a:t>
            </a:r>
          </a:p>
          <a:p>
            <a:pPr marL="342900" indent="-342900">
              <a:buFont typeface="Arial" panose="020B0604020202020204" pitchFamily="34" charset="0"/>
              <a:buChar char="•"/>
            </a:pPr>
            <a:endParaRPr lang="tr-TR" dirty="0"/>
          </a:p>
          <a:p>
            <a:pPr marL="342900" indent="-342900">
              <a:buFont typeface="Arial" panose="020B0604020202020204" pitchFamily="34" charset="0"/>
              <a:buChar char="•"/>
            </a:pPr>
            <a:r>
              <a:rPr lang="tr-TR" dirty="0" smtClean="0"/>
              <a:t>Existing structure decreases grid inertia!</a:t>
            </a:r>
            <a:endParaRPr lang="tr-TR" dirty="0"/>
          </a:p>
        </p:txBody>
      </p:sp>
    </p:spTree>
    <p:extLst>
      <p:ext uri="{BB962C8B-B14F-4D97-AF65-F5344CB8AC3E}">
        <p14:creationId xmlns:p14="http://schemas.microsoft.com/office/powerpoint/2010/main" val="39338517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tr-TR" dirty="0" smtClean="0">
                <a:latin typeface="Arial" panose="020B0604020202020204" pitchFamily="34" charset="0"/>
                <a:cs typeface="Arial" panose="020B0604020202020204" pitchFamily="34" charset="0"/>
              </a:rPr>
              <a:t>Swing Equation</a:t>
            </a:r>
            <a:endParaRPr lang="en-US"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2"/>
          </p:nvPr>
        </p:nvSpPr>
        <p:spPr/>
        <p:txBody>
          <a:bodyPr/>
          <a:lstStyle/>
          <a:p>
            <a:pPr>
              <a:defRPr/>
            </a:pPr>
            <a:r>
              <a:rPr lang="tr-TR" smtClean="0"/>
              <a:t>18.01.2019</a:t>
            </a:r>
            <a:endParaRPr lang="en-US" dirty="0"/>
          </a:p>
        </p:txBody>
      </p:sp>
      <p:sp>
        <p:nvSpPr>
          <p:cNvPr id="3" name="Slide Number Placeholder 2"/>
          <p:cNvSpPr>
            <a:spLocks noGrp="1"/>
          </p:cNvSpPr>
          <p:nvPr>
            <p:ph type="sldNum" sz="quarter" idx="12"/>
          </p:nvPr>
        </p:nvSpPr>
        <p:spPr/>
        <p:txBody>
          <a:bodyPr/>
          <a:lstStyle/>
          <a:p>
            <a:pPr>
              <a:defRPr/>
            </a:pPr>
            <a:fld id="{C878F797-6006-4DDA-AFE9-456F280FE6C5}" type="slidenum">
              <a:rPr lang="en-US" smtClean="0"/>
              <a:pPr>
                <a:defRPr/>
              </a:pPr>
              <a:t>9</a:t>
            </a:fld>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22440" y="1556792"/>
            <a:ext cx="3810000" cy="3971925"/>
          </a:xfrm>
        </p:spPr>
      </p:pic>
      <mc:AlternateContent xmlns:mc="http://schemas.openxmlformats.org/markup-compatibility/2006" xmlns:a14="http://schemas.microsoft.com/office/drawing/2010/main">
        <mc:Choice Requires="a14">
          <p:sp>
            <p:nvSpPr>
              <p:cNvPr id="8" name="TextBox 7"/>
              <p:cNvSpPr txBox="1"/>
              <p:nvPr/>
            </p:nvSpPr>
            <p:spPr>
              <a:xfrm>
                <a:off x="609599" y="2749203"/>
                <a:ext cx="3630116" cy="1124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𝐻</m:t>
                      </m:r>
                      <m:r>
                        <a:rPr lang="tr-TR" b="0" i="1" smtClean="0">
                          <a:latin typeface="Cambria Math" panose="02040503050406030204" pitchFamily="18" charset="0"/>
                        </a:rPr>
                        <m:t>=</m:t>
                      </m:r>
                      <m:f>
                        <m:fPr>
                          <m:ctrlPr>
                            <a:rPr lang="tr-TR" i="1" smtClean="0">
                              <a:latin typeface="Cambria Math" panose="02040503050406030204" pitchFamily="18" charset="0"/>
                            </a:rPr>
                          </m:ctrlPr>
                        </m:fPr>
                        <m:num>
                          <m:f>
                            <m:fPr>
                              <m:ctrlPr>
                                <a:rPr lang="tr-TR" i="1">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r>
                            <a:rPr lang="tr-TR" b="0" i="1" smtClean="0">
                              <a:latin typeface="Cambria Math" panose="02040503050406030204" pitchFamily="18" charset="0"/>
                            </a:rPr>
                            <m:t>𝐽</m:t>
                          </m:r>
                          <m:sSup>
                            <m:sSupPr>
                              <m:ctrlPr>
                                <a:rPr lang="tr-TR" b="0" i="1" smtClean="0">
                                  <a:latin typeface="Cambria Math" panose="02040503050406030204" pitchFamily="18" charset="0"/>
                                </a:rPr>
                              </m:ctrlPr>
                            </m:sSupPr>
                            <m:e>
                              <m:r>
                                <m:rPr>
                                  <m:sty m:val="p"/>
                                </m:rPr>
                                <a:rPr lang="el-GR" i="1">
                                  <a:latin typeface="Cambria Math" panose="02040503050406030204" pitchFamily="18" charset="0"/>
                                </a:rPr>
                                <m:t>ω</m:t>
                              </m:r>
                            </m:e>
                            <m:sup>
                              <m:r>
                                <a:rPr lang="tr-TR" b="0" i="1" smtClean="0">
                                  <a:latin typeface="Cambria Math" panose="02040503050406030204" pitchFamily="18" charset="0"/>
                                </a:rPr>
                                <m:t>2</m:t>
                              </m:r>
                            </m:sup>
                          </m:sSup>
                        </m:num>
                        <m:den>
                          <m:sSub>
                            <m:sSubPr>
                              <m:ctrlPr>
                                <a:rPr lang="tr-TR" i="1">
                                  <a:latin typeface="Cambria Math" panose="02040503050406030204" pitchFamily="18" charset="0"/>
                                </a:rPr>
                              </m:ctrlPr>
                            </m:sSubPr>
                            <m:e>
                              <m:r>
                                <a:rPr lang="tr-TR" b="0" i="1" smtClean="0">
                                  <a:latin typeface="Cambria Math" panose="02040503050406030204" pitchFamily="18" charset="0"/>
                                </a:rPr>
                                <m:t>𝑆</m:t>
                              </m:r>
                            </m:e>
                            <m:sub>
                              <m:r>
                                <a:rPr lang="tr-TR" b="0" i="1" smtClean="0">
                                  <a:latin typeface="Cambria Math" panose="02040503050406030204" pitchFamily="18" charset="0"/>
                                </a:rPr>
                                <m:t>𝑏𝑎𝑠𝑒</m:t>
                              </m:r>
                            </m:sub>
                          </m:sSub>
                        </m:den>
                      </m:f>
                    </m:oMath>
                  </m:oMathPara>
                </a14:m>
                <a:endParaRPr lang="tr-TR" dirty="0"/>
              </a:p>
            </p:txBody>
          </p:sp>
        </mc:Choice>
        <mc:Fallback xmlns="">
          <p:sp>
            <p:nvSpPr>
              <p:cNvPr id="8" name="TextBox 7"/>
              <p:cNvSpPr txBox="1">
                <a:spLocks noRot="1" noChangeAspect="1" noMove="1" noResize="1" noEditPoints="1" noAdjustHandles="1" noChangeArrowheads="1" noChangeShapeType="1" noTextEdit="1"/>
              </p:cNvSpPr>
              <p:nvPr/>
            </p:nvSpPr>
            <p:spPr>
              <a:xfrm>
                <a:off x="609599" y="2749203"/>
                <a:ext cx="3630116" cy="1124282"/>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60834" y="4169313"/>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rPr>
                        <m:t>2</m:t>
                      </m:r>
                      <m:r>
                        <a:rPr lang="tr-TR" b="0" i="1" smtClean="0">
                          <a:latin typeface="Cambria Math" panose="02040503050406030204" pitchFamily="18" charset="0"/>
                        </a:rPr>
                        <m:t>𝐻</m:t>
                      </m:r>
                      <m:acc>
                        <m:accPr>
                          <m:chr m:val="̅"/>
                          <m:ctrlPr>
                            <a:rPr lang="tr-TR" i="1">
                              <a:latin typeface="Cambria Math" panose="02040503050406030204" pitchFamily="18" charset="0"/>
                            </a:rPr>
                          </m:ctrlPr>
                        </m:accPr>
                        <m:e>
                          <m:r>
                            <a:rPr lang="el-GR" i="1" dirty="0">
                              <a:latin typeface="Cambria Math" panose="02040503050406030204" pitchFamily="18" charset="0"/>
                            </a:rPr>
                            <m:t>𝜔</m:t>
                          </m:r>
                        </m:e>
                      </m:acc>
                      <m:f>
                        <m:fPr>
                          <m:ctrlPr>
                            <a:rPr lang="tr-TR" i="1" smtClean="0">
                              <a:latin typeface="Cambria Math" panose="02040503050406030204" pitchFamily="18" charset="0"/>
                            </a:rPr>
                          </m:ctrlPr>
                        </m:fPr>
                        <m:num>
                          <m:r>
                            <a:rPr lang="tr-TR" b="0" i="1" smtClean="0">
                              <a:latin typeface="Cambria Math" panose="02040503050406030204" pitchFamily="18" charset="0"/>
                            </a:rPr>
                            <m:t>𝑑</m:t>
                          </m:r>
                          <m:acc>
                            <m:accPr>
                              <m:chr m:val="̅"/>
                              <m:ctrlPr>
                                <a:rPr lang="tr-TR" i="1">
                                  <a:latin typeface="Cambria Math" panose="02040503050406030204" pitchFamily="18" charset="0"/>
                                </a:rPr>
                              </m:ctrlPr>
                            </m:accPr>
                            <m:e>
                              <m:r>
                                <a:rPr lang="el-GR" i="1" dirty="0" smtClean="0">
                                  <a:latin typeface="Cambria Math" panose="02040503050406030204" pitchFamily="18" charset="0"/>
                                </a:rPr>
                                <m:t>𝜔</m:t>
                              </m:r>
                            </m:e>
                          </m:acc>
                        </m:num>
                        <m:den>
                          <m:r>
                            <a:rPr lang="tr-TR" b="0" i="1" smtClean="0">
                              <a:latin typeface="Cambria Math" panose="02040503050406030204" pitchFamily="18" charset="0"/>
                            </a:rPr>
                            <m:t>𝑑𝑡</m:t>
                          </m:r>
                        </m:den>
                      </m:f>
                      <m:r>
                        <a:rPr lang="tr-TR" b="0" i="1" smtClean="0">
                          <a:latin typeface="Cambria Math" panose="02040503050406030204" pitchFamily="18" charset="0"/>
                        </a:rPr>
                        <m:t>=</m:t>
                      </m:r>
                      <m:r>
                        <m:rPr>
                          <m:sty m:val="p"/>
                        </m:rPr>
                        <a:rPr lang="el-GR" b="0" i="1" smtClean="0">
                          <a:latin typeface="Cambria Math" panose="02040503050406030204" pitchFamily="18" charset="0"/>
                        </a:rPr>
                        <m:t>Δ</m:t>
                      </m:r>
                      <m:acc>
                        <m:accPr>
                          <m:chr m:val="̅"/>
                          <m:ctrlPr>
                            <a:rPr lang="tr-TR" i="1">
                              <a:latin typeface="Cambria Math" panose="02040503050406030204" pitchFamily="18" charset="0"/>
                            </a:rPr>
                          </m:ctrlPr>
                        </m:accPr>
                        <m:e>
                          <m:r>
                            <a:rPr lang="tr-TR" b="0" i="1" smtClean="0">
                              <a:latin typeface="Cambria Math" panose="02040503050406030204" pitchFamily="18" charset="0"/>
                            </a:rPr>
                            <m:t>𝑃</m:t>
                          </m:r>
                        </m:e>
                      </m:acc>
                    </m:oMath>
                  </m:oMathPara>
                </a14:m>
                <a:endParaRPr lang="tr-TR" dirty="0"/>
              </a:p>
            </p:txBody>
          </p:sp>
        </mc:Choice>
        <mc:Fallback xmlns="">
          <p:sp>
            <p:nvSpPr>
              <p:cNvPr id="11" name="TextBox 10"/>
              <p:cNvSpPr txBox="1">
                <a:spLocks noRot="1" noChangeAspect="1" noMove="1" noResize="1" noEditPoints="1" noAdjustHandles="1" noChangeArrowheads="1" noChangeShapeType="1" noTextEdit="1"/>
              </p:cNvSpPr>
              <p:nvPr/>
            </p:nvSpPr>
            <p:spPr>
              <a:xfrm>
                <a:off x="360834" y="4169313"/>
                <a:ext cx="3630116" cy="793551"/>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09599" y="1898238"/>
                <a:ext cx="3630116" cy="7935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𝑇</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i="1" smtClean="0">
                              <a:latin typeface="Cambria Math" panose="02040503050406030204" pitchFamily="18" charset="0"/>
                            </a:rPr>
                          </m:ctrlPr>
                        </m:sSubPr>
                        <m:e>
                          <m:r>
                            <a:rPr lang="tr-TR" i="1" smtClean="0">
                              <a:latin typeface="Cambria Math" panose="02040503050406030204" pitchFamily="18" charset="0"/>
                            </a:rPr>
                            <m:t>𝑇</m:t>
                          </m:r>
                        </m:e>
                        <m:sub>
                          <m:r>
                            <a:rPr lang="tr-TR" b="0" i="1" smtClean="0">
                              <a:latin typeface="Cambria Math" panose="02040503050406030204" pitchFamily="18" charset="0"/>
                            </a:rPr>
                            <m:t>𝑒</m:t>
                          </m:r>
                        </m:sub>
                      </m:sSub>
                      <m:r>
                        <a:rPr lang="tr-TR" b="0" i="1" smtClean="0">
                          <a:latin typeface="Cambria Math" panose="02040503050406030204" pitchFamily="18" charset="0"/>
                        </a:rPr>
                        <m:t>=</m:t>
                      </m:r>
                      <m:r>
                        <a:rPr lang="tr-TR" b="0" i="1" smtClean="0">
                          <a:latin typeface="Cambria Math" panose="02040503050406030204" pitchFamily="18" charset="0"/>
                        </a:rPr>
                        <m:t>𝐽</m:t>
                      </m:r>
                      <m:f>
                        <m:fPr>
                          <m:ctrlPr>
                            <a:rPr lang="tr-TR" i="1" smtClean="0">
                              <a:latin typeface="Cambria Math" panose="02040503050406030204" pitchFamily="18" charset="0"/>
                            </a:rPr>
                          </m:ctrlPr>
                        </m:fPr>
                        <m:num>
                          <m:r>
                            <a:rPr lang="tr-TR" b="0" i="1" smtClean="0">
                              <a:latin typeface="Cambria Math" panose="02040503050406030204" pitchFamily="18" charset="0"/>
                            </a:rPr>
                            <m:t>𝑑</m:t>
                          </m:r>
                          <m:r>
                            <m:rPr>
                              <m:sty m:val="p"/>
                            </m:rPr>
                            <a:rPr lang="el-GR" b="0" i="1" smtClean="0">
                              <a:latin typeface="Cambria Math" panose="02040503050406030204" pitchFamily="18" charset="0"/>
                            </a:rPr>
                            <m:t>ω</m:t>
                          </m:r>
                        </m:num>
                        <m:den>
                          <m:r>
                            <a:rPr lang="tr-TR" b="0" i="1" smtClean="0">
                              <a:latin typeface="Cambria Math" panose="02040503050406030204" pitchFamily="18" charset="0"/>
                            </a:rPr>
                            <m:t>𝑑𝑡</m:t>
                          </m:r>
                        </m:den>
                      </m:f>
                    </m:oMath>
                  </m:oMathPara>
                </a14:m>
                <a:endParaRPr lang="tr-TR" dirty="0"/>
              </a:p>
            </p:txBody>
          </p:sp>
        </mc:Choice>
        <mc:Fallback xmlns="">
          <p:sp>
            <p:nvSpPr>
              <p:cNvPr id="9" name="TextBox 8"/>
              <p:cNvSpPr txBox="1">
                <a:spLocks noRot="1" noChangeAspect="1" noMove="1" noResize="1" noEditPoints="1" noAdjustHandles="1" noChangeArrowheads="1" noChangeShapeType="1" noTextEdit="1"/>
              </p:cNvSpPr>
              <p:nvPr/>
            </p:nvSpPr>
            <p:spPr>
              <a:xfrm>
                <a:off x="609599" y="1898238"/>
                <a:ext cx="3630116" cy="793551"/>
              </a:xfrm>
              <a:prstGeom prst="rect">
                <a:avLst/>
              </a:prstGeom>
              <a:blipFill>
                <a:blip r:embed="rId6"/>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3464745149"/>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3">
      <a:dk1>
        <a:sysClr val="windowText" lastClr="000000"/>
      </a:dk1>
      <a:lt1>
        <a:sysClr val="window" lastClr="FFFFFF"/>
      </a:lt1>
      <a:dk2>
        <a:srgbClr val="FF0000"/>
      </a:dk2>
      <a:lt2>
        <a:srgbClr val="E2DFCC"/>
      </a:lt2>
      <a:accent1>
        <a:srgbClr val="C00000"/>
      </a:accent1>
      <a:accent2>
        <a:srgbClr val="C00000"/>
      </a:accent2>
      <a:accent3>
        <a:srgbClr val="C00000"/>
      </a:accent3>
      <a:accent4>
        <a:srgbClr val="C00000"/>
      </a:accent4>
      <a:accent5>
        <a:srgbClr val="4EB3CF"/>
      </a:accent5>
      <a:accent6>
        <a:srgbClr val="51C3F9"/>
      </a:accent6>
      <a:hlink>
        <a:srgbClr val="EE7B08"/>
      </a:hlink>
      <a:folHlink>
        <a:srgbClr val="977B2D"/>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ETU_EEE_Presentation_Template.potx" id="{E6E03A91-F1FA-4A98-8BA7-ECDF9C3E2C0E}" vid="{82D5DDE7-B8CD-45DF-8E92-2FA8F65DCE9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Chapter-8</Template>
  <TotalTime>1472215263</TotalTime>
  <Pages>17</Pages>
  <Words>1138</Words>
  <Application>Microsoft Office PowerPoint</Application>
  <PresentationFormat>On-screen Show (4:3)</PresentationFormat>
  <Paragraphs>217</Paragraphs>
  <Slides>28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 (Headings)</vt:lpstr>
      <vt:lpstr>Cambria Math</vt:lpstr>
      <vt:lpstr>Century Gothic</vt:lpstr>
      <vt:lpstr>Constantia</vt:lpstr>
      <vt:lpstr>Wingdings</vt:lpstr>
      <vt:lpstr>Wingdings 2</vt:lpstr>
      <vt:lpstr>Flow</vt:lpstr>
      <vt:lpstr>PowerPoint Presentation</vt:lpstr>
      <vt:lpstr>Agenda</vt:lpstr>
      <vt:lpstr>Renewable Energy Problems</vt:lpstr>
      <vt:lpstr>Synchronous Generator</vt:lpstr>
      <vt:lpstr>Swing Equation</vt:lpstr>
      <vt:lpstr>Frequency</vt:lpstr>
      <vt:lpstr>Frequeny Disturbance</vt:lpstr>
      <vt:lpstr>Renewable Energy Problems</vt:lpstr>
      <vt:lpstr>Swing Equation</vt:lpstr>
      <vt:lpstr>Frequency</vt:lpstr>
      <vt:lpstr>Frequency</vt:lpstr>
      <vt:lpstr>Frequeny Disturbance</vt:lpstr>
      <vt:lpstr>Wind Turbine Modelling</vt:lpstr>
      <vt:lpstr>Wind Turbine Modelling</vt:lpstr>
      <vt:lpstr>Wind Turbine Modelling</vt:lpstr>
      <vt:lpstr>Fast Inertia Support</vt:lpstr>
      <vt:lpstr>Fast Inertia Support</vt:lpstr>
      <vt:lpstr>Fast Inertia Support</vt:lpstr>
      <vt:lpstr>Implementation on a Test Case</vt:lpstr>
      <vt:lpstr>Implementation on a Test Case</vt:lpstr>
      <vt:lpstr>Implementation on a Test Case</vt:lpstr>
      <vt:lpstr>Comparison between Fast Inertial Support and Synthetic Inertia</vt:lpstr>
      <vt:lpstr>Effects on the Turkish Electricity System</vt:lpstr>
      <vt:lpstr>Effects on the Turkish Electricity System</vt:lpstr>
      <vt:lpstr>Effects on the Turkish Electricity System</vt:lpstr>
      <vt:lpstr>Economical Perspective</vt:lpstr>
      <vt:lpstr>Economical Perspective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dc:title>
  <dc:subject/>
  <dc:creator>Tayfun AKIN</dc:creator>
  <cp:keywords/>
  <dc:description/>
  <cp:lastModifiedBy>erencan duymaz</cp:lastModifiedBy>
  <cp:revision>132</cp:revision>
  <cp:lastPrinted>1999-12-15T11:28:31Z</cp:lastPrinted>
  <dcterms:created xsi:type="dcterms:W3CDTF">1997-02-27T23:34:28Z</dcterms:created>
  <dcterms:modified xsi:type="dcterms:W3CDTF">2019-01-16T19:38:38Z</dcterms:modified>
</cp:coreProperties>
</file>