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23"/>
  </p:notesMasterIdLst>
  <p:handoutMasterIdLst>
    <p:handoutMasterId r:id="rId24"/>
  </p:handoutMasterIdLst>
  <p:sldIdLst>
    <p:sldId id="256" r:id="rId2"/>
    <p:sldId id="257" r:id="rId3"/>
    <p:sldId id="259" r:id="rId4"/>
    <p:sldId id="273" r:id="rId5"/>
    <p:sldId id="272" r:id="rId6"/>
    <p:sldId id="275" r:id="rId7"/>
    <p:sldId id="276" r:id="rId8"/>
    <p:sldId id="260" r:id="rId9"/>
    <p:sldId id="270" r:id="rId10"/>
    <p:sldId id="269" r:id="rId11"/>
    <p:sldId id="274" r:id="rId12"/>
    <p:sldId id="265" r:id="rId13"/>
    <p:sldId id="266" r:id="rId14"/>
    <p:sldId id="277" r:id="rId15"/>
    <p:sldId id="267" r:id="rId16"/>
    <p:sldId id="264" r:id="rId17"/>
    <p:sldId id="278" r:id="rId18"/>
    <p:sldId id="268" r:id="rId19"/>
    <p:sldId id="261" r:id="rId20"/>
    <p:sldId id="262" r:id="rId21"/>
    <p:sldId id="263" r:id="rId22"/>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000" autoAdjust="0"/>
  </p:normalViewPr>
  <p:slideViewPr>
    <p:cSldViewPr>
      <p:cViewPr>
        <p:scale>
          <a:sx n="66" d="100"/>
          <a:sy n="66" d="100"/>
        </p:scale>
        <p:origin x="1506" y="-3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2448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09371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investigated the relation between speed and the power.</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Sychnous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4428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29159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2456987"/>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Tree>
    <p:extLst>
      <p:ext uri="{BB962C8B-B14F-4D97-AF65-F5344CB8AC3E}">
        <p14:creationId xmlns:p14="http://schemas.microsoft.com/office/powerpoint/2010/main" val="41205675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2456987"/>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Tree>
    <p:extLst>
      <p:ext uri="{BB962C8B-B14F-4D97-AF65-F5344CB8AC3E}">
        <p14:creationId xmlns:p14="http://schemas.microsoft.com/office/powerpoint/2010/main" val="271155274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7170" y="1484784"/>
            <a:ext cx="5849659" cy="4032948"/>
          </a:xfrm>
        </p:spPr>
      </p:pic>
      <p:sp>
        <p:nvSpPr>
          <p:cNvPr id="9" name="Left Arrow 8"/>
          <p:cNvSpPr/>
          <p:nvPr/>
        </p:nvSpPr>
        <p:spPr>
          <a:xfrm>
            <a:off x="1656040" y="3164210"/>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251520" y="2928856"/>
            <a:ext cx="1512168" cy="830997"/>
          </a:xfrm>
          <a:prstGeom prst="rect">
            <a:avLst/>
          </a:prstGeom>
          <a:noFill/>
        </p:spPr>
        <p:txBody>
          <a:bodyPr wrap="square" rtlCol="0">
            <a:spAutoFit/>
          </a:bodyPr>
          <a:lstStyle/>
          <a:p>
            <a:r>
              <a:rPr lang="tr-TR" dirty="0" smtClean="0"/>
              <a:t>Inertial Support</a:t>
            </a:r>
            <a:endParaRPr lang="tr-TR" dirty="0"/>
          </a:p>
        </p:txBody>
      </p:sp>
    </p:spTree>
    <p:extLst>
      <p:ext uri="{BB962C8B-B14F-4D97-AF65-F5344CB8AC3E}">
        <p14:creationId xmlns:p14="http://schemas.microsoft.com/office/powerpoint/2010/main" val="16255070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1700808"/>
            <a:ext cx="8468542" cy="2592288"/>
          </a:xfrm>
        </p:spPr>
      </p:pic>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sp>
        <p:nvSpPr>
          <p:cNvPr id="4" name="Content Placeholder 3"/>
          <p:cNvSpPr>
            <a:spLocks noGrp="1"/>
          </p:cNvSpPr>
          <p:nvPr>
            <p:ph idx="1"/>
          </p:nvPr>
        </p:nvSpPr>
        <p:spPr/>
        <p:txBody>
          <a:bodyPr/>
          <a:lstStyle/>
          <a:p>
            <a:endParaRPr lang="tr-TR"/>
          </a:p>
        </p:txBody>
      </p:sp>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14" name="TextBox 13"/>
          <p:cNvSpPr txBox="1"/>
          <p:nvPr/>
        </p:nvSpPr>
        <p:spPr>
          <a:xfrm>
            <a:off x="457199" y="5443406"/>
            <a:ext cx="8153680" cy="830997"/>
          </a:xfrm>
          <a:prstGeom prst="rect">
            <a:avLst/>
          </a:prstGeom>
          <a:noFill/>
        </p:spPr>
        <p:txBody>
          <a:bodyPr wrap="square" rtlCol="0">
            <a:spAutoFit/>
          </a:bodyPr>
          <a:lstStyle/>
          <a:p>
            <a:r>
              <a:rPr lang="tr-TR" dirty="0" smtClean="0"/>
              <a:t>The aggregated inertia constant can be improved with synthetic inertia implementation.</a:t>
            </a:r>
            <a:endParaRPr lang="tr-TR"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363663"/>
            <a:ext cx="6306177" cy="4729633"/>
          </a:xfrm>
        </p:spPr>
      </p:pic>
      <p:graphicFrame>
        <p:nvGraphicFramePr>
          <p:cNvPr id="4" name="Table 3"/>
          <p:cNvGraphicFramePr>
            <a:graphicFrameLocks noGrp="1"/>
          </p:cNvGraphicFramePr>
          <p:nvPr>
            <p:extLst>
              <p:ext uri="{D42A27DB-BD31-4B8C-83A1-F6EECF244321}">
                <p14:modId xmlns:p14="http://schemas.microsoft.com/office/powerpoint/2010/main" val="206889318"/>
              </p:ext>
            </p:extLst>
          </p:nvPr>
        </p:nvGraphicFramePr>
        <p:xfrm>
          <a:off x="383952" y="2204865"/>
          <a:ext cx="2603872" cy="3267913"/>
        </p:xfrm>
        <a:graphic>
          <a:graphicData uri="http://schemas.openxmlformats.org/drawingml/2006/table">
            <a:tbl>
              <a:tblPr>
                <a:tableStyleId>{5C22544A-7EE6-4342-B048-85BDC9FD1C3A}</a:tableStyleId>
              </a:tblPr>
              <a:tblGrid>
                <a:gridCol w="1170648">
                  <a:extLst>
                    <a:ext uri="{9D8B030D-6E8A-4147-A177-3AD203B41FA5}">
                      <a16:colId xmlns:a16="http://schemas.microsoft.com/office/drawing/2014/main" val="177217349"/>
                    </a:ext>
                  </a:extLst>
                </a:gridCol>
                <a:gridCol w="1433224">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7760" y="1436812"/>
            <a:ext cx="4508479" cy="4987925"/>
          </a:xfrm>
        </p:spPr>
      </p:pic>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400" dirty="0" smtClean="0">
                <a:latin typeface="Arial" panose="020B0604020202020204" pitchFamily="34" charset="0"/>
                <a:cs typeface="Arial" panose="020B0604020202020204" pitchFamily="34" charset="0"/>
              </a:rPr>
              <a:t>Problem Definition: Renewable Energy Problems</a:t>
            </a:r>
          </a:p>
          <a:p>
            <a:pPr lvl="1">
              <a:defRPr/>
            </a:pPr>
            <a:r>
              <a:rPr lang="tr-TR" sz="2400" dirty="0" smtClean="0">
                <a:latin typeface="Arial" panose="020B0604020202020204" pitchFamily="34" charset="0"/>
                <a:cs typeface="Arial" panose="020B0604020202020204" pitchFamily="34" charset="0"/>
              </a:rPr>
              <a:t>Grid Inertia, Frequency and Inertial Support</a:t>
            </a:r>
          </a:p>
          <a:p>
            <a:pPr lvl="1">
              <a:defRPr/>
            </a:pPr>
            <a:r>
              <a:rPr lang="tr-TR" sz="2400" dirty="0" smtClean="0">
                <a:latin typeface="Arial" panose="020B0604020202020204" pitchFamily="34" charset="0"/>
                <a:cs typeface="Arial" panose="020B0604020202020204" pitchFamily="34" charset="0"/>
              </a:rPr>
              <a:t>Wind Turbine Modelling</a:t>
            </a:r>
          </a:p>
          <a:p>
            <a:pPr lvl="1">
              <a:defRPr/>
            </a:pPr>
            <a:r>
              <a:rPr lang="tr-TR" sz="2400" dirty="0" smtClean="0">
                <a:latin typeface="Arial" panose="020B0604020202020204" pitchFamily="34" charset="0"/>
                <a:cs typeface="Arial" panose="020B0604020202020204" pitchFamily="34" charset="0"/>
              </a:rPr>
              <a:t>Fast Inertial Support</a:t>
            </a:r>
          </a:p>
          <a:p>
            <a:pPr lvl="1">
              <a:defRPr/>
            </a:pPr>
            <a:r>
              <a:rPr lang="tr-TR" sz="2400" dirty="0" smtClean="0">
                <a:latin typeface="Arial" panose="020B0604020202020204" pitchFamily="34" charset="0"/>
                <a:cs typeface="Arial" panose="020B0604020202020204" pitchFamily="34" charset="0"/>
              </a:rPr>
              <a:t>Synthetic Inertia Support</a:t>
            </a:r>
          </a:p>
          <a:p>
            <a:pPr lvl="1">
              <a:defRPr/>
            </a:pPr>
            <a:r>
              <a:rPr lang="tr-TR" sz="2400" dirty="0" smtClean="0">
                <a:latin typeface="Arial" panose="020B0604020202020204" pitchFamily="34" charset="0"/>
                <a:cs typeface="Arial" panose="020B0604020202020204" pitchFamily="34" charset="0"/>
              </a:rPr>
              <a:t>Economical Perspective</a:t>
            </a:r>
            <a:endParaRPr lang="en-US" sz="24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Inertial support might be paid with incentives.</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sp>
        <p:nvSpPr>
          <p:cNvPr id="4" name="Content Placeholder 3"/>
          <p:cNvSpPr>
            <a:spLocks noGrp="1"/>
          </p:cNvSpPr>
          <p:nvPr>
            <p:ph idx="1"/>
          </p:nvPr>
        </p:nvSpPr>
        <p:spPr/>
        <p:txBody>
          <a:bodyPr/>
          <a:lstStyle/>
          <a:p>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000" dirty="0" smtClean="0">
                <a:latin typeface="Arial" panose="020B0604020202020204" pitchFamily="34" charset="0"/>
                <a:cs typeface="Arial" panose="020B0604020202020204" pitchFamily="34" charset="0"/>
              </a:rPr>
              <a:t>Benefits:</a:t>
            </a:r>
          </a:p>
          <a:p>
            <a:pPr marL="457200" lvl="2" indent="0">
              <a:buNone/>
              <a:defRPr/>
            </a:pPr>
            <a:r>
              <a:rPr lang="tr-TR" sz="2000" dirty="0" smtClean="0">
                <a:latin typeface="Arial" panose="020B0604020202020204" pitchFamily="34" charset="0"/>
                <a:cs typeface="Arial" panose="020B0604020202020204" pitchFamily="34" charset="0"/>
              </a:rPr>
              <a:t>Renewable Energy Reduces</a:t>
            </a:r>
            <a:r>
              <a:rPr lang="tr-TR" sz="2000" dirty="0">
                <a:latin typeface="Arial" panose="020B0604020202020204" pitchFamily="34" charset="0"/>
                <a:cs typeface="Arial" panose="020B0604020202020204" pitchFamily="34" charset="0"/>
              </a:rPr>
              <a:t>: </a:t>
            </a:r>
          </a:p>
          <a:p>
            <a:pPr lvl="3">
              <a:defRPr/>
            </a:pPr>
            <a:r>
              <a:rPr lang="tr-TR" sz="2000" dirty="0">
                <a:latin typeface="Arial" panose="020B0604020202020204" pitchFamily="34" charset="0"/>
                <a:cs typeface="Arial" panose="020B0604020202020204" pitchFamily="34" charset="0"/>
              </a:rPr>
              <a:t>Fossil Fuel Usage</a:t>
            </a:r>
          </a:p>
          <a:p>
            <a:pPr lvl="3">
              <a:defRPr/>
            </a:pPr>
            <a:r>
              <a:rPr lang="tr-TR" sz="2000" dirty="0">
                <a:latin typeface="Arial" panose="020B0604020202020204" pitchFamily="34" charset="0"/>
                <a:cs typeface="Arial" panose="020B0604020202020204" pitchFamily="34" charset="0"/>
              </a:rPr>
              <a:t>CO</a:t>
            </a:r>
            <a:r>
              <a:rPr lang="tr-TR" sz="2000" baseline="-25000" dirty="0">
                <a:latin typeface="Arial" panose="020B0604020202020204" pitchFamily="34" charset="0"/>
                <a:cs typeface="Arial" panose="020B0604020202020204" pitchFamily="34" charset="0"/>
              </a:rPr>
              <a:t>2</a:t>
            </a:r>
            <a:r>
              <a:rPr lang="tr-TR" sz="2000" dirty="0">
                <a:latin typeface="Arial" panose="020B0604020202020204" pitchFamily="34" charset="0"/>
                <a:cs typeface="Arial" panose="020B0604020202020204" pitchFamily="34" charset="0"/>
              </a:rPr>
              <a:t> Emission</a:t>
            </a:r>
          </a:p>
          <a:p>
            <a:pPr lvl="1">
              <a:defRPr/>
            </a:pPr>
            <a:endParaRPr lang="tr-TR" sz="2000" dirty="0" smtClean="0">
              <a:latin typeface="Arial" panose="020B0604020202020204" pitchFamily="34" charset="0"/>
              <a:cs typeface="Arial" panose="020B0604020202020204" pitchFamily="34" charset="0"/>
            </a:endParaRPr>
          </a:p>
          <a:p>
            <a:pPr lvl="1">
              <a:defRPr/>
            </a:pPr>
            <a:r>
              <a:rPr lang="tr-TR" sz="2000" dirty="0" smtClean="0">
                <a:latin typeface="Arial" panose="020B0604020202020204" pitchFamily="34" charset="0"/>
                <a:cs typeface="Arial" panose="020B0604020202020204" pitchFamily="34" charset="0"/>
              </a:rPr>
              <a:t>Challanges:</a:t>
            </a:r>
          </a:p>
          <a:p>
            <a:pPr lvl="2">
              <a:defRPr/>
            </a:pPr>
            <a:r>
              <a:rPr lang="tr-TR" sz="2000" dirty="0" smtClean="0">
                <a:latin typeface="Arial" panose="020B0604020202020204" pitchFamily="34" charset="0"/>
                <a:cs typeface="Arial" panose="020B0604020202020204" pitchFamily="34" charset="0"/>
              </a:rPr>
              <a:t>Operational Problems:</a:t>
            </a:r>
          </a:p>
          <a:p>
            <a:pPr lvl="2">
              <a:defRPr/>
            </a:pPr>
            <a:endParaRPr lang="tr-TR" sz="2000" dirty="0">
              <a:latin typeface="Arial" panose="020B0604020202020204" pitchFamily="34" charset="0"/>
              <a:cs typeface="Arial" panose="020B0604020202020204" pitchFamily="34" charset="0"/>
            </a:endParaRPr>
          </a:p>
          <a:p>
            <a:pPr lvl="2">
              <a:defRPr/>
            </a:pPr>
            <a:r>
              <a:rPr lang="tr-TR" sz="2000" dirty="0" smtClean="0">
                <a:latin typeface="Arial" panose="020B0604020202020204" pitchFamily="34" charset="0"/>
                <a:cs typeface="Arial" panose="020B0604020202020204" pitchFamily="34" charset="0"/>
              </a:rPr>
              <a:t>Grid Inertia</a:t>
            </a:r>
            <a:endParaRPr lang="tr-TR" sz="2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mc:Choice xmlns:a14="http://schemas.microsoft.com/office/drawing/2010/main" Requires="a14">
          <p:sp>
            <p:nvSpPr>
              <p:cNvPr id="10" name="TextBox 9"/>
              <p:cNvSpPr txBox="1"/>
              <p:nvPr/>
            </p:nvSpPr>
            <p:spPr>
              <a:xfrm>
                <a:off x="1377329" y="1742390"/>
                <a:ext cx="2160240" cy="85670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642391" y="2860169"/>
                <a:ext cx="3630116" cy="7935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775594" y="4162013"/>
                <a:ext cx="3946846" cy="1015663"/>
              </a:xfrm>
              <a:prstGeom prst="rect">
                <a:avLst/>
              </a:prstGeom>
            </p:spPr>
            <p:txBody>
              <a:bodyPr wrap="square">
                <a:spAutoFit/>
              </a:bodyPr>
              <a:lstStyle/>
              <a:p>
                <a:pPr/>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i="1">
                            <a:latin typeface="Cambria Math" panose="02040503050406030204" pitchFamily="18" charset="0"/>
                          </a:rPr>
                          <m:t>𝑚</m:t>
                        </m:r>
                      </m:sub>
                    </m:sSub>
                  </m:oMath>
                </a14:m>
                <a:r>
                  <a:rPr lang="tr-TR" sz="2000" dirty="0" smtClean="0"/>
                  <a:t>: Mechanical Input Torque</a:t>
                </a:r>
              </a:p>
              <a:p>
                <a:pPr/>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b="0" i="1" smtClean="0">
                            <a:latin typeface="Cambria Math" panose="02040503050406030204" pitchFamily="18" charset="0"/>
                          </a:rPr>
                          <m:t>𝑒</m:t>
                        </m:r>
                      </m:sub>
                    </m:sSub>
                  </m:oMath>
                </a14:m>
                <a:r>
                  <a:rPr lang="tr-TR" sz="2000" dirty="0" smtClean="0"/>
                  <a:t> : Electromechanical Output Torque</a:t>
                </a:r>
                <a:endParaRPr lang="tr-TR" sz="2000" dirty="0"/>
              </a:p>
            </p:txBody>
          </p:sp>
        </mc:Choice>
        <mc:Fallback>
          <p:sp>
            <p:nvSpPr>
              <p:cNvPr id="4" name="Rectangle 3"/>
              <p:cNvSpPr>
                <a:spLocks noRot="1" noChangeAspect="1" noMove="1" noResize="1" noEditPoints="1" noAdjustHandles="1" noChangeArrowheads="1" noChangeShapeType="1" noTextEdit="1"/>
              </p:cNvSpPr>
              <p:nvPr/>
            </p:nvSpPr>
            <p:spPr>
              <a:xfrm>
                <a:off x="775594" y="4162013"/>
                <a:ext cx="3946846" cy="1015663"/>
              </a:xfrm>
              <a:prstGeom prst="rect">
                <a:avLst/>
              </a:prstGeom>
              <a:blipFill>
                <a:blip r:embed="rId6"/>
                <a:stretch>
                  <a:fillRect l="-1543" t="-3012" b="-10843"/>
                </a:stretch>
              </a:blipFill>
            </p:spPr>
            <p:txBody>
              <a:bodyPr/>
              <a:lstStyle/>
              <a:p>
                <a:r>
                  <a:rPr lang="tr-TR">
                    <a:noFill/>
                  </a:rPr>
                  <a:t> </a:t>
                </a:r>
              </a:p>
            </p:txBody>
          </p:sp>
        </mc:Fallback>
      </mc:AlternateContent>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mc:Choice xmlns:a14="http://schemas.microsoft.com/office/drawing/2010/main" Requires="a14">
          <p:sp>
            <p:nvSpPr>
              <p:cNvPr id="8" name="TextBox 7"/>
              <p:cNvSpPr txBox="1"/>
              <p:nvPr/>
            </p:nvSpPr>
            <p:spPr>
              <a:xfrm>
                <a:off x="430096" y="2895633"/>
                <a:ext cx="3630116" cy="11242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643598" y="4401361"/>
                <a:ext cx="3630116" cy="7935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m:oMathPara>
                </a14:m>
                <a:endParaRPr lang="tr-TR" dirty="0"/>
              </a:p>
            </p:txBody>
          </p:sp>
        </mc:Choice>
        <mc:Fallback>
          <p:sp>
            <p:nvSpPr>
              <p:cNvPr id="11" name="TextBox 10"/>
              <p:cNvSpPr txBox="1">
                <a:spLocks noRot="1" noChangeAspect="1" noMove="1" noResize="1" noEditPoints="1" noAdjustHandles="1" noChangeArrowheads="1" noChangeShapeType="1" noTextEdit="1"/>
              </p:cNvSpPr>
              <p:nvPr/>
            </p:nvSpPr>
            <p:spPr>
              <a:xfrm>
                <a:off x="643598" y="4401361"/>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42391" y="1732872"/>
                <a:ext cx="3630116" cy="7935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328" y="970623"/>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mc:AlternateContent xmlns:mc="http://schemas.openxmlformats.org/markup-compatibility/2006">
        <mc:Choice xmlns:a14="http://schemas.microsoft.com/office/drawing/2010/main" Requires="a14">
          <p:sp>
            <p:nvSpPr>
              <p:cNvPr id="6" name="TextBox 5"/>
              <p:cNvSpPr txBox="1"/>
              <p:nvPr/>
            </p:nvSpPr>
            <p:spPr>
              <a:xfrm>
                <a:off x="3869160" y="4424346"/>
                <a:ext cx="4501008" cy="12229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p:sp>
            <p:nvSpPr>
              <p:cNvPr id="6" name="TextBox 5"/>
              <p:cNvSpPr txBox="1">
                <a:spLocks noRot="1" noChangeAspect="1" noMove="1" noResize="1" noEditPoints="1" noAdjustHandles="1" noChangeArrowheads="1" noChangeShapeType="1" noTextEdit="1"/>
              </p:cNvSpPr>
              <p:nvPr/>
            </p:nvSpPr>
            <p:spPr>
              <a:xfrm>
                <a:off x="3869160" y="4424346"/>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457199" y="2068243"/>
            <a:ext cx="3384376" cy="3785652"/>
          </a:xfrm>
          <a:prstGeom prst="rect">
            <a:avLst/>
          </a:prstGeom>
          <a:noFill/>
        </p:spPr>
        <p:txBody>
          <a:bodyPr wrap="square" rtlCol="0">
            <a:spAutoFit/>
          </a:bodyPr>
          <a:lstStyle/>
          <a:p>
            <a:r>
              <a:rPr lang="tr-TR" dirty="0" smtClean="0"/>
              <a:t>Frequency Regulating Mechanisms in Grid:</a:t>
            </a:r>
          </a:p>
          <a:p>
            <a:endParaRPr lang="tr-TR" dirty="0" smtClean="0"/>
          </a:p>
          <a:p>
            <a:pPr marL="342900" indent="-342900">
              <a:buFont typeface="Arial" panose="020B0604020202020204" pitchFamily="34" charset="0"/>
              <a:buChar char="•"/>
            </a:pPr>
            <a:r>
              <a:rPr lang="tr-TR" dirty="0" smtClean="0"/>
              <a:t>Primary Frequency Control</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Secondary Control</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Tertiary Frequency Control</a:t>
            </a:r>
            <a:endParaRPr lang="tr-TR"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522369"/>
            <a:ext cx="4762872" cy="3283681"/>
          </a:xfrm>
        </p:spPr>
      </p:pic>
      <p:sp>
        <p:nvSpPr>
          <p:cNvPr id="9" name="Left Arrow 8"/>
          <p:cNvSpPr/>
          <p:nvPr/>
        </p:nvSpPr>
        <p:spPr>
          <a:xfrm rot="8090536">
            <a:off x="5306102" y="1757171"/>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975661"/>
            <a:ext cx="1512168" cy="830997"/>
          </a:xfrm>
          <a:prstGeom prst="rect">
            <a:avLst/>
          </a:prstGeom>
          <a:noFill/>
        </p:spPr>
        <p:txBody>
          <a:bodyPr wrap="square" rtlCol="0">
            <a:spAutoFit/>
          </a:bodyPr>
          <a:lstStyle/>
          <a:p>
            <a:r>
              <a:rPr lang="tr-TR" dirty="0" smtClean="0"/>
              <a:t>Inertial Support</a:t>
            </a:r>
            <a:endParaRPr lang="tr-TR" dirty="0"/>
          </a:p>
        </p:txBody>
      </p:sp>
      <p:sp>
        <p:nvSpPr>
          <p:cNvPr id="4" name="TextBox 3"/>
          <p:cNvSpPr txBox="1"/>
          <p:nvPr/>
        </p:nvSpPr>
        <p:spPr>
          <a:xfrm>
            <a:off x="611560" y="2060848"/>
            <a:ext cx="3708776" cy="1569660"/>
          </a:xfrm>
          <a:prstGeom prst="rect">
            <a:avLst/>
          </a:prstGeom>
          <a:noFill/>
        </p:spPr>
        <p:txBody>
          <a:bodyPr wrap="square" rtlCol="0">
            <a:spAutoFit/>
          </a:bodyPr>
          <a:lstStyle/>
          <a:p>
            <a:r>
              <a:rPr lang="tr-TR" dirty="0" smtClean="0"/>
              <a:t>Frequency decline is arrested by Inertial Support and Primary Frequency Controllers</a:t>
            </a:r>
            <a:endParaRPr lang="tr-TR" dirty="0"/>
          </a:p>
        </p:txBody>
      </p:sp>
      <p:sp>
        <p:nvSpPr>
          <p:cNvPr id="11" name="TextBox 10"/>
          <p:cNvSpPr txBox="1"/>
          <p:nvPr/>
        </p:nvSpPr>
        <p:spPr>
          <a:xfrm>
            <a:off x="1369401" y="5433711"/>
            <a:ext cx="6405197" cy="461665"/>
          </a:xfrm>
          <a:prstGeom prst="rect">
            <a:avLst/>
          </a:prstGeom>
          <a:noFill/>
        </p:spPr>
        <p:txBody>
          <a:bodyPr wrap="square" rtlCol="0">
            <a:spAutoFit/>
          </a:bodyPr>
          <a:lstStyle/>
          <a:p>
            <a:r>
              <a:rPr lang="tr-TR" dirty="0" smtClean="0"/>
              <a:t>Higher Grid Inertia </a:t>
            </a:r>
            <a:r>
              <a:rPr lang="tr-TR" dirty="0" smtClean="0">
                <a:sym typeface="Wingdings" panose="05000000000000000000" pitchFamily="2" charset="2"/>
              </a:rPr>
              <a:t> Lower RoCoF</a:t>
            </a:r>
            <a:endParaRPr lang="tr-TR" dirty="0"/>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509" y="1351087"/>
            <a:ext cx="3842939" cy="4987925"/>
          </a:xfrm>
        </p:spPr>
      </p:pic>
      <p:sp>
        <p:nvSpPr>
          <p:cNvPr id="6" name="TextBox 5"/>
          <p:cNvSpPr txBox="1"/>
          <p:nvPr/>
        </p:nvSpPr>
        <p:spPr>
          <a:xfrm>
            <a:off x="4860032" y="1700808"/>
            <a:ext cx="3960440"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The inertia in the wind turbine is not reflected to grid.</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The increase in the share of RE causes the risk of frequency stability.</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Existing structure decreases grid inertia!</a:t>
            </a:r>
            <a:endParaRPr lang="tr-TR"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mc:Choice xmlns:a14="http://schemas.microsoft.com/office/drawing/2010/main" Requires="a14">
          <p:sp>
            <p:nvSpPr>
              <p:cNvPr id="8" name="TextBox 7"/>
              <p:cNvSpPr txBox="1"/>
              <p:nvPr/>
            </p:nvSpPr>
            <p:spPr>
              <a:xfrm>
                <a:off x="609599" y="2749203"/>
                <a:ext cx="3630116" cy="112428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p:sp>
            <p:nvSpPr>
              <p:cNvPr id="8" name="TextBox 7"/>
              <p:cNvSpPr txBox="1">
                <a:spLocks noRot="1" noChangeAspect="1" noMove="1" noResize="1" noEditPoints="1" noAdjustHandles="1" noChangeArrowheads="1" noChangeShapeType="1" noTextEdit="1"/>
              </p:cNvSpPr>
              <p:nvPr/>
            </p:nvSpPr>
            <p:spPr>
              <a:xfrm>
                <a:off x="609599" y="274920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360834" y="4169313"/>
                <a:ext cx="3630116" cy="7935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m:oMathPara>
                </a14:m>
                <a:endParaRPr lang="tr-TR" dirty="0"/>
              </a:p>
            </p:txBody>
          </p:sp>
        </mc:Choice>
        <mc:Fallback>
          <p:sp>
            <p:nvSpPr>
              <p:cNvPr id="11" name="TextBox 10"/>
              <p:cNvSpPr txBox="1">
                <a:spLocks noRot="1" noChangeAspect="1" noMove="1" noResize="1" noEditPoints="1" noAdjustHandles="1" noChangeArrowheads="1" noChangeShapeType="1" noTextEdit="1"/>
              </p:cNvSpPr>
              <p:nvPr/>
            </p:nvSpPr>
            <p:spPr>
              <a:xfrm>
                <a:off x="360834" y="4169313"/>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609599" y="1898238"/>
                <a:ext cx="3630116" cy="79355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p:sp>
            <p:nvSpPr>
              <p:cNvPr id="9" name="TextBox 8"/>
              <p:cNvSpPr txBox="1">
                <a:spLocks noRot="1" noChangeAspect="1" noMove="1" noResize="1" noEditPoints="1" noAdjustHandles="1" noChangeArrowheads="1" noChangeShapeType="1" noTextEdit="1"/>
              </p:cNvSpPr>
              <p:nvPr/>
            </p:nvSpPr>
            <p:spPr>
              <a:xfrm>
                <a:off x="609599" y="1898238"/>
                <a:ext cx="3630116" cy="793551"/>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464745149"/>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1472215206</TotalTime>
  <Pages>17</Pages>
  <Words>949</Words>
  <Application>Microsoft Office PowerPoint</Application>
  <PresentationFormat>On-screen Show (4:3)</PresentationFormat>
  <Paragraphs>154</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Synchronous Generator</vt:lpstr>
      <vt:lpstr>Swing Equation</vt:lpstr>
      <vt:lpstr>Frequency</vt:lpstr>
      <vt:lpstr>Frequeny Disturbance</vt:lpstr>
      <vt:lpstr>Renewable Energy Problems</vt:lpstr>
      <vt:lpstr>Swing Equation</vt:lpstr>
      <vt:lpstr>Frequency</vt:lpstr>
      <vt:lpstr>Frequency</vt:lpstr>
      <vt:lpstr>Frequeny Disturbance</vt:lpstr>
      <vt:lpstr>Wind Turbine Modelling</vt:lpstr>
      <vt:lpstr>Wind Turbine Modelling</vt:lpstr>
      <vt:lpstr>Fast Inertia Support</vt:lpstr>
      <vt:lpstr>Effects on the Turkish Electricity System</vt:lpstr>
      <vt:lpstr>Effects on the Turkish Electricity System</vt:lpstr>
      <vt:lpstr>Effects on the Turkish Electricity System</vt:lpstr>
      <vt:lpstr>Economical Perspective</vt:lpstr>
      <vt:lpstr>Economical Perspective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124</cp:revision>
  <cp:lastPrinted>1999-12-15T11:28:31Z</cp:lastPrinted>
  <dcterms:created xsi:type="dcterms:W3CDTF">1997-02-27T23:34:28Z</dcterms:created>
  <dcterms:modified xsi:type="dcterms:W3CDTF">2019-01-16T18:36:36Z</dcterms:modified>
</cp:coreProperties>
</file>