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44"/>
  </p:notesMasterIdLst>
  <p:handoutMasterIdLst>
    <p:handoutMasterId r:id="rId45"/>
  </p:handoutMasterIdLst>
  <p:sldIdLst>
    <p:sldId id="256" r:id="rId2"/>
    <p:sldId id="257" r:id="rId3"/>
    <p:sldId id="259" r:id="rId4"/>
    <p:sldId id="291" r:id="rId5"/>
    <p:sldId id="273" r:id="rId6"/>
    <p:sldId id="272" r:id="rId7"/>
    <p:sldId id="275" r:id="rId8"/>
    <p:sldId id="276" r:id="rId9"/>
    <p:sldId id="260" r:id="rId10"/>
    <p:sldId id="290" r:id="rId11"/>
    <p:sldId id="266" r:id="rId12"/>
    <p:sldId id="277" r:id="rId13"/>
    <p:sldId id="283" r:id="rId14"/>
    <p:sldId id="267" r:id="rId15"/>
    <p:sldId id="284" r:id="rId16"/>
    <p:sldId id="285" r:id="rId17"/>
    <p:sldId id="289" r:id="rId18"/>
    <p:sldId id="304" r:id="rId19"/>
    <p:sldId id="305" r:id="rId20"/>
    <p:sldId id="293" r:id="rId21"/>
    <p:sldId id="294" r:id="rId22"/>
    <p:sldId id="279" r:id="rId23"/>
    <p:sldId id="280" r:id="rId24"/>
    <p:sldId id="295" r:id="rId25"/>
    <p:sldId id="282" r:id="rId26"/>
    <p:sldId id="281" r:id="rId27"/>
    <p:sldId id="264" r:id="rId28"/>
    <p:sldId id="278" r:id="rId29"/>
    <p:sldId id="268" r:id="rId30"/>
    <p:sldId id="261" r:id="rId31"/>
    <p:sldId id="262" r:id="rId32"/>
    <p:sldId id="286" r:id="rId33"/>
    <p:sldId id="263" r:id="rId34"/>
    <p:sldId id="296" r:id="rId35"/>
    <p:sldId id="306" r:id="rId36"/>
    <p:sldId id="297" r:id="rId37"/>
    <p:sldId id="298" r:id="rId38"/>
    <p:sldId id="299" r:id="rId39"/>
    <p:sldId id="303" r:id="rId40"/>
    <p:sldId id="300" r:id="rId41"/>
    <p:sldId id="301" r:id="rId42"/>
    <p:sldId id="302" r:id="rId43"/>
  </p:sldIdLst>
  <p:sldSz cx="9144000" cy="6858000" type="screen4x3"/>
  <p:notesSz cx="6746875" cy="99139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78000" autoAdjust="0"/>
  </p:normalViewPr>
  <p:slideViewPr>
    <p:cSldViewPr>
      <p:cViewPr>
        <p:scale>
          <a:sx n="50" d="100"/>
          <a:sy n="50" d="100"/>
        </p:scale>
        <p:origin x="1842"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392" y="-22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268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0113" y="4713288"/>
            <a:ext cx="4946650" cy="41735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19" name="Rectangle 3"/>
          <p:cNvSpPr>
            <a:spLocks noGrp="1" noRot="1" noChangeAspect="1" noChangeArrowheads="1" noTextEdit="1"/>
          </p:cNvSpPr>
          <p:nvPr>
            <p:ph type="sldImg" idx="2"/>
          </p:nvPr>
        </p:nvSpPr>
        <p:spPr bwMode="auto">
          <a:xfrm>
            <a:off x="1055688" y="865188"/>
            <a:ext cx="4635500" cy="3475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15065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67665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Figure</a:t>
            </a:r>
            <a:r>
              <a:rPr lang="tr-TR" altLang="en-US" baseline="0" dirty="0" smtClean="0"/>
              <a:t> shows the modelling for the PMSG wind turbine that is connected to grid with FSPC. There are two converters in this type of the converter with different responsibilities. The one connected between DC-bus and grid is called Grid Side Converter and it is responsible for maintaining a constant DC-bus voltage and adjusting the reactive power that is injected to grid. The converter in between DC bus and PMSG is called Machine Side Controller. It is adjusts the generator and turbine speed to MPPT speed by controlling its output torque. When the output torque hits the limit, the speed cannot be regulated and exceeds the maximum allowable speeds. This is why Pitch angle controller is utilized. By increasing the pitch angle of the turbine, the aerodynamic power and aerodynamic torque is decreased. In this way, turbine speed is kept in the maximum in high speeds.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238726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4535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provide a inertial support, the wind</a:t>
            </a:r>
            <a:r>
              <a:rPr lang="tr-TR" altLang="en-US" baseline="0" dirty="0" smtClean="0"/>
              <a:t> turbine active power should be controlled. Therefore, the MPPT speed operation is leaved. The turbine torque is adjusted by controlling the q-axis current. The active power increase is either a defined percentage as in the case of fast inertial support or the active power increase according to Swing Equation.</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034214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68962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Converter</a:t>
            </a:r>
            <a:r>
              <a:rPr lang="tr-TR" altLang="en-US" baseline="0" dirty="0" smtClean="0"/>
              <a:t> Limit</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769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sz="1200" b="0" i="0" u="none" strike="noStrike" kern="1200" baseline="0" dirty="0" smtClean="0">
                <a:solidFill>
                  <a:schemeClr val="tx1"/>
                </a:solidFill>
                <a:latin typeface="Arial" pitchFamily="34" charset="0"/>
                <a:ea typeface="+mn-ea"/>
                <a:cs typeface="+mn-cs"/>
              </a:rPr>
              <a:t>Wind speed measurements </a:t>
            </a:r>
            <a:r>
              <a:rPr lang="en-GB" sz="1200" b="0" i="0" u="none" strike="noStrike" kern="1200" baseline="0" dirty="0" smtClean="0">
                <a:solidFill>
                  <a:schemeClr val="tx1"/>
                </a:solidFill>
                <a:latin typeface="Arial" pitchFamily="34" charset="0"/>
                <a:ea typeface="+mn-ea"/>
                <a:cs typeface="+mn-cs"/>
              </a:rPr>
              <a:t>used in this thesis are taken from a real wind farm with GE 2.75-103 model</a:t>
            </a:r>
            <a:r>
              <a:rPr lang="tr-TR" sz="1200" b="0" i="0" u="none" strike="noStrike" kern="1200" baseline="0" dirty="0" smtClean="0">
                <a:solidFill>
                  <a:schemeClr val="tx1"/>
                </a:solidFill>
                <a:latin typeface="Arial" pitchFamily="34" charset="0"/>
                <a:ea typeface="+mn-ea"/>
                <a:cs typeface="+mn-cs"/>
              </a:rPr>
              <a:t> </a:t>
            </a:r>
            <a:r>
              <a:rPr lang="en-GB" sz="1200" b="0" i="0" u="none" strike="noStrike" kern="1200" baseline="0" dirty="0" smtClean="0">
                <a:solidFill>
                  <a:schemeClr val="tx1"/>
                </a:solidFill>
                <a:latin typeface="Arial" pitchFamily="34" charset="0"/>
                <a:ea typeface="+mn-ea"/>
                <a:cs typeface="+mn-cs"/>
              </a:rPr>
              <a:t>wind turbines between 01/01/2017 and 21/08/2017.</a:t>
            </a:r>
            <a:endParaRPr lang="tr-TR" sz="1200" b="0" i="0" u="none" strike="noStrike" kern="1200" baseline="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tr-TR" altLang="en-US" dirty="0" smtClean="0"/>
              <a:t>Main contribution of the wind turbine is in between the wind speed range of 3-10m/s. </a:t>
            </a:r>
          </a:p>
          <a:p>
            <a:endParaRPr lang="tr-TR" altLang="en-US" sz="1200" b="0" i="0" u="none" strike="noStrike" kern="1200" baseline="0" dirty="0" smtClean="0">
              <a:solidFill>
                <a:schemeClr val="tx1"/>
              </a:solidFill>
              <a:latin typeface="Arial" pitchFamily="34" charset="0"/>
              <a:ea typeface="+mn-ea"/>
              <a:cs typeface="+mn-cs"/>
            </a:endParaRPr>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372365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Main contribution of the wind turbine is in between the wind speed range of 3-10m/s.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6789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Low wind scenario. Generator</a:t>
            </a:r>
            <a:r>
              <a:rPr lang="tr-TR" altLang="en-US" baseline="0" dirty="0" smtClean="0"/>
              <a:t> 25%</a:t>
            </a:r>
            <a:endParaRPr lang="tr-TR" altLang="en-US" dirty="0" smtClean="0"/>
          </a:p>
          <a:p>
            <a:r>
              <a:rPr lang="tr-TR" altLang="en-US" dirty="0" smtClean="0"/>
              <a:t>Power</a:t>
            </a:r>
            <a:r>
              <a:rPr lang="tr-TR" altLang="en-US" baseline="0" dirty="0" smtClean="0"/>
              <a:t> increases up to 0.35pu.</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988723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Low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667473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High Wind Scenario. </a:t>
            </a:r>
          </a:p>
          <a:p>
            <a:r>
              <a:rPr lang="tr-TR" altLang="en-US" dirty="0" smtClean="0"/>
              <a:t>Gen speed does</a:t>
            </a:r>
            <a:r>
              <a:rPr lang="tr-TR" altLang="en-US" baseline="0" dirty="0" smtClean="0"/>
              <a:t> not decreases thanks to pitch angle.</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6696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61584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High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5247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41080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869415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705261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405241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68665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investigate the effect of the synthetic</a:t>
            </a:r>
            <a:r>
              <a:rPr lang="tr-TR" altLang="en-US" baseline="0" dirty="0" smtClean="0"/>
              <a:t> inertia implementation, the 2018 generation data has been used. In the figure, black line shows the variation of the generation meanwhile the red line shows the generation of wind + solar energy. The maximum generation occured in the 3th of August with a generation of 46GW. The minimum of the load has occured in  a religious holiday on the 16th of July with a generation of 18GW. </a:t>
            </a:r>
          </a:p>
          <a:p>
            <a:r>
              <a:rPr lang="tr-TR" altLang="en-US" baseline="0" dirty="0" smtClean="0"/>
              <a:t>The generation data can be used to roughly estimate the aggregated inertia constant in the grid.</a:t>
            </a:r>
          </a:p>
          <a:p>
            <a:endParaRPr lang="tr-TR" altLang="en-US" baseline="0" dirty="0" smtClean="0"/>
          </a:p>
          <a:p>
            <a:r>
              <a:rPr lang="tr-TR" altLang="en-US" baseline="0" dirty="0" smtClean="0"/>
              <a:t>As stated before, the effective inertia contribution from wind and solar systems are zero. Moreover, the inertia constants of the synchronous generators vary between 2-9. By using zero inertia constant for wind and solar, H=5s for others, the effective inertia constant can be calculated.s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00317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effective</a:t>
            </a:r>
            <a:r>
              <a:rPr lang="tr-TR" altLang="en-US" baseline="0" dirty="0" smtClean="0"/>
              <a:t> aggregated inertia in the system is shown in the graph. Notice that the inertia constant decreases down to 3.97s when the 20% of the generation is supplied from wind and solar in 26/09/2019 on 3 pm. </a:t>
            </a:r>
          </a:p>
          <a:p>
            <a:endParaRPr lang="tr-TR" altLang="en-US" baseline="0" dirty="0" smtClean="0"/>
          </a:p>
          <a:p>
            <a:r>
              <a:rPr lang="tr-TR" altLang="en-US" baseline="0" dirty="0" smtClean="0"/>
              <a:t>It is possible to improve the effective inertia constant of the grid with synthetic inertia implementation. Note that the 54% of the installed wind energy systems in Turkey has FSPC. By assuming that 54% of wind energy production is obtained from these wind turbines and implementin inertia constant of h=10s, the improvement can be calculated. </a:t>
            </a:r>
          </a:p>
          <a:p>
            <a:r>
              <a:rPr lang="tr-TR" altLang="en-US" baseline="0" dirty="0" smtClean="0"/>
              <a:t>When the method is implemented on the wind turbines with FSPCs,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15528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existing</a:t>
            </a:r>
            <a:r>
              <a:rPr lang="tr-TR" altLang="en-US" baseline="0" dirty="0" smtClean="0"/>
              <a:t> inertia constant and inertia constant with synthetic inertia is shown in the figure. Notice that the inertia constant is above the H=5s. That means the wind turbines can compensate the decrease in the inertia constant caused by them and also caused by solar energy. Note that the inertia constant is maximum where the existings case inertia constant is minimum.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34382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How the inertia support should be paid to energy provider?</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9740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879353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157825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043029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888767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997243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99628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844472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219408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4610374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7286423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35942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Synchronous</a:t>
            </a:r>
            <a:r>
              <a:rPr lang="tr-TR" altLang="en-US" baseline="0" dirty="0" smtClean="0"/>
              <a:t> generators produces torque only in synchronous speed. </a:t>
            </a:r>
          </a:p>
          <a:p>
            <a:r>
              <a:rPr lang="tr-TR" altLang="en-US" baseline="0" dirty="0" smtClean="0"/>
              <a:t>When they are sycnhronized to grid frequency, Tm=Te</a:t>
            </a:r>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950296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624727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554175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Swing Equation</a:t>
            </a:r>
            <a:r>
              <a:rPr lang="tr-TR" altLang="en-US" baseline="0" dirty="0" smtClean="0"/>
              <a:t> is important for power system frequency stability and investigates the relation between speed and the power. As the frequency decreases, generator slows down and this creates an increase in the active power output.</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3585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When all generators</a:t>
            </a:r>
            <a:r>
              <a:rPr lang="tr-TR" altLang="en-US" baseline="0" dirty="0" smtClean="0"/>
              <a:t> in the grid is considered as a single generator,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974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273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72548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503054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4943476" y="2179795"/>
            <a:ext cx="3971924" cy="1435859"/>
          </a:xfrm>
        </p:spPr>
        <p:txBody>
          <a:bodyPr/>
          <a:lstStyle>
            <a:lvl1pPr>
              <a:defRPr sz="1800" b="1" cap="all" baseline="0">
                <a:solidFill>
                  <a:schemeClr val="bg1"/>
                </a:solidFill>
              </a:defRPr>
            </a:lvl1pPr>
          </a:lstStyle>
          <a:p>
            <a:pPr lvl="0"/>
            <a:r>
              <a:rPr lang="en-US" smtClean="0"/>
              <a:t>Click to edit Master text styles</a:t>
            </a:r>
          </a:p>
        </p:txBody>
      </p:sp>
      <p:sp>
        <p:nvSpPr>
          <p:cNvPr id="8" name="Text Placeholder 6"/>
          <p:cNvSpPr>
            <a:spLocks noGrp="1"/>
          </p:cNvSpPr>
          <p:nvPr>
            <p:ph type="body" sz="quarter" idx="11"/>
          </p:nvPr>
        </p:nvSpPr>
        <p:spPr>
          <a:xfrm>
            <a:off x="4943476" y="3803349"/>
            <a:ext cx="3971924" cy="1053877"/>
          </a:xfrm>
        </p:spPr>
        <p:txBody>
          <a:bodyPr/>
          <a:lstStyle>
            <a:lvl1pPr>
              <a:defRPr sz="1400" b="1" cap="none" baseline="0">
                <a:solidFill>
                  <a:schemeClr val="bg1"/>
                </a:solidFill>
              </a:defRPr>
            </a:lvl1pPr>
          </a:lstStyle>
          <a:p>
            <a:pPr lvl="0"/>
            <a:r>
              <a:rPr lang="en-US" smtClean="0"/>
              <a:t>Click to edit Master text styles</a:t>
            </a:r>
          </a:p>
        </p:txBody>
      </p:sp>
      <p:sp>
        <p:nvSpPr>
          <p:cNvPr id="9" name="Text Placeholder 6"/>
          <p:cNvSpPr>
            <a:spLocks noGrp="1"/>
          </p:cNvSpPr>
          <p:nvPr>
            <p:ph type="body" sz="quarter" idx="12" hasCustomPrompt="1"/>
          </p:nvPr>
        </p:nvSpPr>
        <p:spPr>
          <a:xfrm>
            <a:off x="4943476" y="5524491"/>
            <a:ext cx="3971924" cy="275722"/>
          </a:xfrm>
        </p:spPr>
        <p:txBody>
          <a:bodyPr/>
          <a:lstStyle>
            <a:lvl1pPr>
              <a:defRPr sz="1400" b="1" cap="none" baseline="0">
                <a:solidFill>
                  <a:schemeClr val="bg1"/>
                </a:solidFill>
              </a:defRPr>
            </a:lvl1pPr>
          </a:lstStyle>
          <a:p>
            <a:pPr lvl="0"/>
            <a:fld id="{E4A4DB07-D2A3-46F3-BCDB-884E2CB2F511}" type="datetime2">
              <a:rPr lang="en-US" smtClean="0"/>
              <a:t>Wednesday, October 08, 2014</a:t>
            </a:fld>
            <a:endParaRPr lang="en-US" dirty="0" smtClean="0"/>
          </a:p>
        </p:txBody>
      </p:sp>
      <p:sp>
        <p:nvSpPr>
          <p:cNvPr id="10" name="Text Placeholder 6"/>
          <p:cNvSpPr>
            <a:spLocks noGrp="1"/>
          </p:cNvSpPr>
          <p:nvPr>
            <p:ph type="body" sz="quarter" idx="13"/>
          </p:nvPr>
        </p:nvSpPr>
        <p:spPr>
          <a:xfrm>
            <a:off x="4943476" y="5843398"/>
            <a:ext cx="3971924" cy="275722"/>
          </a:xfrm>
        </p:spPr>
        <p:txBody>
          <a:bodyPr/>
          <a:lstStyle>
            <a:lvl1pPr>
              <a:defRPr sz="1400" b="1" cap="none" baseline="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836366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Clr>
                <a:srgbClr val="C20024"/>
              </a:buClr>
              <a:buSzPct val="90000"/>
              <a:buFont typeface="Arial" panose="020B0604020202020204" pitchFamily="34" charset="0"/>
              <a:buChar char="•"/>
              <a:defRPr baseline="0">
                <a:latin typeface="Century Gothic" panose="020B0502020202020204" pitchFamily="34" charset="0"/>
              </a:defRPr>
            </a:lvl1pPr>
            <a:lvl2pPr>
              <a:buClr>
                <a:srgbClr val="C00000"/>
              </a:buClr>
              <a:buSzPct val="80000"/>
              <a:defRPr>
                <a:latin typeface="Century Gothic" panose="020B0502020202020204" pitchFamily="34" charset="0"/>
              </a:defRPr>
            </a:lvl2pPr>
            <a:lvl3pPr>
              <a:defRPr>
                <a:latin typeface="Century Gothic" panose="020B0502020202020204" pitchFamily="34" charset="0"/>
              </a:defRPr>
            </a:lvl3pPr>
            <a:lvl4pPr>
              <a:buClr>
                <a:srgbClr val="C20024"/>
              </a:buClr>
              <a:defRPr>
                <a:latin typeface="Century Gothic" panose="020B0502020202020204" pitchFamily="34" charset="0"/>
              </a:defRPr>
            </a:lvl4pPr>
            <a:lvl5pPr marL="1004888" indent="0">
              <a:buNone/>
              <a:defRPr>
                <a:latin typeface="Century Gothic" panose="020B0502020202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17"/>
          <p:cNvSpPr>
            <a:spLocks noGrp="1"/>
          </p:cNvSpPr>
          <p:nvPr>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0172075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7"/>
          <p:cNvSpPr>
            <a:spLocks noGrp="1"/>
          </p:cNvSpPr>
          <p:nvPr>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133705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17"/>
          <p:cNvSpPr>
            <a:spLocks noGrp="1"/>
          </p:cNvSpPr>
          <p:nvPr>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8537707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5939997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764917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smtClean="0">
                <a:solidFill>
                  <a:schemeClr val="bg1"/>
                </a:solidFill>
                <a:latin typeface="Century Gothic" panose="020B0502020202020204" pitchFamily="34" charset="0"/>
                <a:cs typeface="Arial" panose="020B0604020202020204" pitchFamily="34" charset="0"/>
              </a:rPr>
              <a:t>Thank you for your attention</a:t>
            </a:r>
            <a:r>
              <a:rPr lang="en-US" sz="2200" b="0" dirty="0" smtClean="0">
                <a:solidFill>
                  <a:schemeClr val="bg1"/>
                </a:solidFill>
                <a:latin typeface="Century Gothic" panose="020B0502020202020204" pitchFamily="34" charset="0"/>
                <a:cs typeface="Arial" panose="020B0604020202020204" pitchFamily="34" charset="0"/>
              </a:rPr>
              <a:t>.</a:t>
            </a:r>
            <a:endParaRPr lang="en-US" sz="2200" b="0" dirty="0">
              <a:solidFill>
                <a:schemeClr val="bg1"/>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4025540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151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18"/>
          <p:cNvGrpSpPr>
            <a:grpSpLocks/>
          </p:cNvGrpSpPr>
          <p:nvPr/>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endParaRPr lang="en-US" dirty="0" smtClean="0"/>
          </a:p>
        </p:txBody>
      </p:sp>
      <p:sp>
        <p:nvSpPr>
          <p:cNvPr id="1029" name="Text Placeholder 29"/>
          <p:cNvSpPr>
            <a:spLocks noGrp="1"/>
          </p:cNvSpPr>
          <p:nvPr>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
        <p:nvSpPr>
          <p:cNvPr id="18" name="Slide Number Placeholder 17"/>
          <p:cNvSpPr>
            <a:spLocks noGrp="1"/>
          </p:cNvSpPr>
          <p:nvPr>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extLst>
      <p:ext uri="{BB962C8B-B14F-4D97-AF65-F5344CB8AC3E}">
        <p14:creationId xmlns:p14="http://schemas.microsoft.com/office/powerpoint/2010/main" val="305937213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iming>
    <p:tnLst>
      <p:par>
        <p:cTn id="1" dur="indefinite" restart="never" nodeType="tmRoot"/>
      </p:par>
    </p:tnLst>
  </p:timing>
  <p:hf hdr="0" ftr="0"/>
  <p:txStyles>
    <p:titleStyle>
      <a:lvl1pPr algn="l" rtl="0" eaLnBrk="1" fontAlgn="base" hangingPunct="1">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1" fontAlgn="base" hangingPunct="1">
        <a:spcBef>
          <a:spcPct val="0"/>
        </a:spcBef>
        <a:spcAft>
          <a:spcPct val="0"/>
        </a:spcAft>
        <a:defRPr sz="2800">
          <a:solidFill>
            <a:srgbClr val="595959"/>
          </a:solidFill>
          <a:latin typeface="Calibri (Headings)"/>
          <a:ea typeface="Calibri (Headings)"/>
          <a:cs typeface="Calibri (Headings)"/>
        </a:defRPr>
      </a:lvl2pPr>
      <a:lvl3pPr algn="l" rtl="0" eaLnBrk="1" fontAlgn="base" hangingPunct="1">
        <a:spcBef>
          <a:spcPct val="0"/>
        </a:spcBef>
        <a:spcAft>
          <a:spcPct val="0"/>
        </a:spcAft>
        <a:defRPr sz="2800">
          <a:solidFill>
            <a:srgbClr val="595959"/>
          </a:solidFill>
          <a:latin typeface="Calibri (Headings)"/>
          <a:ea typeface="Calibri (Headings)"/>
          <a:cs typeface="Calibri (Headings)"/>
        </a:defRPr>
      </a:lvl3pPr>
      <a:lvl4pPr algn="l" rtl="0" eaLnBrk="1" fontAlgn="base" hangingPunct="1">
        <a:spcBef>
          <a:spcPct val="0"/>
        </a:spcBef>
        <a:spcAft>
          <a:spcPct val="0"/>
        </a:spcAft>
        <a:defRPr sz="2800">
          <a:solidFill>
            <a:srgbClr val="595959"/>
          </a:solidFill>
          <a:latin typeface="Calibri (Headings)"/>
          <a:ea typeface="Calibri (Headings)"/>
          <a:cs typeface="Calibri (Headings)"/>
        </a:defRPr>
      </a:lvl4pPr>
      <a:lvl5pPr algn="l" rtl="0" eaLnBrk="1" fontAlgn="base" hangingPunct="1">
        <a:spcBef>
          <a:spcPct val="0"/>
        </a:spcBef>
        <a:spcAft>
          <a:spcPct val="0"/>
        </a:spcAft>
        <a:defRPr sz="2800">
          <a:solidFill>
            <a:srgbClr val="595959"/>
          </a:solidFill>
          <a:latin typeface="Calibri (Headings)"/>
          <a:ea typeface="Calibri (Headings)"/>
          <a:cs typeface="Calibri (Headings)"/>
        </a:defRPr>
      </a:lvl5pPr>
      <a:lvl6pPr marL="457200" algn="l" rtl="0" eaLnBrk="1" fontAlgn="base" hangingPunct="1">
        <a:spcBef>
          <a:spcPct val="0"/>
        </a:spcBef>
        <a:spcAft>
          <a:spcPct val="0"/>
        </a:spcAft>
        <a:defRPr sz="2800">
          <a:solidFill>
            <a:srgbClr val="595959"/>
          </a:solidFill>
          <a:latin typeface="Calibri (Headings)"/>
          <a:ea typeface="Calibri (Headings)"/>
          <a:cs typeface="Calibri (Headings)"/>
        </a:defRPr>
      </a:lvl6pPr>
      <a:lvl7pPr marL="914400" algn="l" rtl="0" eaLnBrk="1" fontAlgn="base" hangingPunct="1">
        <a:spcBef>
          <a:spcPct val="0"/>
        </a:spcBef>
        <a:spcAft>
          <a:spcPct val="0"/>
        </a:spcAft>
        <a:defRPr sz="2800">
          <a:solidFill>
            <a:srgbClr val="595959"/>
          </a:solidFill>
          <a:latin typeface="Calibri (Headings)"/>
          <a:ea typeface="Calibri (Headings)"/>
          <a:cs typeface="Calibri (Headings)"/>
        </a:defRPr>
      </a:lvl7pPr>
      <a:lvl8pPr marL="1371600" algn="l" rtl="0" eaLnBrk="1" fontAlgn="base" hangingPunct="1">
        <a:spcBef>
          <a:spcPct val="0"/>
        </a:spcBef>
        <a:spcAft>
          <a:spcPct val="0"/>
        </a:spcAft>
        <a:defRPr sz="2800">
          <a:solidFill>
            <a:srgbClr val="595959"/>
          </a:solidFill>
          <a:latin typeface="Calibri (Headings)"/>
          <a:ea typeface="Calibri (Headings)"/>
          <a:cs typeface="Calibri (Headings)"/>
        </a:defRPr>
      </a:lvl8pPr>
      <a:lvl9pPr marL="1828800" algn="l" rtl="0" eaLnBrk="1" fontAlgn="base" hangingPunct="1">
        <a:spcBef>
          <a:spcPct val="0"/>
        </a:spcBef>
        <a:spcAft>
          <a:spcPct val="0"/>
        </a:spcAft>
        <a:defRPr sz="2800">
          <a:solidFill>
            <a:srgbClr val="595959"/>
          </a:solidFill>
          <a:latin typeface="Calibri (Headings)"/>
          <a:ea typeface="Calibri (Headings)"/>
          <a:cs typeface="Calibri (Headings)"/>
        </a:defRPr>
      </a:lvl9pPr>
    </p:titleStyle>
    <p:bodyStyle>
      <a:lvl1pPr algn="l" rtl="0" eaLnBrk="1" fontAlgn="base" hangingPunct="1">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1" fontAlgn="base" hangingPunct="1">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0.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sz="quarter" idx="10"/>
          </p:nvPr>
        </p:nvSpPr>
        <p:spPr>
          <a:xfrm>
            <a:off x="899592" y="1556792"/>
            <a:ext cx="7655768" cy="1152128"/>
          </a:xfrm>
          <a:noFill/>
        </p:spPr>
        <p:txBody>
          <a:bodyPr/>
          <a:lstStyle/>
          <a:p>
            <a:pPr marL="342900" indent="-342900" algn="ctr"/>
            <a:r>
              <a:rPr lang="en-GB" altLang="en-US" cap="none" dirty="0">
                <a:latin typeface="Arial" panose="020B0604020202020204" pitchFamily="34" charset="0"/>
                <a:cs typeface="Arial" panose="020B0604020202020204" pitchFamily="34" charset="0"/>
              </a:rPr>
              <a:t>INVESTIGATION OF INERTIAL SUPPORT LIMITS IN WIND TURBINES AND THE EFFECTS ON THE POWER SYSTEM STABILITY</a:t>
            </a:r>
          </a:p>
        </p:txBody>
      </p:sp>
      <p:sp>
        <p:nvSpPr>
          <p:cNvPr id="2" name="Text Placeholder 1"/>
          <p:cNvSpPr>
            <a:spLocks noGrp="1"/>
          </p:cNvSpPr>
          <p:nvPr>
            <p:ph type="body" sz="quarter" idx="11"/>
          </p:nvPr>
        </p:nvSpPr>
        <p:spPr>
          <a:xfrm>
            <a:off x="1739144" y="2852935"/>
            <a:ext cx="5976664" cy="1296143"/>
          </a:xfrm>
        </p:spPr>
        <p:txBody>
          <a:bodyPr/>
          <a:lstStyle/>
          <a:p>
            <a:pPr algn="ctr"/>
            <a:r>
              <a:rPr lang="tr-TR" sz="1800" dirty="0" smtClean="0">
                <a:latin typeface="Arial" panose="020B0604020202020204" pitchFamily="34" charset="0"/>
                <a:cs typeface="Arial" panose="020B0604020202020204" pitchFamily="34" charset="0"/>
              </a:rPr>
              <a:t>Erencan DUYMAZ</a:t>
            </a:r>
          </a:p>
          <a:p>
            <a:pPr algn="ctr"/>
            <a:endParaRPr lang="tr-TR" sz="1800" dirty="0">
              <a:latin typeface="Arial" panose="020B0604020202020204" pitchFamily="34" charset="0"/>
              <a:cs typeface="Arial" panose="020B0604020202020204" pitchFamily="34" charset="0"/>
            </a:endParaRPr>
          </a:p>
          <a:p>
            <a:pPr algn="ctr"/>
            <a:r>
              <a:rPr lang="tr-TR" sz="1800" dirty="0" smtClean="0">
                <a:latin typeface="Arial" panose="020B0604020202020204" pitchFamily="34" charset="0"/>
                <a:cs typeface="Arial" panose="020B0604020202020204" pitchFamily="34" charset="0"/>
              </a:rPr>
              <a:t>Supervisor: Assist. Prof. Dr. Ozan KEYSAN</a:t>
            </a:r>
            <a:endParaRPr lang="en-US" sz="18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2"/>
          </p:nvPr>
        </p:nvSpPr>
        <p:spPr>
          <a:xfrm>
            <a:off x="2741514" y="5517232"/>
            <a:ext cx="3971924" cy="275722"/>
          </a:xfrm>
        </p:spPr>
        <p:txBody>
          <a:bodyPr/>
          <a:lstStyle/>
          <a:p>
            <a:pPr algn="ctr"/>
            <a:r>
              <a:rPr lang="tr-TR" dirty="0" smtClean="0">
                <a:latin typeface="Arial" panose="020B0604020202020204" pitchFamily="34" charset="0"/>
                <a:cs typeface="Arial" panose="020B0604020202020204" pitchFamily="34" charset="0"/>
              </a:rPr>
              <a:t>Friday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January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18</a:t>
            </a:r>
            <a:r>
              <a:rPr lang="en-US" baseline="30000" dirty="0" err="1"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201</a:t>
            </a:r>
            <a:r>
              <a:rPr lang="tr-TR" dirty="0" smtClean="0">
                <a:latin typeface="Arial" panose="020B0604020202020204" pitchFamily="34" charset="0"/>
                <a:cs typeface="Arial" panose="020B0604020202020204" pitchFamily="34" charset="0"/>
              </a:rPr>
              <a:t>9</a:t>
            </a:r>
            <a:endParaRPr lang="en-US"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a:xfrm>
            <a:off x="0" y="4365104"/>
            <a:ext cx="9144000" cy="936103"/>
          </a:xfrm>
        </p:spPr>
        <p:txBody>
          <a:bodyPr/>
          <a:lstStyle/>
          <a:p>
            <a:pPr algn="ctr"/>
            <a:r>
              <a:rPr lang="tr-TR" dirty="0" smtClean="0"/>
              <a:t>Thesis Defence</a:t>
            </a:r>
          </a:p>
          <a:p>
            <a:pPr algn="ctr"/>
            <a:r>
              <a:rPr lang="tr-TR" dirty="0" smtClean="0"/>
              <a:t>For </a:t>
            </a:r>
          </a:p>
          <a:p>
            <a:pPr algn="ctr"/>
            <a:r>
              <a:rPr lang="tr-TR" dirty="0" smtClean="0"/>
              <a:t>The Degree of Master of Science</a:t>
            </a:r>
          </a:p>
          <a:p>
            <a:pPr algn="ctr"/>
            <a:r>
              <a:rPr lang="tr-TR" dirty="0"/>
              <a:t>i</a:t>
            </a:r>
            <a:r>
              <a:rPr lang="tr-TR" dirty="0" smtClean="0"/>
              <a:t>n Electrical and Electronics Engineering</a:t>
            </a:r>
            <a:endParaRPr lang="tr-T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sp>
        <p:nvSpPr>
          <p:cNvPr id="4" name="Content Placeholder 3"/>
          <p:cNvSpPr>
            <a:spLocks noGrp="1"/>
          </p:cNvSpPr>
          <p:nvPr>
            <p:ph idx="1"/>
          </p:nvPr>
        </p:nvSpPr>
        <p:spPr>
          <a:xfrm>
            <a:off x="457200" y="1430339"/>
            <a:ext cx="8229600" cy="2286693"/>
          </a:xfrm>
        </p:spPr>
        <p:txBody>
          <a:bodyPr/>
          <a:lstStyle/>
          <a:p>
            <a:r>
              <a:rPr lang="en-GB" dirty="0" smtClean="0">
                <a:latin typeface="Arial" panose="020B0604020202020204" pitchFamily="34" charset="0"/>
                <a:cs typeface="Arial" panose="020B0604020202020204" pitchFamily="34" charset="0"/>
              </a:rPr>
              <a:t>The decrease in the grid inertia can be solved by emulating inertia support in the renewable energy systems. </a:t>
            </a:r>
            <a:endParaRPr lang="tr-TR" dirty="0" smtClean="0">
              <a:latin typeface="Arial" panose="020B0604020202020204" pitchFamily="34" charset="0"/>
              <a:cs typeface="Arial" panose="020B0604020202020204" pitchFamily="34" charset="0"/>
            </a:endParaRPr>
          </a:p>
          <a:p>
            <a:endParaRPr lang="tr-TR" dirty="0" smtClean="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Wind turbines with FSPC are the most promising type of renewable energy system due to its kinetic energy in the turbine inertia and the ability to control active/reactive power. </a:t>
            </a:r>
          </a:p>
          <a:p>
            <a:endParaRPr lang="tr-TR"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333" y="3383049"/>
            <a:ext cx="4127644" cy="2473743"/>
          </a:xfrm>
          <a:prstGeom prst="rect">
            <a:avLst/>
          </a:prstGeom>
        </p:spPr>
      </p:pic>
      <p:sp>
        <p:nvSpPr>
          <p:cNvPr id="10" name="Content Placeholder 3"/>
          <p:cNvSpPr txBox="1">
            <a:spLocks/>
          </p:cNvSpPr>
          <p:nvPr/>
        </p:nvSpPr>
        <p:spPr bwMode="auto">
          <a:xfrm>
            <a:off x="453953" y="3728604"/>
            <a:ext cx="4000501" cy="1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20024"/>
              </a:buClr>
              <a:buSzPct val="90000"/>
              <a:buFont typeface="Arial" panose="020B0604020202020204" pitchFamily="34" charset="0"/>
              <a:buChar char="•"/>
              <a:defRPr sz="2000" kern="1200" baseline="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rgbClr val="C00000"/>
              </a:buClr>
              <a:buSzPct val="80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C20024"/>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004888" indent="0" algn="l" rtl="0" eaLnBrk="1" fontAlgn="base" hangingPunct="1">
              <a:spcBef>
                <a:spcPct val="20000"/>
              </a:spcBef>
              <a:spcAft>
                <a:spcPct val="0"/>
              </a:spcAft>
              <a:buClr>
                <a:srgbClr val="10CF9B"/>
              </a:buClr>
              <a:buSzPct val="65000"/>
              <a:buFont typeface="Arial" panose="020B0604020202020204" pitchFamily="34" charset="0"/>
              <a:buNone/>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endParaRPr lang="en-GB" dirty="0">
              <a:latin typeface="Arial" panose="020B0604020202020204" pitchFamily="34" charset="0"/>
              <a:cs typeface="Arial" panose="020B0604020202020204" pitchFamily="34" charset="0"/>
            </a:endParaRPr>
          </a:p>
        </p:txBody>
      </p:sp>
      <p:sp>
        <p:nvSpPr>
          <p:cNvPr id="8" name="TextBox 7"/>
          <p:cNvSpPr txBox="1"/>
          <p:nvPr/>
        </p:nvSpPr>
        <p:spPr>
          <a:xfrm>
            <a:off x="1403648" y="5897307"/>
            <a:ext cx="6336704" cy="369332"/>
          </a:xfrm>
          <a:prstGeom prst="rect">
            <a:avLst/>
          </a:prstGeom>
          <a:noFill/>
        </p:spPr>
        <p:txBody>
          <a:bodyPr wrap="square" rtlCol="0">
            <a:spAutoFit/>
          </a:bodyPr>
          <a:lstStyle/>
          <a:p>
            <a:pPr algn="ctr"/>
            <a:r>
              <a:rPr lang="tr-TR" sz="1800" dirty="0" smtClean="0"/>
              <a:t>Figure 7: </a:t>
            </a:r>
            <a:r>
              <a:rPr lang="tr-TR" sz="1800" dirty="0" smtClean="0"/>
              <a:t>Synthetic Inertia vs Fast </a:t>
            </a:r>
            <a:r>
              <a:rPr lang="tr-TR" sz="1800" dirty="0" smtClean="0"/>
              <a:t>Inertial Support [4</a:t>
            </a:r>
            <a:r>
              <a:rPr lang="tr-TR" sz="1800" dirty="0"/>
              <a:t>], </a:t>
            </a:r>
            <a:r>
              <a:rPr lang="tr-TR" sz="1800" dirty="0" smtClean="0"/>
              <a:t>[5]</a:t>
            </a:r>
            <a:endParaRPr lang="tr-TR" sz="1800" dirty="0"/>
          </a:p>
        </p:txBody>
      </p:sp>
      <p:pic>
        <p:nvPicPr>
          <p:cNvPr id="5" name="Picture 4"/>
          <p:cNvPicPr>
            <a:picLocks noChangeAspect="1"/>
          </p:cNvPicPr>
          <p:nvPr/>
        </p:nvPicPr>
        <p:blipFill>
          <a:blip r:embed="rId4"/>
          <a:stretch>
            <a:fillRect/>
          </a:stretch>
        </p:blipFill>
        <p:spPr>
          <a:xfrm>
            <a:off x="696543" y="3499660"/>
            <a:ext cx="3732790" cy="2377612"/>
          </a:xfrm>
          <a:prstGeom prst="rect">
            <a:avLst/>
          </a:prstGeom>
        </p:spPr>
      </p:pic>
    </p:spTree>
    <p:extLst>
      <p:ext uri="{BB962C8B-B14F-4D97-AF65-F5344CB8AC3E}">
        <p14:creationId xmlns:p14="http://schemas.microsoft.com/office/powerpoint/2010/main" val="33131841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11</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729" y="2038794"/>
            <a:ext cx="8468542" cy="2592288"/>
          </a:xfrm>
        </p:spPr>
      </p:pic>
      <p:sp>
        <p:nvSpPr>
          <p:cNvPr id="6" name="TextBox 5"/>
          <p:cNvSpPr txBox="1"/>
          <p:nvPr/>
        </p:nvSpPr>
        <p:spPr>
          <a:xfrm>
            <a:off x="822412" y="4962081"/>
            <a:ext cx="7499176" cy="369332"/>
          </a:xfrm>
          <a:prstGeom prst="rect">
            <a:avLst/>
          </a:prstGeom>
          <a:noFill/>
        </p:spPr>
        <p:txBody>
          <a:bodyPr wrap="square" rtlCol="0">
            <a:spAutoFit/>
          </a:bodyPr>
          <a:lstStyle/>
          <a:p>
            <a:pPr algn="ctr"/>
            <a:r>
              <a:rPr lang="tr-TR" sz="1800" dirty="0" smtClean="0"/>
              <a:t>Figure 8: Geared PMSG Wind Turbine Modelling</a:t>
            </a:r>
            <a:endParaRPr lang="tr-TR" sz="1800" dirty="0"/>
          </a:p>
        </p:txBody>
      </p:sp>
    </p:spTree>
    <p:extLst>
      <p:ext uri="{BB962C8B-B14F-4D97-AF65-F5344CB8AC3E}">
        <p14:creationId xmlns:p14="http://schemas.microsoft.com/office/powerpoint/2010/main" val="36426144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4319" y="1556792"/>
            <a:ext cx="8229600" cy="3314182"/>
          </a:xfrm>
        </p:spPr>
      </p:pic>
      <p:sp>
        <p:nvSpPr>
          <p:cNvPr id="7" name="TextBox 6"/>
          <p:cNvSpPr txBox="1"/>
          <p:nvPr/>
        </p:nvSpPr>
        <p:spPr>
          <a:xfrm>
            <a:off x="799531" y="5003313"/>
            <a:ext cx="7499176" cy="369332"/>
          </a:xfrm>
          <a:prstGeom prst="rect">
            <a:avLst/>
          </a:prstGeom>
          <a:noFill/>
        </p:spPr>
        <p:txBody>
          <a:bodyPr wrap="square" rtlCol="0">
            <a:spAutoFit/>
          </a:bodyPr>
          <a:lstStyle/>
          <a:p>
            <a:pPr algn="ctr"/>
            <a:r>
              <a:rPr lang="tr-TR" sz="1800" dirty="0" smtClean="0"/>
              <a:t>Figure 9: Existing Machine Side Controller Diagram</a:t>
            </a:r>
            <a:endParaRPr lang="tr-TR" sz="1800" dirty="0"/>
          </a:p>
        </p:txBody>
      </p:sp>
    </p:spTree>
    <p:extLst>
      <p:ext uri="{BB962C8B-B14F-4D97-AF65-F5344CB8AC3E}">
        <p14:creationId xmlns:p14="http://schemas.microsoft.com/office/powerpoint/2010/main" val="35067464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199" y="1556792"/>
            <a:ext cx="8229600" cy="3336830"/>
          </a:xfrm>
        </p:spPr>
      </p:pic>
      <p:sp>
        <p:nvSpPr>
          <p:cNvPr id="6" name="TextBox 5"/>
          <p:cNvSpPr txBox="1"/>
          <p:nvPr/>
        </p:nvSpPr>
        <p:spPr>
          <a:xfrm>
            <a:off x="822411" y="5129437"/>
            <a:ext cx="7499176" cy="646331"/>
          </a:xfrm>
          <a:prstGeom prst="rect">
            <a:avLst/>
          </a:prstGeom>
          <a:noFill/>
        </p:spPr>
        <p:txBody>
          <a:bodyPr wrap="square" rtlCol="0">
            <a:spAutoFit/>
          </a:bodyPr>
          <a:lstStyle/>
          <a:p>
            <a:pPr algn="ctr"/>
            <a:r>
              <a:rPr lang="tr-TR" sz="1800" dirty="0" smtClean="0"/>
              <a:t>Figure 10: Modification of Machine Side Controller Diagram for Synthetic Inertia Method</a:t>
            </a:r>
            <a:endParaRPr lang="tr-TR" sz="1800" dirty="0"/>
          </a:p>
        </p:txBody>
      </p:sp>
    </p:spTree>
    <p:extLst>
      <p:ext uri="{BB962C8B-B14F-4D97-AF65-F5344CB8AC3E}">
        <p14:creationId xmlns:p14="http://schemas.microsoft.com/office/powerpoint/2010/main" val="55816571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469382"/>
            <a:ext cx="8229600" cy="2463674"/>
          </a:xfrm>
        </p:spPr>
      </p:pic>
      <mc:AlternateContent xmlns:mc="http://schemas.openxmlformats.org/markup-compatibility/2006" xmlns:a14="http://schemas.microsoft.com/office/drawing/2010/main">
        <mc:Choice Requires="a14">
          <p:sp>
            <p:nvSpPr>
              <p:cNvPr id="6" name="Rectangle 5"/>
              <p:cNvSpPr/>
              <p:nvPr/>
            </p:nvSpPr>
            <p:spPr>
              <a:xfrm>
                <a:off x="5462531" y="4491728"/>
                <a:ext cx="2031325" cy="491738"/>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𝑔𝑒𝑛</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𝑒</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m:t>
                        </m:r>
                      </m:sub>
                    </m:sSub>
                  </m:oMath>
                </a14:m>
                <a:r>
                  <a:rPr lang="tr-TR" dirty="0" smtClean="0"/>
                  <a:t>	</a:t>
                </a:r>
                <a:endParaRPr lang="tr-TR" dirty="0"/>
              </a:p>
            </p:txBody>
          </p:sp>
        </mc:Choice>
        <mc:Fallback xmlns="">
          <p:sp>
            <p:nvSpPr>
              <p:cNvPr id="6" name="Rectangle 5"/>
              <p:cNvSpPr>
                <a:spLocks noRot="1" noChangeAspect="1" noMove="1" noResize="1" noEditPoints="1" noAdjustHandles="1" noChangeArrowheads="1" noChangeShapeType="1" noTextEdit="1"/>
              </p:cNvSpPr>
              <p:nvPr/>
            </p:nvSpPr>
            <p:spPr>
              <a:xfrm>
                <a:off x="5462531" y="4491728"/>
                <a:ext cx="2031325" cy="491738"/>
              </a:xfrm>
              <a:prstGeom prst="rect">
                <a:avLst/>
              </a:prstGeom>
              <a:blipFill>
                <a:blip r:embed="rId4"/>
                <a:stretch>
                  <a:fillRect l="-601" t="-10000" b="-225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000865" y="5060754"/>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𝑟𝑎𝑡𝑒𝑑</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𝑃</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xmlns="">
          <p:sp>
            <p:nvSpPr>
              <p:cNvPr id="9" name="Rectangle 8"/>
              <p:cNvSpPr>
                <a:spLocks noRot="1" noChangeAspect="1" noMove="1" noResize="1" noEditPoints="1" noAdjustHandles="1" noChangeArrowheads="1" noChangeShapeType="1" noTextEdit="1"/>
              </p:cNvSpPr>
              <p:nvPr/>
            </p:nvSpPr>
            <p:spPr>
              <a:xfrm>
                <a:off x="5000865" y="5060754"/>
                <a:ext cx="2954655" cy="461665"/>
              </a:xfrm>
              <a:prstGeom prst="rect">
                <a:avLst/>
              </a:prstGeom>
              <a:blipFill>
                <a:blip r:embed="rId5"/>
                <a:stretch>
                  <a:fillRect l="-412" t="-9211" b="-30263"/>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000864" y="5599707"/>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𝑚𝑎𝑥</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𝑆</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xmlns="">
          <p:sp>
            <p:nvSpPr>
              <p:cNvPr id="10" name="Rectangle 9"/>
              <p:cNvSpPr>
                <a:spLocks noRot="1" noChangeAspect="1" noMove="1" noResize="1" noEditPoints="1" noAdjustHandles="1" noChangeArrowheads="1" noChangeShapeType="1" noTextEdit="1"/>
              </p:cNvSpPr>
              <p:nvPr/>
            </p:nvSpPr>
            <p:spPr>
              <a:xfrm>
                <a:off x="5000864" y="5599707"/>
                <a:ext cx="2954655" cy="461665"/>
              </a:xfrm>
              <a:prstGeom prst="rect">
                <a:avLst/>
              </a:prstGeom>
              <a:blipFill>
                <a:blip r:embed="rId6"/>
                <a:stretch>
                  <a:fillRect l="-412" t="-9333" b="-32000"/>
                </a:stretch>
              </a:blipFill>
            </p:spPr>
            <p:txBody>
              <a:bodyPr/>
              <a:lstStyle/>
              <a:p>
                <a:r>
                  <a:rPr lang="tr-TR">
                    <a:noFill/>
                  </a:rPr>
                  <a:t> </a:t>
                </a:r>
              </a:p>
            </p:txBody>
          </p:sp>
        </mc:Fallback>
      </mc:AlternateContent>
      <p:sp>
        <p:nvSpPr>
          <p:cNvPr id="11" name="TextBox 10"/>
          <p:cNvSpPr txBox="1"/>
          <p:nvPr/>
        </p:nvSpPr>
        <p:spPr>
          <a:xfrm>
            <a:off x="457193" y="4015377"/>
            <a:ext cx="8229600" cy="369332"/>
          </a:xfrm>
          <a:prstGeom prst="rect">
            <a:avLst/>
          </a:prstGeom>
          <a:noFill/>
        </p:spPr>
        <p:txBody>
          <a:bodyPr wrap="square" rtlCol="0">
            <a:spAutoFit/>
          </a:bodyPr>
          <a:lstStyle/>
          <a:p>
            <a:pPr algn="ctr"/>
            <a:r>
              <a:rPr lang="tr-TR" sz="1800" smtClean="0"/>
              <a:t>Figure 11: </a:t>
            </a:r>
            <a:r>
              <a:rPr lang="tr-TR" sz="1800" dirty="0" smtClean="0"/>
              <a:t>Power Flow inside the Wind Turbine</a:t>
            </a:r>
            <a:endParaRPr lang="tr-TR" sz="1800" dirty="0"/>
          </a:p>
        </p:txBody>
      </p:sp>
      <mc:AlternateContent xmlns:mc="http://schemas.openxmlformats.org/markup-compatibility/2006" xmlns:a14="http://schemas.microsoft.com/office/drawing/2010/main">
        <mc:Choice Requires="a14">
          <p:sp>
            <p:nvSpPr>
              <p:cNvPr id="12" name="Rectangle 11"/>
              <p:cNvSpPr/>
              <p:nvPr/>
            </p:nvSpPr>
            <p:spPr>
              <a:xfrm>
                <a:off x="427865" y="4552922"/>
                <a:ext cx="3784093" cy="1015663"/>
              </a:xfrm>
              <a:prstGeom prst="rect">
                <a:avLst/>
              </a:prstGeom>
            </p:spPr>
            <p:txBody>
              <a:bodyPr wrap="square">
                <a:spAutoFit/>
              </a:bodyPr>
              <a:lstStyle/>
              <a:p>
                <a14:m>
                  <m:oMath xmlns:m="http://schemas.openxmlformats.org/officeDocument/2006/math">
                    <m:sSub>
                      <m:sSubPr>
                        <m:ctrlPr>
                          <a:rPr lang="tr-TR" sz="2000" i="1" smtClean="0">
                            <a:latin typeface="Cambria Math" panose="02040503050406030204" pitchFamily="18" charset="0"/>
                          </a:rPr>
                        </m:ctrlPr>
                      </m:sSubPr>
                      <m:e>
                        <m:r>
                          <a:rPr lang="tr-TR" sz="2000" i="1">
                            <a:latin typeface="Cambria Math" panose="02040503050406030204" pitchFamily="18" charset="0"/>
                          </a:rPr>
                          <m:t>𝑇</m:t>
                        </m:r>
                      </m:e>
                      <m:sub>
                        <m:r>
                          <a:rPr lang="tr-TR" sz="2000" i="1">
                            <a:latin typeface="Cambria Math" panose="02040503050406030204" pitchFamily="18" charset="0"/>
                          </a:rPr>
                          <m:t>𝑃</m:t>
                        </m:r>
                        <m:r>
                          <a:rPr lang="tr-TR" sz="2000" i="1">
                            <a:latin typeface="Cambria Math" panose="02040503050406030204" pitchFamily="18" charset="0"/>
                          </a:rPr>
                          <m:t>−</m:t>
                        </m:r>
                        <m:r>
                          <a:rPr lang="tr-TR" sz="2000" i="1">
                            <a:latin typeface="Cambria Math" panose="02040503050406030204" pitchFamily="18" charset="0"/>
                          </a:rPr>
                          <m:t>𝑙𝑖𝑚</m:t>
                        </m:r>
                      </m:sub>
                    </m:sSub>
                    <m:r>
                      <a:rPr lang="tr-TR" sz="2000" b="0" i="1" smtClean="0">
                        <a:latin typeface="Cambria Math" panose="02040503050406030204" pitchFamily="18" charset="0"/>
                      </a:rPr>
                      <m:t>:</m:t>
                    </m:r>
                  </m:oMath>
                </a14:m>
                <a:r>
                  <a:rPr lang="tr-TR" sz="2000" dirty="0" smtClean="0"/>
                  <a:t> limits maximum power to rated active power </a:t>
                </a:r>
                <a14:m>
                  <m:oMath xmlns:m="http://schemas.openxmlformats.org/officeDocument/2006/math">
                    <m:sSub>
                      <m:sSubPr>
                        <m:ctrlPr>
                          <a:rPr lang="tr-TR" sz="2000" i="1">
                            <a:latin typeface="Cambria Math" panose="02040503050406030204" pitchFamily="18" charset="0"/>
                          </a:rPr>
                        </m:ctrlPr>
                      </m:sSubPr>
                      <m:e>
                        <m:r>
                          <a:rPr lang="tr-TR" sz="2000" b="0" i="1" smtClean="0">
                            <a:latin typeface="Cambria Math" panose="02040503050406030204" pitchFamily="18" charset="0"/>
                          </a:rPr>
                          <m:t>𝑃</m:t>
                        </m:r>
                      </m:e>
                      <m:sub>
                        <m:r>
                          <a:rPr lang="tr-TR" sz="2000" i="1">
                            <a:latin typeface="Cambria Math" panose="02040503050406030204" pitchFamily="18" charset="0"/>
                          </a:rPr>
                          <m:t>𝑟𝑎𝑡𝑒𝑑</m:t>
                        </m:r>
                      </m:sub>
                    </m:sSub>
                  </m:oMath>
                </a14:m>
                <a:r>
                  <a:rPr lang="tr-TR" sz="2000" dirty="0" smtClean="0"/>
                  <a:t>!</a:t>
                </a:r>
                <a:r>
                  <a:rPr lang="tr-TR" sz="2000" dirty="0"/>
                  <a:t>	</a:t>
                </a:r>
              </a:p>
            </p:txBody>
          </p:sp>
        </mc:Choice>
        <mc:Fallback xmlns="">
          <p:sp>
            <p:nvSpPr>
              <p:cNvPr id="12" name="Rectangle 11"/>
              <p:cNvSpPr>
                <a:spLocks noRot="1" noChangeAspect="1" noMove="1" noResize="1" noEditPoints="1" noAdjustHandles="1" noChangeArrowheads="1" noChangeShapeType="1" noTextEdit="1"/>
              </p:cNvSpPr>
              <p:nvPr/>
            </p:nvSpPr>
            <p:spPr>
              <a:xfrm>
                <a:off x="427865" y="4552922"/>
                <a:ext cx="3784093" cy="1015663"/>
              </a:xfrm>
              <a:prstGeom prst="rect">
                <a:avLst/>
              </a:prstGeom>
              <a:blipFill>
                <a:blip r:embed="rId7"/>
                <a:stretch>
                  <a:fillRect l="-1610" t="-3012"/>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27865" y="5339162"/>
                <a:ext cx="3784093" cy="1015663"/>
              </a:xfrm>
              <a:prstGeom prst="rect">
                <a:avLst/>
              </a:prstGeom>
            </p:spPr>
            <p:txBody>
              <a:bodyPr wrap="square">
                <a:spAutoFit/>
              </a:bodyPr>
              <a:lstStyle/>
              <a:p>
                <a14:m>
                  <m:oMath xmlns:m="http://schemas.openxmlformats.org/officeDocument/2006/math">
                    <m:sSub>
                      <m:sSubPr>
                        <m:ctrlPr>
                          <a:rPr lang="tr-TR" sz="2000" i="1" smtClean="0">
                            <a:latin typeface="Cambria Math" panose="02040503050406030204" pitchFamily="18" charset="0"/>
                          </a:rPr>
                        </m:ctrlPr>
                      </m:sSubPr>
                      <m:e>
                        <m:r>
                          <a:rPr lang="tr-TR" sz="2000" i="1">
                            <a:latin typeface="Cambria Math" panose="02040503050406030204" pitchFamily="18" charset="0"/>
                          </a:rPr>
                          <m:t>𝑇</m:t>
                        </m:r>
                      </m:e>
                      <m:sub>
                        <m:r>
                          <a:rPr lang="tr-TR" sz="2000" b="0" i="1" smtClean="0">
                            <a:latin typeface="Cambria Math" panose="02040503050406030204" pitchFamily="18" charset="0"/>
                          </a:rPr>
                          <m:t>𝑆</m:t>
                        </m:r>
                        <m:r>
                          <a:rPr lang="tr-TR" sz="2000" i="1">
                            <a:latin typeface="Cambria Math" panose="02040503050406030204" pitchFamily="18" charset="0"/>
                          </a:rPr>
                          <m:t>−</m:t>
                        </m:r>
                        <m:r>
                          <a:rPr lang="tr-TR" sz="2000" i="1">
                            <a:latin typeface="Cambria Math" panose="02040503050406030204" pitchFamily="18" charset="0"/>
                          </a:rPr>
                          <m:t>𝑙𝑖𝑚</m:t>
                        </m:r>
                      </m:sub>
                    </m:sSub>
                    <m:r>
                      <a:rPr lang="tr-TR" sz="2000" b="0" i="1" smtClean="0">
                        <a:latin typeface="Cambria Math" panose="02040503050406030204" pitchFamily="18" charset="0"/>
                      </a:rPr>
                      <m:t>:</m:t>
                    </m:r>
                  </m:oMath>
                </a14:m>
                <a:r>
                  <a:rPr lang="tr-TR" sz="2000" dirty="0" smtClean="0"/>
                  <a:t> limits maximum power to apparent power </a:t>
                </a:r>
                <a14:m>
                  <m:oMath xmlns:m="http://schemas.openxmlformats.org/officeDocument/2006/math">
                    <m:sSub>
                      <m:sSubPr>
                        <m:ctrlPr>
                          <a:rPr lang="tr-TR" sz="2000" i="1">
                            <a:latin typeface="Cambria Math" panose="02040503050406030204" pitchFamily="18" charset="0"/>
                          </a:rPr>
                        </m:ctrlPr>
                      </m:sSubPr>
                      <m:e>
                        <m:r>
                          <a:rPr lang="tr-TR" sz="2000" b="0" i="1" smtClean="0">
                            <a:latin typeface="Cambria Math" panose="02040503050406030204" pitchFamily="18" charset="0"/>
                          </a:rPr>
                          <m:t>𝑆</m:t>
                        </m:r>
                      </m:e>
                      <m:sub>
                        <m:r>
                          <a:rPr lang="tr-TR" sz="2000" b="0" i="1" smtClean="0">
                            <a:latin typeface="Cambria Math" panose="02040503050406030204" pitchFamily="18" charset="0"/>
                          </a:rPr>
                          <m:t>𝑟𝑎𝑡𝑒𝑑</m:t>
                        </m:r>
                      </m:sub>
                    </m:sSub>
                    <m:r>
                      <a:rPr lang="tr-TR" sz="2000" i="1">
                        <a:latin typeface="Cambria Math" panose="02040503050406030204" pitchFamily="18" charset="0"/>
                      </a:rPr>
                      <m:t>:</m:t>
                    </m:r>
                  </m:oMath>
                </a14:m>
                <a:r>
                  <a:rPr lang="tr-TR" sz="2000" dirty="0"/>
                  <a:t> </a:t>
                </a:r>
                <a:r>
                  <a:rPr lang="tr-TR" sz="2000" dirty="0" smtClean="0"/>
                  <a:t>!</a:t>
                </a:r>
                <a:r>
                  <a:rPr lang="tr-TR" sz="2000" dirty="0"/>
                  <a:t>	</a:t>
                </a:r>
              </a:p>
            </p:txBody>
          </p:sp>
        </mc:Choice>
        <mc:Fallback xmlns="">
          <p:sp>
            <p:nvSpPr>
              <p:cNvPr id="13" name="Rectangle 12"/>
              <p:cNvSpPr>
                <a:spLocks noRot="1" noChangeAspect="1" noMove="1" noResize="1" noEditPoints="1" noAdjustHandles="1" noChangeArrowheads="1" noChangeShapeType="1" noTextEdit="1"/>
              </p:cNvSpPr>
              <p:nvPr/>
            </p:nvSpPr>
            <p:spPr>
              <a:xfrm>
                <a:off x="427865" y="5339162"/>
                <a:ext cx="3784093" cy="1015663"/>
              </a:xfrm>
              <a:prstGeom prst="rect">
                <a:avLst/>
              </a:prstGeom>
              <a:blipFill>
                <a:blip r:embed="rId8"/>
                <a:stretch>
                  <a:fillRect l="-1610" t="-3012"/>
                </a:stretch>
              </a:blipFill>
            </p:spPr>
            <p:txBody>
              <a:bodyPr/>
              <a:lstStyle/>
              <a:p>
                <a:r>
                  <a:rPr lang="tr-TR">
                    <a:noFill/>
                  </a:rPr>
                  <a:t> </a:t>
                </a:r>
              </a:p>
            </p:txBody>
          </p:sp>
        </mc:Fallback>
      </mc:AlternateContent>
    </p:spTree>
    <p:extLst>
      <p:ext uri="{BB962C8B-B14F-4D97-AF65-F5344CB8AC3E}">
        <p14:creationId xmlns:p14="http://schemas.microsoft.com/office/powerpoint/2010/main" val="170245577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15</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91680" y="1363663"/>
            <a:ext cx="5760640" cy="4324072"/>
          </a:xfrm>
        </p:spPr>
      </p:pic>
      <p:sp>
        <p:nvSpPr>
          <p:cNvPr id="6" name="TextBox 5"/>
          <p:cNvSpPr txBox="1"/>
          <p:nvPr/>
        </p:nvSpPr>
        <p:spPr>
          <a:xfrm>
            <a:off x="342900" y="5736054"/>
            <a:ext cx="8229600" cy="369332"/>
          </a:xfrm>
          <a:prstGeom prst="rect">
            <a:avLst/>
          </a:prstGeom>
          <a:noFill/>
        </p:spPr>
        <p:txBody>
          <a:bodyPr wrap="square" rtlCol="0">
            <a:spAutoFit/>
          </a:bodyPr>
          <a:lstStyle/>
          <a:p>
            <a:pPr algn="ctr"/>
            <a:r>
              <a:rPr lang="tr-TR" sz="1800" dirty="0" smtClean="0"/>
              <a:t>Figure 12: Incresed Active Power for Varying Wind Speed</a:t>
            </a:r>
            <a:endParaRPr lang="tr-TR" sz="1800" dirty="0"/>
          </a:p>
        </p:txBody>
      </p:sp>
    </p:spTree>
    <p:extLst>
      <p:ext uri="{BB962C8B-B14F-4D97-AF65-F5344CB8AC3E}">
        <p14:creationId xmlns:p14="http://schemas.microsoft.com/office/powerpoint/2010/main" val="286471877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16</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556791"/>
            <a:ext cx="4604682" cy="34563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2228" y="1487147"/>
            <a:ext cx="4788024" cy="3595669"/>
          </a:xfrm>
          <a:prstGeom prst="rect">
            <a:avLst/>
          </a:prstGeom>
        </p:spPr>
      </p:pic>
      <p:sp>
        <p:nvSpPr>
          <p:cNvPr id="7" name="TextBox 6"/>
          <p:cNvSpPr txBox="1"/>
          <p:nvPr/>
        </p:nvSpPr>
        <p:spPr>
          <a:xfrm>
            <a:off x="437344" y="5082816"/>
            <a:ext cx="3797052" cy="1200329"/>
          </a:xfrm>
          <a:prstGeom prst="rect">
            <a:avLst/>
          </a:prstGeom>
          <a:noFill/>
        </p:spPr>
        <p:txBody>
          <a:bodyPr wrap="square" rtlCol="0">
            <a:spAutoFit/>
          </a:bodyPr>
          <a:lstStyle/>
          <a:p>
            <a:pPr algn="ctr"/>
            <a:r>
              <a:rPr lang="tr-TR" sz="1800" dirty="0" smtClean="0"/>
              <a:t>Figure 13: Probability Density Function of the Wind Speed Measurements</a:t>
            </a:r>
          </a:p>
          <a:p>
            <a:pPr algn="ctr"/>
            <a:r>
              <a:rPr lang="tr-TR" sz="1800" dirty="0" smtClean="0"/>
              <a:t>(01/01/2017-21/08/2017)</a:t>
            </a:r>
            <a:endParaRPr lang="tr-TR" sz="1800" dirty="0"/>
          </a:p>
        </p:txBody>
      </p:sp>
      <p:sp>
        <p:nvSpPr>
          <p:cNvPr id="10" name="TextBox 9"/>
          <p:cNvSpPr txBox="1"/>
          <p:nvPr/>
        </p:nvSpPr>
        <p:spPr>
          <a:xfrm>
            <a:off x="4889748" y="5082815"/>
            <a:ext cx="3797052" cy="646331"/>
          </a:xfrm>
          <a:prstGeom prst="rect">
            <a:avLst/>
          </a:prstGeom>
          <a:noFill/>
        </p:spPr>
        <p:txBody>
          <a:bodyPr wrap="square" rtlCol="0">
            <a:spAutoFit/>
          </a:bodyPr>
          <a:lstStyle/>
          <a:p>
            <a:pPr algn="ctr"/>
            <a:r>
              <a:rPr lang="tr-TR" sz="1800" dirty="0" smtClean="0"/>
              <a:t>Figure 14: Net Power Contribution of the Different Wind Speeds</a:t>
            </a:r>
            <a:endParaRPr lang="tr-TR" sz="1800" dirty="0"/>
          </a:p>
        </p:txBody>
      </p:sp>
    </p:spTree>
    <p:extLst>
      <p:ext uri="{BB962C8B-B14F-4D97-AF65-F5344CB8AC3E}">
        <p14:creationId xmlns:p14="http://schemas.microsoft.com/office/powerpoint/2010/main" val="339278095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150" b="0" i="0" u="none" strike="noStrike" kern="1200" cap="none" spc="0" normalizeH="0" baseline="0" noProof="0" dirty="0" smtClean="0">
                <a:ln>
                  <a:noFill/>
                </a:ln>
                <a:solidFill>
                  <a:srgbClr val="F2F2F2"/>
                </a:solidFill>
                <a:effectLst/>
                <a:uLnTx/>
                <a:uFillTx/>
                <a:latin typeface="Century Gothic" panose="020B0502020202020204" pitchFamily="34" charset="0"/>
                <a:ea typeface="+mn-ea"/>
                <a:cs typeface="+mn-cs"/>
              </a:rPr>
              <a:t>18.01.2019</a:t>
            </a:r>
            <a:endParaRPr kumimoji="0" lang="en-US" sz="115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878F797-6006-4DDA-AFE9-456F280FE6C5}" type="slidenum">
              <a:rPr kumimoji="0" lang="en-US" sz="1200" b="0" i="0" u="none" strike="noStrike" kern="1200" cap="none" spc="0" normalizeH="0" baseline="0" noProof="0" smtClean="0">
                <a:ln>
                  <a:noFill/>
                </a:ln>
                <a:solidFill>
                  <a:srgbClr val="F2F2F2"/>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srgbClr val="F2F2F2"/>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1556793"/>
            <a:ext cx="4892477" cy="36724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4059" y="1556793"/>
            <a:ext cx="4892477" cy="3672408"/>
          </a:xfrm>
          <a:prstGeom prst="rect">
            <a:avLst/>
          </a:prstGeom>
        </p:spPr>
      </p:pic>
      <p:sp>
        <p:nvSpPr>
          <p:cNvPr id="7" name="TextBox 6"/>
          <p:cNvSpPr txBox="1"/>
          <p:nvPr/>
        </p:nvSpPr>
        <p:spPr>
          <a:xfrm>
            <a:off x="456095" y="5305353"/>
            <a:ext cx="4001605" cy="646331"/>
          </a:xfrm>
          <a:prstGeom prst="rect">
            <a:avLst/>
          </a:prstGeom>
          <a:noFill/>
        </p:spPr>
        <p:txBody>
          <a:bodyPr wrap="square" rtlCol="0">
            <a:spAutoFit/>
          </a:bodyPr>
          <a:lstStyle/>
          <a:p>
            <a:pPr algn="ctr"/>
            <a:r>
              <a:rPr lang="tr-TR" sz="1800" dirty="0" smtClean="0"/>
              <a:t>Figure 15: Available Kinetic Energy for Inertial Support</a:t>
            </a:r>
            <a:endParaRPr lang="tr-TR" sz="1800" dirty="0"/>
          </a:p>
        </p:txBody>
      </p:sp>
      <p:sp>
        <p:nvSpPr>
          <p:cNvPr id="8" name="TextBox 7"/>
          <p:cNvSpPr txBox="1"/>
          <p:nvPr/>
        </p:nvSpPr>
        <p:spPr>
          <a:xfrm>
            <a:off x="4855965" y="5422331"/>
            <a:ext cx="4001605" cy="646331"/>
          </a:xfrm>
          <a:prstGeom prst="rect">
            <a:avLst/>
          </a:prstGeom>
          <a:noFill/>
        </p:spPr>
        <p:txBody>
          <a:bodyPr wrap="square" rtlCol="0">
            <a:spAutoFit/>
          </a:bodyPr>
          <a:lstStyle/>
          <a:p>
            <a:pPr algn="ctr"/>
            <a:r>
              <a:rPr lang="tr-TR" sz="1800" dirty="0" smtClean="0"/>
              <a:t>Figure 16: Support Durations on the Limit Case</a:t>
            </a:r>
            <a:endParaRPr lang="tr-TR" sz="1800" dirty="0"/>
          </a:p>
        </p:txBody>
      </p:sp>
    </p:spTree>
    <p:extLst>
      <p:ext uri="{BB962C8B-B14F-4D97-AF65-F5344CB8AC3E}">
        <p14:creationId xmlns:p14="http://schemas.microsoft.com/office/powerpoint/2010/main" val="11563785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18</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31" y="1377895"/>
            <a:ext cx="8110538" cy="3865271"/>
          </a:xfrm>
          <a:prstGeom prst="rect">
            <a:avLst/>
          </a:prstGeom>
        </p:spPr>
      </p:pic>
      <p:sp>
        <p:nvSpPr>
          <p:cNvPr id="7" name="TextBox 6"/>
          <p:cNvSpPr txBox="1"/>
          <p:nvPr/>
        </p:nvSpPr>
        <p:spPr>
          <a:xfrm>
            <a:off x="1063286" y="5373216"/>
            <a:ext cx="6788828" cy="646331"/>
          </a:xfrm>
          <a:prstGeom prst="rect">
            <a:avLst/>
          </a:prstGeom>
          <a:noFill/>
        </p:spPr>
        <p:txBody>
          <a:bodyPr wrap="square" rtlCol="0">
            <a:spAutoFit/>
          </a:bodyPr>
          <a:lstStyle/>
          <a:p>
            <a:pPr algn="ctr"/>
            <a:r>
              <a:rPr lang="tr-TR" sz="1800" dirty="0" smtClean="0"/>
              <a:t>Figure 19: Limit Case Generator Torque, Power and Speed</a:t>
            </a:r>
          </a:p>
          <a:p>
            <a:pPr algn="ctr"/>
            <a:r>
              <a:rPr lang="tr-TR" sz="1800" dirty="0" smtClean="0"/>
              <a:t>for Low Wind Speed (3.12m/s)</a:t>
            </a:r>
            <a:endParaRPr lang="tr-TR" sz="1800" dirty="0"/>
          </a:p>
        </p:txBody>
      </p:sp>
    </p:spTree>
    <p:extLst>
      <p:ext uri="{BB962C8B-B14F-4D97-AF65-F5344CB8AC3E}">
        <p14:creationId xmlns:p14="http://schemas.microsoft.com/office/powerpoint/2010/main" val="141013781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19</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3314276"/>
            <a:ext cx="5226868" cy="249098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74" y="908721"/>
            <a:ext cx="5305615" cy="2528518"/>
          </a:xfrm>
          <a:prstGeom prst="rect">
            <a:avLst/>
          </a:prstGeom>
        </p:spPr>
      </p:pic>
      <p:sp>
        <p:nvSpPr>
          <p:cNvPr id="4" name="TextBox 3"/>
          <p:cNvSpPr txBox="1"/>
          <p:nvPr/>
        </p:nvSpPr>
        <p:spPr>
          <a:xfrm>
            <a:off x="5355461" y="1183380"/>
            <a:ext cx="3456384" cy="3785652"/>
          </a:xfrm>
          <a:prstGeom prst="rect">
            <a:avLst/>
          </a:prstGeom>
          <a:noFill/>
        </p:spPr>
        <p:txBody>
          <a:bodyPr wrap="square" rtlCol="0">
            <a:spAutoFit/>
          </a:bodyPr>
          <a:lstStyle/>
          <a:p>
            <a:pPr marL="342900" indent="-342900">
              <a:buFont typeface="Arial" panose="020B0604020202020204" pitchFamily="34" charset="0"/>
              <a:buChar char="•"/>
            </a:pPr>
            <a:r>
              <a:rPr lang="tr-TR" dirty="0" smtClean="0"/>
              <a:t>Active power is increased by </a:t>
            </a:r>
            <a:r>
              <a:rPr lang="tr-TR" dirty="0"/>
              <a:t>10% </a:t>
            </a:r>
            <a:r>
              <a:rPr lang="tr-TR" dirty="0" smtClean="0"/>
              <a:t>for 5s, 10s and </a:t>
            </a:r>
            <a:r>
              <a:rPr lang="tr-TR" dirty="0" smtClean="0"/>
              <a:t>20</a:t>
            </a:r>
            <a:r>
              <a:rPr lang="tr-TR" dirty="0" smtClean="0"/>
              <a:t>s</a:t>
            </a:r>
            <a:r>
              <a:rPr lang="tr-TR" dirty="0" smtClean="0"/>
              <a:t>.</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Power decreases higher for return process. </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Speed Recovery is completed 10s. </a:t>
            </a:r>
            <a:endParaRPr lang="tr-TR" dirty="0"/>
          </a:p>
        </p:txBody>
      </p:sp>
      <p:sp>
        <p:nvSpPr>
          <p:cNvPr id="8" name="TextBox 7"/>
          <p:cNvSpPr txBox="1"/>
          <p:nvPr/>
        </p:nvSpPr>
        <p:spPr>
          <a:xfrm>
            <a:off x="431191" y="5800085"/>
            <a:ext cx="5869001" cy="646331"/>
          </a:xfrm>
          <a:prstGeom prst="rect">
            <a:avLst/>
          </a:prstGeom>
          <a:noFill/>
        </p:spPr>
        <p:txBody>
          <a:bodyPr wrap="square" rtlCol="0">
            <a:spAutoFit/>
          </a:bodyPr>
          <a:lstStyle/>
          <a:p>
            <a:r>
              <a:rPr lang="tr-TR" sz="1800" dirty="0" smtClean="0"/>
              <a:t>Figure 20: Active Power and Generator Speed for Different Support Time Durations in Low Wind (3.12m/s)</a:t>
            </a:r>
            <a:endParaRPr lang="tr-TR" sz="1800" dirty="0"/>
          </a:p>
        </p:txBody>
      </p:sp>
    </p:spTree>
    <p:extLst>
      <p:ext uri="{BB962C8B-B14F-4D97-AF65-F5344CB8AC3E}">
        <p14:creationId xmlns:p14="http://schemas.microsoft.com/office/powerpoint/2010/main" val="343368799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Agenda</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en-GB" sz="2400" dirty="0" smtClean="0">
                <a:latin typeface="Arial" panose="020B0604020202020204" pitchFamily="34" charset="0"/>
                <a:cs typeface="Arial" panose="020B0604020202020204" pitchFamily="34" charset="0"/>
              </a:rPr>
              <a:t>Renewable Energy Status and Problems</a:t>
            </a:r>
          </a:p>
          <a:p>
            <a:pPr lvl="1">
              <a:defRPr/>
            </a:pPr>
            <a:r>
              <a:rPr lang="en-GB" sz="2400" dirty="0" smtClean="0">
                <a:latin typeface="Arial" panose="020B0604020202020204" pitchFamily="34" charset="0"/>
                <a:cs typeface="Arial" panose="020B0604020202020204" pitchFamily="34" charset="0"/>
              </a:rPr>
              <a:t>Inertia, Frequency and Inertial Support </a:t>
            </a:r>
            <a:r>
              <a:rPr lang="tr-TR" sz="2400" dirty="0" smtClean="0">
                <a:latin typeface="Arial" panose="020B0604020202020204" pitchFamily="34" charset="0"/>
                <a:cs typeface="Arial" panose="020B0604020202020204" pitchFamily="34" charset="0"/>
              </a:rPr>
              <a:t>Concepts</a:t>
            </a:r>
            <a:endParaRPr lang="en-GB" sz="2400" dirty="0" smtClean="0">
              <a:latin typeface="Arial" panose="020B0604020202020204" pitchFamily="34" charset="0"/>
              <a:cs typeface="Arial" panose="020B0604020202020204" pitchFamily="34" charset="0"/>
            </a:endParaRPr>
          </a:p>
          <a:p>
            <a:pPr lvl="1">
              <a:defRPr/>
            </a:pPr>
            <a:r>
              <a:rPr lang="en-GB" sz="2400" dirty="0" smtClean="0">
                <a:latin typeface="Arial" panose="020B0604020202020204" pitchFamily="34" charset="0"/>
                <a:cs typeface="Arial" panose="020B0604020202020204" pitchFamily="34" charset="0"/>
              </a:rPr>
              <a:t>Wind Turbine Modelling</a:t>
            </a:r>
          </a:p>
          <a:p>
            <a:pPr lvl="1">
              <a:defRPr/>
            </a:pPr>
            <a:r>
              <a:rPr lang="en-GB" sz="2400" dirty="0" smtClean="0">
                <a:latin typeface="Arial" panose="020B0604020202020204" pitchFamily="34" charset="0"/>
                <a:cs typeface="Arial" panose="020B0604020202020204" pitchFamily="34" charset="0"/>
              </a:rPr>
              <a:t>Fast Inertial Support</a:t>
            </a:r>
          </a:p>
          <a:p>
            <a:pPr lvl="1">
              <a:defRPr/>
            </a:pPr>
            <a:r>
              <a:rPr lang="en-GB" sz="2400" dirty="0" smtClean="0">
                <a:latin typeface="Arial" panose="020B0604020202020204" pitchFamily="34" charset="0"/>
                <a:cs typeface="Arial" panose="020B0604020202020204" pitchFamily="34" charset="0"/>
              </a:rPr>
              <a:t>Synthetic Inertia Support</a:t>
            </a:r>
          </a:p>
          <a:p>
            <a:pPr lvl="1">
              <a:defRPr/>
            </a:pPr>
            <a:r>
              <a:rPr lang="en-GB" sz="2400" dirty="0" smtClean="0">
                <a:latin typeface="Arial" panose="020B0604020202020204" pitchFamily="34" charset="0"/>
                <a:cs typeface="Arial" panose="020B0604020202020204" pitchFamily="34" charset="0"/>
              </a:rPr>
              <a:t>Effects on </a:t>
            </a:r>
            <a:r>
              <a:rPr lang="tr-TR" sz="2400" dirty="0" smtClean="0">
                <a:latin typeface="Arial" panose="020B0604020202020204" pitchFamily="34" charset="0"/>
                <a:cs typeface="Arial" panose="020B0604020202020204" pitchFamily="34" charset="0"/>
              </a:rPr>
              <a:t>the </a:t>
            </a:r>
            <a:r>
              <a:rPr lang="en-GB" sz="2400" dirty="0" smtClean="0">
                <a:latin typeface="Arial" panose="020B0604020202020204" pitchFamily="34" charset="0"/>
                <a:cs typeface="Arial" panose="020B0604020202020204" pitchFamily="34" charset="0"/>
              </a:rPr>
              <a:t>Turkish Electricity </a:t>
            </a:r>
            <a:r>
              <a:rPr lang="tr-TR" sz="2400" dirty="0" smtClean="0">
                <a:latin typeface="Arial" panose="020B0604020202020204" pitchFamily="34" charset="0"/>
                <a:cs typeface="Arial" panose="020B0604020202020204" pitchFamily="34" charset="0"/>
              </a:rPr>
              <a:t>Network</a:t>
            </a:r>
            <a:endParaRPr lang="en-GB" sz="2400" dirty="0" smtClean="0">
              <a:latin typeface="Arial" panose="020B0604020202020204" pitchFamily="34" charset="0"/>
              <a:cs typeface="Arial" panose="020B0604020202020204" pitchFamily="34" charset="0"/>
            </a:endParaRPr>
          </a:p>
          <a:p>
            <a:pPr lvl="1">
              <a:defRPr/>
            </a:pPr>
            <a:r>
              <a:rPr lang="en-GB" sz="2400" dirty="0" smtClean="0">
                <a:latin typeface="Arial" panose="020B0604020202020204" pitchFamily="34" charset="0"/>
                <a:cs typeface="Arial" panose="020B0604020202020204" pitchFamily="34" charset="0"/>
              </a:rPr>
              <a:t>Economical Perspective</a:t>
            </a:r>
          </a:p>
          <a:p>
            <a:pPr lvl="1">
              <a:defRPr/>
            </a:pPr>
            <a:r>
              <a:rPr lang="en-GB" sz="2400" dirty="0" smtClean="0">
                <a:latin typeface="Arial" panose="020B0604020202020204" pitchFamily="34" charset="0"/>
                <a:cs typeface="Arial" panose="020B0604020202020204" pitchFamily="34" charset="0"/>
              </a:rPr>
              <a:t>Conclusion</a:t>
            </a: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20</a:t>
            </a:fld>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523" y="908721"/>
            <a:ext cx="8568953" cy="4083739"/>
          </a:xfrm>
          <a:prstGeom prst="rect">
            <a:avLst/>
          </a:prstGeom>
        </p:spPr>
      </p:pic>
      <p:sp>
        <p:nvSpPr>
          <p:cNvPr id="8" name="TextBox 7"/>
          <p:cNvSpPr txBox="1"/>
          <p:nvPr/>
        </p:nvSpPr>
        <p:spPr>
          <a:xfrm>
            <a:off x="458579" y="4992460"/>
            <a:ext cx="8230705" cy="646331"/>
          </a:xfrm>
          <a:prstGeom prst="rect">
            <a:avLst/>
          </a:prstGeom>
          <a:noFill/>
        </p:spPr>
        <p:txBody>
          <a:bodyPr wrap="square" rtlCol="0">
            <a:spAutoFit/>
          </a:bodyPr>
          <a:lstStyle/>
          <a:p>
            <a:pPr algn="ctr"/>
            <a:r>
              <a:rPr lang="tr-TR" sz="1800" dirty="0" smtClean="0"/>
              <a:t>Figure 17: Limit Case Turbine Power, Generator Power and Speed </a:t>
            </a:r>
          </a:p>
          <a:p>
            <a:pPr algn="ctr"/>
            <a:r>
              <a:rPr lang="tr-TR" sz="1800" dirty="0"/>
              <a:t>i</a:t>
            </a:r>
            <a:r>
              <a:rPr lang="tr-TR" sz="1800" dirty="0" smtClean="0"/>
              <a:t>n High Wind Speed (11.4 m/s)</a:t>
            </a:r>
            <a:endParaRPr lang="tr-TR" sz="1800" dirty="0"/>
          </a:p>
        </p:txBody>
      </p:sp>
    </p:spTree>
    <p:extLst>
      <p:ext uri="{BB962C8B-B14F-4D97-AF65-F5344CB8AC3E}">
        <p14:creationId xmlns:p14="http://schemas.microsoft.com/office/powerpoint/2010/main" val="83689484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21</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645" y="941115"/>
            <a:ext cx="8868709" cy="4226595"/>
          </a:xfrm>
          <a:prstGeom prst="rect">
            <a:avLst/>
          </a:prstGeom>
        </p:spPr>
      </p:pic>
      <p:sp>
        <p:nvSpPr>
          <p:cNvPr id="8" name="TextBox 7"/>
          <p:cNvSpPr txBox="1"/>
          <p:nvPr/>
        </p:nvSpPr>
        <p:spPr>
          <a:xfrm>
            <a:off x="457199" y="5167710"/>
            <a:ext cx="8230705" cy="646331"/>
          </a:xfrm>
          <a:prstGeom prst="rect">
            <a:avLst/>
          </a:prstGeom>
          <a:noFill/>
        </p:spPr>
        <p:txBody>
          <a:bodyPr wrap="square" rtlCol="0">
            <a:spAutoFit/>
          </a:bodyPr>
          <a:lstStyle/>
          <a:p>
            <a:pPr algn="ctr"/>
            <a:r>
              <a:rPr lang="tr-TR" sz="1800" dirty="0" smtClean="0"/>
              <a:t>Figure 18: Limit Case Pitch Angle and Pitch Rate</a:t>
            </a:r>
          </a:p>
          <a:p>
            <a:pPr algn="ctr"/>
            <a:r>
              <a:rPr lang="tr-TR" sz="1800" dirty="0" smtClean="0"/>
              <a:t>in High Wind Speed (11.4 m/s)</a:t>
            </a:r>
            <a:endParaRPr lang="tr-TR" sz="1800" dirty="0"/>
          </a:p>
        </p:txBody>
      </p:sp>
    </p:spTree>
    <p:extLst>
      <p:ext uri="{BB962C8B-B14F-4D97-AF65-F5344CB8AC3E}">
        <p14:creationId xmlns:p14="http://schemas.microsoft.com/office/powerpoint/2010/main" val="336586164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22</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357833"/>
            <a:ext cx="5088625" cy="4447431"/>
          </a:xfrm>
        </p:spPr>
      </p:pic>
      <p:sp>
        <p:nvSpPr>
          <p:cNvPr id="6" name="TextBox 5"/>
          <p:cNvSpPr txBox="1"/>
          <p:nvPr/>
        </p:nvSpPr>
        <p:spPr>
          <a:xfrm>
            <a:off x="6156176" y="2060969"/>
            <a:ext cx="2987824" cy="3046988"/>
          </a:xfrm>
          <a:prstGeom prst="rect">
            <a:avLst/>
          </a:prstGeom>
          <a:noFill/>
        </p:spPr>
        <p:txBody>
          <a:bodyPr wrap="square" rtlCol="0">
            <a:spAutoFit/>
          </a:bodyPr>
          <a:lstStyle/>
          <a:p>
            <a:r>
              <a:rPr lang="tr-TR" dirty="0" smtClean="0"/>
              <a:t>Cases:</a:t>
            </a:r>
          </a:p>
          <a:p>
            <a:pPr marL="342900" indent="-342900">
              <a:buFont typeface="Arial" panose="020B0604020202020204" pitchFamily="34" charset="0"/>
              <a:buChar char="•"/>
            </a:pPr>
            <a:r>
              <a:rPr lang="tr-TR" dirty="0" smtClean="0"/>
              <a:t>Base Case</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10% Renewable Generation Case</a:t>
            </a:r>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Reduced Inertia Case</a:t>
            </a:r>
            <a:endParaRPr lang="tr-TR" dirty="0"/>
          </a:p>
        </p:txBody>
      </p:sp>
      <p:sp>
        <p:nvSpPr>
          <p:cNvPr id="7" name="TextBox 6"/>
          <p:cNvSpPr txBox="1"/>
          <p:nvPr/>
        </p:nvSpPr>
        <p:spPr>
          <a:xfrm>
            <a:off x="269275" y="5949910"/>
            <a:ext cx="5484057" cy="369332"/>
          </a:xfrm>
          <a:prstGeom prst="rect">
            <a:avLst/>
          </a:prstGeom>
          <a:noFill/>
        </p:spPr>
        <p:txBody>
          <a:bodyPr wrap="square" rtlCol="0">
            <a:spAutoFit/>
          </a:bodyPr>
          <a:lstStyle/>
          <a:p>
            <a:pPr algn="ctr"/>
            <a:r>
              <a:rPr lang="tr-TR" sz="1800" dirty="0"/>
              <a:t>Figure 20: P.M.Anderson Test Case </a:t>
            </a:r>
            <a:r>
              <a:rPr lang="tr-TR" sz="1800" dirty="0" smtClean="0"/>
              <a:t>[6] </a:t>
            </a:r>
            <a:endParaRPr lang="tr-TR" sz="1800" dirty="0"/>
          </a:p>
        </p:txBody>
      </p:sp>
    </p:spTree>
    <p:extLst>
      <p:ext uri="{BB962C8B-B14F-4D97-AF65-F5344CB8AC3E}">
        <p14:creationId xmlns:p14="http://schemas.microsoft.com/office/powerpoint/2010/main" val="147639815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23</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28800"/>
            <a:ext cx="4818221" cy="3613666"/>
          </a:xfr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6491" y="1484784"/>
            <a:ext cx="5052053" cy="3789040"/>
          </a:xfrm>
          <a:prstGeom prst="rect">
            <a:avLst/>
          </a:prstGeom>
        </p:spPr>
      </p:pic>
      <p:sp>
        <p:nvSpPr>
          <p:cNvPr id="10" name="TextBox 9"/>
          <p:cNvSpPr txBox="1"/>
          <p:nvPr/>
        </p:nvSpPr>
        <p:spPr>
          <a:xfrm>
            <a:off x="1674462" y="5416949"/>
            <a:ext cx="5484057" cy="646331"/>
          </a:xfrm>
          <a:prstGeom prst="rect">
            <a:avLst/>
          </a:prstGeom>
          <a:noFill/>
        </p:spPr>
        <p:txBody>
          <a:bodyPr wrap="square" rtlCol="0">
            <a:spAutoFit/>
          </a:bodyPr>
          <a:lstStyle/>
          <a:p>
            <a:pPr algn="ctr"/>
            <a:r>
              <a:rPr lang="tr-TR" sz="1800" dirty="0"/>
              <a:t>Figure </a:t>
            </a:r>
            <a:r>
              <a:rPr lang="tr-TR" sz="1800" dirty="0" smtClean="0"/>
              <a:t>21: Frequency and RoCoF for Base Case, 10% Renewable Case and Reduced Inertia Case</a:t>
            </a:r>
            <a:endParaRPr lang="tr-TR" sz="1800" dirty="0"/>
          </a:p>
        </p:txBody>
      </p:sp>
    </p:spTree>
    <p:extLst>
      <p:ext uri="{BB962C8B-B14F-4D97-AF65-F5344CB8AC3E}">
        <p14:creationId xmlns:p14="http://schemas.microsoft.com/office/powerpoint/2010/main" val="51847367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704" y="3284984"/>
            <a:ext cx="5421888" cy="2583930"/>
          </a:xfrm>
        </p:spPr>
      </p:pic>
      <p:sp>
        <p:nvSpPr>
          <p:cNvPr id="5122" name="Rectangle 2"/>
          <p:cNvSpPr>
            <a:spLocks noGrp="1" noChangeArrowheads="1"/>
          </p:cNvSpPr>
          <p:nvPr>
            <p:ph type="title"/>
          </p:nvPr>
        </p:nvSpPr>
        <p:spPr>
          <a:xfrm>
            <a:off x="457200" y="338139"/>
            <a:ext cx="8229600" cy="544052"/>
          </a:xfrm>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24</a:t>
            </a:fld>
            <a:endParaRPr lang="en-US"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882191"/>
            <a:ext cx="5495090" cy="2618817"/>
          </a:xfrm>
          <a:prstGeom prst="rect">
            <a:avLst/>
          </a:prstGeom>
        </p:spPr>
      </p:pic>
      <p:sp>
        <p:nvSpPr>
          <p:cNvPr id="7" name="TextBox 6"/>
          <p:cNvSpPr txBox="1"/>
          <p:nvPr/>
        </p:nvSpPr>
        <p:spPr>
          <a:xfrm>
            <a:off x="-83873" y="5868914"/>
            <a:ext cx="5484057" cy="646331"/>
          </a:xfrm>
          <a:prstGeom prst="rect">
            <a:avLst/>
          </a:prstGeom>
          <a:noFill/>
        </p:spPr>
        <p:txBody>
          <a:bodyPr wrap="square" rtlCol="0">
            <a:spAutoFit/>
          </a:bodyPr>
          <a:lstStyle/>
          <a:p>
            <a:pPr algn="ctr"/>
            <a:r>
              <a:rPr lang="tr-TR" sz="1800" dirty="0"/>
              <a:t>Figure </a:t>
            </a:r>
            <a:r>
              <a:rPr lang="tr-TR" sz="1800" dirty="0" smtClean="0"/>
              <a:t>22: RoCoF and Frequency for the Reduced Case with Synthetic Inertia Implementation</a:t>
            </a:r>
            <a:endParaRPr lang="tr-TR" sz="1800" dirty="0"/>
          </a:p>
        </p:txBody>
      </p:sp>
      <p:sp>
        <p:nvSpPr>
          <p:cNvPr id="8" name="TextBox 7"/>
          <p:cNvSpPr txBox="1"/>
          <p:nvPr/>
        </p:nvSpPr>
        <p:spPr>
          <a:xfrm>
            <a:off x="5516794" y="980728"/>
            <a:ext cx="3375686" cy="3416320"/>
          </a:xfrm>
          <a:prstGeom prst="rect">
            <a:avLst/>
          </a:prstGeom>
          <a:noFill/>
        </p:spPr>
        <p:txBody>
          <a:bodyPr wrap="square" rtlCol="0">
            <a:spAutoFit/>
          </a:bodyPr>
          <a:lstStyle/>
          <a:p>
            <a:pPr marL="342900" indent="-342900">
              <a:buFont typeface="Arial" panose="020B0604020202020204" pitchFamily="34" charset="0"/>
              <a:buChar char="•"/>
            </a:pPr>
            <a:r>
              <a:rPr lang="tr-TR" dirty="0" smtClean="0"/>
              <a:t>Reduced Case Response is improved with synthetic inertia implementation.</a:t>
            </a:r>
          </a:p>
          <a:p>
            <a:pPr algn="just"/>
            <a:endParaRPr lang="tr-TR" dirty="0"/>
          </a:p>
          <a:p>
            <a:pPr marL="342900" indent="-342900" algn="just">
              <a:buFont typeface="Arial" panose="020B0604020202020204" pitchFamily="34" charset="0"/>
              <a:buChar char="•"/>
            </a:pPr>
            <a:r>
              <a:rPr lang="tr-TR" dirty="0" smtClean="0"/>
              <a:t>RoCoF is improved by 16% when the H=10s is used. </a:t>
            </a:r>
          </a:p>
        </p:txBody>
      </p:sp>
    </p:spTree>
    <p:extLst>
      <p:ext uri="{BB962C8B-B14F-4D97-AF65-F5344CB8AC3E}">
        <p14:creationId xmlns:p14="http://schemas.microsoft.com/office/powerpoint/2010/main" val="280881808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25</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56993016"/>
              </p:ext>
            </p:extLst>
          </p:nvPr>
        </p:nvGraphicFramePr>
        <p:xfrm>
          <a:off x="534379" y="1628800"/>
          <a:ext cx="8075242" cy="4247554"/>
        </p:xfrm>
        <a:graphic>
          <a:graphicData uri="http://schemas.openxmlformats.org/drawingml/2006/table">
            <a:tbl>
              <a:tblPr>
                <a:tableStyleId>{5C22544A-7EE6-4342-B048-85BDC9FD1C3A}</a:tableStyleId>
              </a:tblPr>
              <a:tblGrid>
                <a:gridCol w="1407669">
                  <a:extLst>
                    <a:ext uri="{9D8B030D-6E8A-4147-A177-3AD203B41FA5}">
                      <a16:colId xmlns:a16="http://schemas.microsoft.com/office/drawing/2014/main" val="3866118181"/>
                    </a:ext>
                  </a:extLst>
                </a:gridCol>
                <a:gridCol w="1206574">
                  <a:extLst>
                    <a:ext uri="{9D8B030D-6E8A-4147-A177-3AD203B41FA5}">
                      <a16:colId xmlns:a16="http://schemas.microsoft.com/office/drawing/2014/main" val="808426330"/>
                    </a:ext>
                  </a:extLst>
                </a:gridCol>
                <a:gridCol w="1564773">
                  <a:extLst>
                    <a:ext uri="{9D8B030D-6E8A-4147-A177-3AD203B41FA5}">
                      <a16:colId xmlns:a16="http://schemas.microsoft.com/office/drawing/2014/main" val="691954231"/>
                    </a:ext>
                  </a:extLst>
                </a:gridCol>
                <a:gridCol w="1483078">
                  <a:extLst>
                    <a:ext uri="{9D8B030D-6E8A-4147-A177-3AD203B41FA5}">
                      <a16:colId xmlns:a16="http://schemas.microsoft.com/office/drawing/2014/main" val="313878630"/>
                    </a:ext>
                  </a:extLst>
                </a:gridCol>
                <a:gridCol w="1206574">
                  <a:extLst>
                    <a:ext uri="{9D8B030D-6E8A-4147-A177-3AD203B41FA5}">
                      <a16:colId xmlns:a16="http://schemas.microsoft.com/office/drawing/2014/main" val="2652512307"/>
                    </a:ext>
                  </a:extLst>
                </a:gridCol>
                <a:gridCol w="1206574">
                  <a:extLst>
                    <a:ext uri="{9D8B030D-6E8A-4147-A177-3AD203B41FA5}">
                      <a16:colId xmlns:a16="http://schemas.microsoft.com/office/drawing/2014/main" val="459224147"/>
                    </a:ext>
                  </a:extLst>
                </a:gridCol>
              </a:tblGrid>
              <a:tr h="609649">
                <a:tc>
                  <a:txBody>
                    <a:bodyPr/>
                    <a:lstStyle/>
                    <a:p>
                      <a:pPr algn="ctr" fontAlgn="ct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3">
                  <a:txBody>
                    <a:bodyPr/>
                    <a:lstStyle/>
                    <a:p>
                      <a:pPr algn="ctr" fontAlgn="ctr"/>
                      <a:r>
                        <a:rPr lang="tr-TR" sz="1400" u="none" strike="noStrike">
                          <a:effectLst/>
                          <a:latin typeface="Arial" panose="020B0604020202020204" pitchFamily="34" charset="0"/>
                          <a:cs typeface="Arial" panose="020B0604020202020204" pitchFamily="34" charset="0"/>
                        </a:rPr>
                        <a:t>Without Synthetic Inertia Impelementation</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tc hMerge="1">
                  <a:txBody>
                    <a:bodyPr/>
                    <a:lstStyle/>
                    <a:p>
                      <a:endParaRPr lang="tr-TR"/>
                    </a:p>
                  </a:txBody>
                  <a:tcPr/>
                </a:tc>
                <a:tc gridSpan="2">
                  <a:txBody>
                    <a:bodyPr/>
                    <a:lstStyle/>
                    <a:p>
                      <a:pPr algn="ctr" fontAlgn="ctr"/>
                      <a:r>
                        <a:rPr lang="tr-TR" sz="1400" u="none" strike="noStrike">
                          <a:effectLst/>
                          <a:latin typeface="Arial" panose="020B0604020202020204" pitchFamily="34" charset="0"/>
                          <a:cs typeface="Arial" panose="020B0604020202020204" pitchFamily="34" charset="0"/>
                        </a:rPr>
                        <a:t>With Synthetic Inertia (H=10s)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extLst>
                  <a:ext uri="{0D108BD9-81ED-4DB2-BD59-A6C34878D82A}">
                    <a16:rowId xmlns:a16="http://schemas.microsoft.com/office/drawing/2014/main" val="262039383"/>
                  </a:ext>
                </a:extLst>
              </a:tr>
              <a:tr h="689603">
                <a:tc>
                  <a:txBody>
                    <a:bodyPr/>
                    <a:lstStyle/>
                    <a:p>
                      <a:pPr algn="ctr" fontAlgn="ct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Base Case</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Reduced Inertia  Case </a:t>
                      </a:r>
                      <a:endParaRPr lang="tr-TR"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Reduced Inertia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792069139"/>
                  </a:ext>
                </a:extLst>
              </a:tr>
              <a:tr h="869499">
                <a:tc>
                  <a:txBody>
                    <a:bodyPr/>
                    <a:lstStyle/>
                    <a:p>
                      <a:pPr algn="ctr" fontAlgn="ctr"/>
                      <a:r>
                        <a:rPr lang="tr-TR" sz="1400" u="none" strike="noStrike">
                          <a:effectLst/>
                          <a:latin typeface="Arial" panose="020B0604020202020204" pitchFamily="34" charset="0"/>
                          <a:cs typeface="Arial" panose="020B0604020202020204" pitchFamily="34" charset="0"/>
                        </a:rPr>
                        <a:t>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07586957"/>
                  </a:ext>
                </a:extLst>
              </a:tr>
              <a:tr h="899482">
                <a:tc>
                  <a:txBody>
                    <a:bodyPr/>
                    <a:lstStyle/>
                    <a:p>
                      <a:pPr algn="ctr" fontAlgn="ctr"/>
                      <a:r>
                        <a:rPr lang="tr-TR" sz="1400" u="none" strike="noStrike">
                          <a:effectLst/>
                          <a:latin typeface="Arial" panose="020B0604020202020204" pitchFamily="34" charset="0"/>
                          <a:cs typeface="Arial" panose="020B0604020202020204" pitchFamily="34" charset="0"/>
                        </a:rPr>
                        <a:t>Effective 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355096916"/>
                  </a:ext>
                </a:extLst>
              </a:tr>
              <a:tr h="679609">
                <a:tc>
                  <a:txBody>
                    <a:bodyPr/>
                    <a:lstStyle/>
                    <a:p>
                      <a:pPr algn="ctr" fontAlgn="ctr"/>
                      <a:r>
                        <a:rPr lang="tr-TR" sz="1400" u="none" strike="noStrike">
                          <a:effectLst/>
                          <a:latin typeface="Arial" panose="020B0604020202020204" pitchFamily="34" charset="0"/>
                          <a:cs typeface="Arial" panose="020B0604020202020204" pitchFamily="34" charset="0"/>
                        </a:rPr>
                        <a:t>Maximum RoCoF (Hz/s)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0.19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0.21</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621258065"/>
                  </a:ext>
                </a:extLst>
              </a:tr>
              <a:tr h="499712">
                <a:tc>
                  <a:txBody>
                    <a:bodyPr/>
                    <a:lstStyle/>
                    <a:p>
                      <a:pPr algn="ctr" fontAlgn="ctr"/>
                      <a:r>
                        <a:rPr lang="tr-TR" sz="1400" u="none" strike="noStrike">
                          <a:effectLst/>
                          <a:latin typeface="Arial" panose="020B0604020202020204" pitchFamily="34" charset="0"/>
                          <a:cs typeface="Arial" panose="020B0604020202020204" pitchFamily="34" charset="0"/>
                        </a:rPr>
                        <a:t>Frequency Nadir (Hz)</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49.65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49.65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787459875"/>
                  </a:ext>
                </a:extLst>
              </a:tr>
            </a:tbl>
          </a:graphicData>
        </a:graphic>
      </p:graphicFrame>
      <p:sp>
        <p:nvSpPr>
          <p:cNvPr id="6" name="TextBox 5"/>
          <p:cNvSpPr txBox="1"/>
          <p:nvPr/>
        </p:nvSpPr>
        <p:spPr>
          <a:xfrm>
            <a:off x="534380" y="5868914"/>
            <a:ext cx="8075242" cy="646331"/>
          </a:xfrm>
          <a:prstGeom prst="rect">
            <a:avLst/>
          </a:prstGeom>
          <a:noFill/>
        </p:spPr>
        <p:txBody>
          <a:bodyPr wrap="square" rtlCol="0">
            <a:spAutoFit/>
          </a:bodyPr>
          <a:lstStyle/>
          <a:p>
            <a:pPr algn="ctr"/>
            <a:r>
              <a:rPr lang="tr-TR" sz="1800" dirty="0"/>
              <a:t>Figure </a:t>
            </a:r>
            <a:r>
              <a:rPr lang="tr-TR" sz="1800" dirty="0" smtClean="0"/>
              <a:t>23: Effect of the Synthetic Inertia in System Frequency Response Parameters</a:t>
            </a:r>
            <a:endParaRPr lang="tr-TR" sz="1800" dirty="0"/>
          </a:p>
        </p:txBody>
      </p:sp>
    </p:spTree>
    <p:extLst>
      <p:ext uri="{BB962C8B-B14F-4D97-AF65-F5344CB8AC3E}">
        <p14:creationId xmlns:p14="http://schemas.microsoft.com/office/powerpoint/2010/main" val="191673006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Comparison between Fast Inertial Support and Synthetic Inertia</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26</a:t>
            </a:fld>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496" y="1354145"/>
            <a:ext cx="4752527" cy="2264930"/>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84" y="1266535"/>
            <a:ext cx="4990808" cy="23784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96" y="3619075"/>
            <a:ext cx="4738399" cy="225819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1772" y="4281003"/>
            <a:ext cx="4946772" cy="1419571"/>
          </a:xfrm>
          <a:prstGeom prst="rect">
            <a:avLst/>
          </a:prstGeom>
        </p:spPr>
      </p:pic>
      <p:sp>
        <p:nvSpPr>
          <p:cNvPr id="11" name="TextBox 10"/>
          <p:cNvSpPr txBox="1"/>
          <p:nvPr/>
        </p:nvSpPr>
        <p:spPr>
          <a:xfrm>
            <a:off x="457199" y="5802091"/>
            <a:ext cx="8770673" cy="646331"/>
          </a:xfrm>
          <a:prstGeom prst="rect">
            <a:avLst/>
          </a:prstGeom>
          <a:noFill/>
        </p:spPr>
        <p:txBody>
          <a:bodyPr wrap="square" rtlCol="0">
            <a:spAutoFit/>
          </a:bodyPr>
          <a:lstStyle/>
          <a:p>
            <a:pPr algn="ctr"/>
            <a:r>
              <a:rPr lang="tr-TR" sz="1800" dirty="0"/>
              <a:t>Figure </a:t>
            </a:r>
            <a:r>
              <a:rPr lang="tr-TR" sz="1800" dirty="0" smtClean="0"/>
              <a:t>24: Comparison between Fast Inertial Support and Synthetic Inertia based on the 400kJ Energy Extraction</a:t>
            </a:r>
            <a:endParaRPr lang="tr-TR" sz="1800" dirty="0"/>
          </a:p>
        </p:txBody>
      </p:sp>
    </p:spTree>
    <p:extLst>
      <p:ext uri="{BB962C8B-B14F-4D97-AF65-F5344CB8AC3E}">
        <p14:creationId xmlns:p14="http://schemas.microsoft.com/office/powerpoint/2010/main" val="104368118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27</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924" y="1628800"/>
            <a:ext cx="8102152" cy="3861274"/>
          </a:xfrm>
        </p:spPr>
      </p:pic>
      <p:sp>
        <p:nvSpPr>
          <p:cNvPr id="6" name="TextBox 5"/>
          <p:cNvSpPr txBox="1"/>
          <p:nvPr/>
        </p:nvSpPr>
        <p:spPr>
          <a:xfrm>
            <a:off x="1715671" y="5490074"/>
            <a:ext cx="5484057" cy="646331"/>
          </a:xfrm>
          <a:prstGeom prst="rect">
            <a:avLst/>
          </a:prstGeom>
          <a:noFill/>
        </p:spPr>
        <p:txBody>
          <a:bodyPr wrap="square" rtlCol="0">
            <a:spAutoFit/>
          </a:bodyPr>
          <a:lstStyle/>
          <a:p>
            <a:pPr algn="ctr"/>
            <a:r>
              <a:rPr lang="tr-TR" sz="1800" dirty="0"/>
              <a:t>Figure </a:t>
            </a:r>
            <a:r>
              <a:rPr lang="tr-TR" sz="1800" dirty="0" smtClean="0"/>
              <a:t>25: Variation of the Total Power and Wind+Solar Power in </a:t>
            </a:r>
            <a:r>
              <a:rPr lang="tr-TR" sz="1800" dirty="0" smtClean="0"/>
              <a:t>2018 [7]</a:t>
            </a:r>
            <a:endParaRPr lang="tr-TR" sz="1800" dirty="0"/>
          </a:p>
        </p:txBody>
      </p:sp>
    </p:spTree>
    <p:extLst>
      <p:ext uri="{BB962C8B-B14F-4D97-AF65-F5344CB8AC3E}">
        <p14:creationId xmlns:p14="http://schemas.microsoft.com/office/powerpoint/2010/main" val="66828638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a:t>
            </a:r>
            <a:r>
              <a:rPr lang="tr-TR" dirty="0">
                <a:latin typeface="Arial" panose="020B0604020202020204" pitchFamily="34" charset="0"/>
                <a:cs typeface="Arial" panose="020B0604020202020204" pitchFamily="34" charset="0"/>
              </a:rPr>
              <a:t>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28</a:t>
            </a:fld>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121" y="1412776"/>
            <a:ext cx="8077758" cy="3849648"/>
          </a:xfrm>
        </p:spPr>
      </p:pic>
      <p:sp>
        <p:nvSpPr>
          <p:cNvPr id="7" name="TextBox 6"/>
          <p:cNvSpPr txBox="1"/>
          <p:nvPr/>
        </p:nvSpPr>
        <p:spPr>
          <a:xfrm>
            <a:off x="1259633" y="5490074"/>
            <a:ext cx="6696744" cy="646331"/>
          </a:xfrm>
          <a:prstGeom prst="rect">
            <a:avLst/>
          </a:prstGeom>
          <a:noFill/>
        </p:spPr>
        <p:txBody>
          <a:bodyPr wrap="square" rtlCol="0">
            <a:spAutoFit/>
          </a:bodyPr>
          <a:lstStyle/>
          <a:p>
            <a:pPr algn="ctr"/>
            <a:r>
              <a:rPr lang="tr-TR" sz="1800" dirty="0"/>
              <a:t>Figure </a:t>
            </a:r>
            <a:r>
              <a:rPr lang="tr-TR" sz="1800" dirty="0" smtClean="0"/>
              <a:t>26: Variation of Aggregated Inertia Constant </a:t>
            </a:r>
          </a:p>
          <a:p>
            <a:pPr algn="ctr"/>
            <a:r>
              <a:rPr lang="tr-TR" sz="1800" dirty="0" smtClean="0"/>
              <a:t>(based on H=0 for Wind and Solar, H=5s for others)</a:t>
            </a:r>
            <a:endParaRPr lang="tr-TR" sz="1800" dirty="0"/>
          </a:p>
        </p:txBody>
      </p:sp>
    </p:spTree>
    <p:extLst>
      <p:ext uri="{BB962C8B-B14F-4D97-AF65-F5344CB8AC3E}">
        <p14:creationId xmlns:p14="http://schemas.microsoft.com/office/powerpoint/2010/main" val="59156886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1800" y="1268760"/>
            <a:ext cx="6306177" cy="4729633"/>
          </a:xfrm>
        </p:spPr>
      </p:pic>
      <p:sp>
        <p:nvSpPr>
          <p:cNvPr id="5122" name="Rectangle 2"/>
          <p:cNvSpPr>
            <a:spLocks noGrp="1" noChangeArrowheads="1"/>
          </p:cNvSpPr>
          <p:nvPr>
            <p:ph type="title"/>
          </p:nvPr>
        </p:nvSpPr>
        <p:spPr/>
        <p:txBody>
          <a:bodyPr/>
          <a:lstStyle/>
          <a:p>
            <a:pPr>
              <a:defRPr/>
            </a:pPr>
            <a:r>
              <a:rPr lang="tr-TR" dirty="0">
                <a:latin typeface="Arial" panose="020B0604020202020204" pitchFamily="34" charset="0"/>
                <a:cs typeface="Arial" panose="020B0604020202020204" pitchFamily="34" charset="0"/>
              </a:rPr>
              <a:t>Effects on the Turkish Electricity 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9646829"/>
              </p:ext>
            </p:extLst>
          </p:nvPr>
        </p:nvGraphicFramePr>
        <p:xfrm>
          <a:off x="288651" y="2094522"/>
          <a:ext cx="2603872" cy="3267913"/>
        </p:xfrm>
        <a:graphic>
          <a:graphicData uri="http://schemas.openxmlformats.org/drawingml/2006/table">
            <a:tbl>
              <a:tblPr>
                <a:tableStyleId>{5C22544A-7EE6-4342-B048-85BDC9FD1C3A}</a:tableStyleId>
              </a:tblPr>
              <a:tblGrid>
                <a:gridCol w="1523752">
                  <a:extLst>
                    <a:ext uri="{9D8B030D-6E8A-4147-A177-3AD203B41FA5}">
                      <a16:colId xmlns:a16="http://schemas.microsoft.com/office/drawing/2014/main" val="177217349"/>
                    </a:ext>
                  </a:extLst>
                </a:gridCol>
                <a:gridCol w="1080120">
                  <a:extLst>
                    <a:ext uri="{9D8B030D-6E8A-4147-A177-3AD203B41FA5}">
                      <a16:colId xmlns:a16="http://schemas.microsoft.com/office/drawing/2014/main" val="2812683723"/>
                    </a:ext>
                  </a:extLst>
                </a:gridCol>
              </a:tblGrid>
              <a:tr h="239382">
                <a:tc>
                  <a:txBody>
                    <a:bodyPr/>
                    <a:lstStyle/>
                    <a:p>
                      <a:pPr algn="ctr" fontAlgn="b"/>
                      <a:r>
                        <a:rPr lang="tr-TR" sz="1400" u="none" strike="noStrike" dirty="0">
                          <a:effectLst/>
                          <a:latin typeface="Arial" panose="020B0604020202020204" pitchFamily="34" charset="0"/>
                          <a:cs typeface="Arial" panose="020B0604020202020204" pitchFamily="34" charset="0"/>
                        </a:rPr>
                        <a:t>Date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26/09/2018</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593235810"/>
                  </a:ext>
                </a:extLst>
              </a:tr>
              <a:tr h="239382">
                <a:tc>
                  <a:txBody>
                    <a:bodyPr/>
                    <a:lstStyle/>
                    <a:p>
                      <a:pPr algn="ctr" fontAlgn="b"/>
                      <a:r>
                        <a:rPr lang="tr-TR" sz="1400" u="none" strike="noStrike" dirty="0">
                          <a:effectLst/>
                          <a:latin typeface="Arial" panose="020B0604020202020204" pitchFamily="34" charset="0"/>
                          <a:cs typeface="Arial" panose="020B0604020202020204" pitchFamily="34" charset="0"/>
                        </a:rPr>
                        <a:t>Hour</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03:00:00</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640905662"/>
                  </a:ext>
                </a:extLst>
              </a:tr>
              <a:tr h="697688">
                <a:tc>
                  <a:txBody>
                    <a:bodyPr/>
                    <a:lstStyle/>
                    <a:p>
                      <a:pPr algn="ctr" fontAlgn="b"/>
                      <a:r>
                        <a:rPr lang="tr-TR" sz="1400" u="none" strike="noStrike" dirty="0">
                          <a:effectLst/>
                          <a:latin typeface="Arial" panose="020B0604020202020204" pitchFamily="34" charset="0"/>
                          <a:cs typeface="Arial" panose="020B0604020202020204" pitchFamily="34" charset="0"/>
                        </a:rPr>
                        <a:t>Total Generation (MW)</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27495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74828150"/>
                  </a:ext>
                </a:extLst>
              </a:tr>
              <a:tr h="468535">
                <a:tc>
                  <a:txBody>
                    <a:bodyPr/>
                    <a:lstStyle/>
                    <a:p>
                      <a:pPr algn="ctr" fontAlgn="b"/>
                      <a:r>
                        <a:rPr lang="tr-TR" sz="1400" u="none" strike="noStrike">
                          <a:effectLst/>
                          <a:latin typeface="Arial" panose="020B0604020202020204" pitchFamily="34" charset="0"/>
                          <a:cs typeface="Arial" panose="020B0604020202020204" pitchFamily="34" charset="0"/>
                        </a:rPr>
                        <a:t>Wind (FSPC)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3045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03050561"/>
                  </a:ext>
                </a:extLst>
              </a:tr>
              <a:tr h="468535">
                <a:tc>
                  <a:txBody>
                    <a:bodyPr/>
                    <a:lstStyle/>
                    <a:p>
                      <a:pPr algn="ctr" fontAlgn="b"/>
                      <a:r>
                        <a:rPr lang="tr-TR" sz="1400" u="none" strike="noStrike" dirty="0">
                          <a:effectLst/>
                          <a:latin typeface="Arial" panose="020B0604020202020204" pitchFamily="34" charset="0"/>
                          <a:cs typeface="Arial" panose="020B0604020202020204" pitchFamily="34" charset="0"/>
                        </a:rPr>
                        <a:t>Wind (Other) (MW)</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2594</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526987269"/>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Solar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692016605"/>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Other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21773</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924259441"/>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Existing Case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H=3.97s</a:t>
                      </a:r>
                    </a:p>
                  </a:txBody>
                  <a:tcPr marL="9525" marR="9525" marT="9525" marB="0" anchor="b"/>
                </a:tc>
                <a:extLst>
                  <a:ext uri="{0D108BD9-81ED-4DB2-BD59-A6C34878D82A}">
                    <a16:rowId xmlns:a16="http://schemas.microsoft.com/office/drawing/2014/main" val="1229258813"/>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With Synthetic</a:t>
                      </a:r>
                      <a:r>
                        <a:rPr lang="tr-TR" sz="1400" b="0" i="0" u="none" strike="noStrike" baseline="0" dirty="0" smtClean="0">
                          <a:solidFill>
                            <a:srgbClr val="000000"/>
                          </a:solidFill>
                          <a:effectLst/>
                          <a:latin typeface="Arial" panose="020B0604020202020204" pitchFamily="34" charset="0"/>
                          <a:cs typeface="Arial" panose="020B0604020202020204" pitchFamily="34" charset="0"/>
                        </a:rPr>
                        <a:t> Inertia (H=10)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H=5.08s</a:t>
                      </a:r>
                    </a:p>
                  </a:txBody>
                  <a:tcPr marL="9525" marR="9525" marT="9525" marB="0" anchor="b"/>
                </a:tc>
                <a:extLst>
                  <a:ext uri="{0D108BD9-81ED-4DB2-BD59-A6C34878D82A}">
                    <a16:rowId xmlns:a16="http://schemas.microsoft.com/office/drawing/2014/main" val="1033899237"/>
                  </a:ext>
                </a:extLst>
              </a:tr>
            </a:tbl>
          </a:graphicData>
        </a:graphic>
      </p:graphicFrame>
      <p:sp>
        <p:nvSpPr>
          <p:cNvPr id="7" name="TextBox 6"/>
          <p:cNvSpPr txBox="1"/>
          <p:nvPr/>
        </p:nvSpPr>
        <p:spPr>
          <a:xfrm>
            <a:off x="2576516" y="5877272"/>
            <a:ext cx="6696744" cy="646331"/>
          </a:xfrm>
          <a:prstGeom prst="rect">
            <a:avLst/>
          </a:prstGeom>
          <a:noFill/>
        </p:spPr>
        <p:txBody>
          <a:bodyPr wrap="square" rtlCol="0">
            <a:spAutoFit/>
          </a:bodyPr>
          <a:lstStyle/>
          <a:p>
            <a:pPr algn="ctr"/>
            <a:r>
              <a:rPr lang="tr-TR" sz="1800" dirty="0"/>
              <a:t>Figure </a:t>
            </a:r>
            <a:r>
              <a:rPr lang="tr-TR" sz="1800" dirty="0" smtClean="0"/>
              <a:t>26: Variation of Aggregated Inertia Constant </a:t>
            </a:r>
          </a:p>
          <a:p>
            <a:pPr algn="ctr"/>
            <a:r>
              <a:rPr lang="tr-TR" sz="1800" dirty="0" smtClean="0"/>
              <a:t>(based on H=10s for Wind Turbines with FSPC)</a:t>
            </a:r>
            <a:endParaRPr lang="tr-TR" sz="1800" dirty="0"/>
          </a:p>
        </p:txBody>
      </p:sp>
    </p:spTree>
    <p:extLst>
      <p:ext uri="{BB962C8B-B14F-4D97-AF65-F5344CB8AC3E}">
        <p14:creationId xmlns:p14="http://schemas.microsoft.com/office/powerpoint/2010/main" val="161748848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51" y="1511718"/>
            <a:ext cx="8579297" cy="4303053"/>
          </a:xfrm>
          <a:prstGeom prst="rect">
            <a:avLst/>
          </a:prstGeom>
        </p:spPr>
      </p:pic>
      <p:sp>
        <p:nvSpPr>
          <p:cNvPr id="6" name="TextBox 5"/>
          <p:cNvSpPr txBox="1"/>
          <p:nvPr/>
        </p:nvSpPr>
        <p:spPr>
          <a:xfrm>
            <a:off x="282351" y="5814771"/>
            <a:ext cx="8579297" cy="646331"/>
          </a:xfrm>
          <a:prstGeom prst="rect">
            <a:avLst/>
          </a:prstGeom>
          <a:noFill/>
        </p:spPr>
        <p:txBody>
          <a:bodyPr wrap="square" rtlCol="0">
            <a:spAutoFit/>
          </a:bodyPr>
          <a:lstStyle/>
          <a:p>
            <a:pPr algn="ctr"/>
            <a:r>
              <a:rPr lang="tr-TR" sz="1800" dirty="0" smtClean="0"/>
              <a:t>Figure 1: Variation of the Installed </a:t>
            </a:r>
            <a:r>
              <a:rPr lang="tr-TR" sz="1800" dirty="0" smtClean="0"/>
              <a:t>Capacity of </a:t>
            </a:r>
            <a:r>
              <a:rPr lang="tr-TR" sz="1800" dirty="0" smtClean="0"/>
              <a:t>Turkey based on Primary Energy Source [1]</a:t>
            </a:r>
            <a:endParaRPr lang="tr-TR" sz="1800" dirty="0"/>
          </a:p>
        </p:txBody>
      </p:sp>
    </p:spTree>
    <p:extLst>
      <p:ext uri="{BB962C8B-B14F-4D97-AF65-F5344CB8AC3E}">
        <p14:creationId xmlns:p14="http://schemas.microsoft.com/office/powerpoint/2010/main" val="221189599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8"/>
            <a:ext cx="8229600" cy="656193"/>
          </a:xfrm>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30</a:t>
            </a:fld>
            <a:endParaRPr lang="en-US" dirty="0"/>
          </a:p>
        </p:txBody>
      </p:sp>
      <p:sp>
        <p:nvSpPr>
          <p:cNvPr id="7" name="TextBox 6"/>
          <p:cNvSpPr txBox="1"/>
          <p:nvPr/>
        </p:nvSpPr>
        <p:spPr>
          <a:xfrm>
            <a:off x="-324544" y="6008596"/>
            <a:ext cx="6696744" cy="369332"/>
          </a:xfrm>
          <a:prstGeom prst="rect">
            <a:avLst/>
          </a:prstGeom>
          <a:noFill/>
        </p:spPr>
        <p:txBody>
          <a:bodyPr wrap="square" rtlCol="0">
            <a:spAutoFit/>
          </a:bodyPr>
          <a:lstStyle/>
          <a:p>
            <a:pPr algn="ctr"/>
            <a:r>
              <a:rPr lang="tr-TR" sz="1800" dirty="0"/>
              <a:t>Figure </a:t>
            </a:r>
            <a:r>
              <a:rPr lang="tr-TR" sz="1800" dirty="0" smtClean="0"/>
              <a:t>27: Economical Perspective of Synthetic Inertia</a:t>
            </a:r>
            <a:endParaRPr lang="tr-TR" sz="1800" dirty="0"/>
          </a:p>
        </p:txBody>
      </p:sp>
      <p:sp>
        <p:nvSpPr>
          <p:cNvPr id="8" name="TextBox 7"/>
          <p:cNvSpPr txBox="1"/>
          <p:nvPr/>
        </p:nvSpPr>
        <p:spPr>
          <a:xfrm>
            <a:off x="5508104" y="1005832"/>
            <a:ext cx="3384375" cy="5262979"/>
          </a:xfrm>
          <a:prstGeom prst="rect">
            <a:avLst/>
          </a:prstGeom>
          <a:noFill/>
        </p:spPr>
        <p:txBody>
          <a:bodyPr wrap="square" rtlCol="0">
            <a:spAutoFit/>
          </a:bodyPr>
          <a:lstStyle/>
          <a:p>
            <a:pPr marL="342900" indent="-342900">
              <a:buFont typeface="Arial" panose="020B0604020202020204" pitchFamily="34" charset="0"/>
              <a:buChar char="•"/>
            </a:pPr>
            <a:r>
              <a:rPr lang="tr-TR" dirty="0" smtClean="0"/>
              <a:t>With additional energy or with additional incentives?</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Profit by Additional Energy:</a:t>
            </a:r>
          </a:p>
          <a:p>
            <a:pPr lvl="1"/>
            <a:r>
              <a:rPr lang="tr-TR" dirty="0"/>
              <a:t>+</a:t>
            </a:r>
            <a:r>
              <a:rPr lang="tr-TR" dirty="0" smtClean="0"/>
              <a:t>0.16%</a:t>
            </a:r>
          </a:p>
          <a:p>
            <a:pPr lvl="1"/>
            <a:endParaRPr lang="tr-TR" dirty="0" smtClean="0"/>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Profit by Incentive (0.6¢/kWh):</a:t>
            </a:r>
          </a:p>
          <a:p>
            <a:pPr lvl="1"/>
            <a:r>
              <a:rPr lang="tr-TR" dirty="0" smtClean="0"/>
              <a:t>+8.2%</a:t>
            </a:r>
          </a:p>
          <a:p>
            <a:pPr marL="342900" indent="-342900">
              <a:buFont typeface="Arial" panose="020B0604020202020204" pitchFamily="34" charset="0"/>
              <a:buChar char="•"/>
            </a:pPr>
            <a:endParaRPr lang="tr-TR" dirty="0"/>
          </a:p>
        </p:txBody>
      </p:sp>
      <p:pic>
        <p:nvPicPr>
          <p:cNvPr id="5" name="Picture 4"/>
          <p:cNvPicPr>
            <a:picLocks noChangeAspect="1"/>
          </p:cNvPicPr>
          <p:nvPr/>
        </p:nvPicPr>
        <p:blipFill>
          <a:blip r:embed="rId3"/>
          <a:stretch>
            <a:fillRect/>
          </a:stretch>
        </p:blipFill>
        <p:spPr>
          <a:xfrm>
            <a:off x="740699" y="1013463"/>
            <a:ext cx="4566258" cy="4995133"/>
          </a:xfrm>
          <a:prstGeom prst="rect">
            <a:avLst/>
          </a:prstGeom>
        </p:spPr>
      </p:pic>
    </p:spTree>
    <p:extLst>
      <p:ext uri="{BB962C8B-B14F-4D97-AF65-F5344CB8AC3E}">
        <p14:creationId xmlns:p14="http://schemas.microsoft.com/office/powerpoint/2010/main" val="3911174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31</a:t>
            </a:fld>
            <a:endParaRPr lang="en-US" dirty="0"/>
          </a:p>
        </p:txBody>
      </p:sp>
      <p:sp>
        <p:nvSpPr>
          <p:cNvPr id="4" name="Content Placeholder 3"/>
          <p:cNvSpPr>
            <a:spLocks noGrp="1"/>
          </p:cNvSpPr>
          <p:nvPr>
            <p:ph idx="1"/>
          </p:nvPr>
        </p:nvSpPr>
        <p:spPr/>
        <p:txBody>
          <a:bodyPr/>
          <a:lstStyle/>
          <a:p>
            <a:r>
              <a:rPr lang="tr-TR" dirty="0" smtClean="0">
                <a:latin typeface="Arial" panose="020B0604020202020204" pitchFamily="34" charset="0"/>
                <a:cs typeface="Arial" panose="020B0604020202020204" pitchFamily="34" charset="0"/>
              </a:rPr>
              <a:t>Net additional energy is zero! (There exists losses due to deviation from MPPT, inside the gearbox, converter etc.)</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Let us only pay for the increased period (neglect the decrease):</a:t>
            </a:r>
          </a:p>
          <a:p>
            <a:pPr marL="0" indent="0" algn="ctr">
              <a:buNone/>
            </a:pPr>
            <a:r>
              <a:rPr lang="tr-TR" dirty="0" smtClean="0">
                <a:latin typeface="Arial" panose="020B0604020202020204" pitchFamily="34" charset="0"/>
                <a:cs typeface="Arial" panose="020B0604020202020204" pitchFamily="34" charset="0"/>
              </a:rPr>
              <a:t>A single support profit: $0.276 vs Daily Generation=$1679</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Not possible with additional energy!</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might convince the energy provider since it creates a significant rise on the profit (8.2% increase with 0.3¢/kWh).</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will end at the end of 2020 for the new generation renewable energy systems. A new incentive might be inertial support from renewable energy systems!</a:t>
            </a:r>
          </a:p>
        </p:txBody>
      </p:sp>
    </p:spTree>
    <p:extLst>
      <p:ext uri="{BB962C8B-B14F-4D97-AF65-F5344CB8AC3E}">
        <p14:creationId xmlns:p14="http://schemas.microsoft.com/office/powerpoint/2010/main" val="14911383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500"/>
                                        <p:tgtEl>
                                          <p:spTgt spid="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fade">
                                      <p:cBhvr>
                                        <p:cTn id="3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Conclusions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32</a:t>
            </a:fld>
            <a:endParaRPr lang="en-US" dirty="0"/>
          </a:p>
        </p:txBody>
      </p:sp>
      <p:sp>
        <p:nvSpPr>
          <p:cNvPr id="4" name="Content Placeholder 3"/>
          <p:cNvSpPr>
            <a:spLocks noGrp="1"/>
          </p:cNvSpPr>
          <p:nvPr>
            <p:ph idx="1"/>
          </p:nvPr>
        </p:nvSpPr>
        <p:spPr/>
        <p:txBody>
          <a:bodyPr/>
          <a:lstStyle/>
          <a:p>
            <a:r>
              <a:rPr lang="en-GB" dirty="0" smtClean="0">
                <a:latin typeface="Arial" panose="020B0604020202020204" pitchFamily="34" charset="0"/>
                <a:cs typeface="Arial" panose="020B0604020202020204" pitchFamily="34" charset="0"/>
              </a:rPr>
              <a:t>Renewable energy systems should possess the inertial support capability to avoid the reduction in the grid inertia.</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Inertial support capability of wind turbines with FSPC is limited with 10% in high wind speeds. Maximum increase occurs in 6.5m/s with 48% increase. Average contribution is 30%.</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Wind turbine can emulate the inertia constant H=10s for the whole speed range. </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Grid stored kinetic energy can be improved by 8% with the synthetic inertia implementation.</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Energy providers cannot be convinced with solutions based on the additional payments but methods based on additional incentives.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6498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References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33</a:t>
            </a:fld>
            <a:endParaRPr lang="en-US" dirty="0"/>
          </a:p>
        </p:txBody>
      </p:sp>
      <p:sp>
        <p:nvSpPr>
          <p:cNvPr id="4" name="Content Placeholder 3"/>
          <p:cNvSpPr>
            <a:spLocks noGrp="1"/>
          </p:cNvSpPr>
          <p:nvPr>
            <p:ph idx="1"/>
          </p:nvPr>
        </p:nvSpPr>
        <p:spPr/>
        <p:txBody>
          <a:bodyPr/>
          <a:lstStyle/>
          <a:p>
            <a:pPr marL="0" indent="0" algn="just">
              <a:buNone/>
              <a:tabLst>
                <a:tab pos="449263" algn="l"/>
              </a:tabLst>
            </a:pPr>
            <a:r>
              <a:rPr lang="tr-TR" dirty="0">
                <a:latin typeface="Arial" panose="020B0604020202020204" pitchFamily="34" charset="0"/>
                <a:cs typeface="Arial" panose="020B0604020202020204" pitchFamily="34" charset="0"/>
              </a:rPr>
              <a:t>[1] TEİAŞ, “Türkiye Kurulu Gücünün Birincil Enerji Kaynaklarına Göre </a:t>
            </a:r>
            <a:r>
              <a:rPr lang="tr-TR" dirty="0" smtClean="0">
                <a:latin typeface="Arial" panose="020B0604020202020204" pitchFamily="34" charset="0"/>
                <a:cs typeface="Arial" panose="020B0604020202020204" pitchFamily="34" charset="0"/>
              </a:rPr>
              <a:t>	Yıllar </a:t>
            </a:r>
            <a:r>
              <a:rPr lang="tr-TR" dirty="0">
                <a:latin typeface="Arial" panose="020B0604020202020204" pitchFamily="34" charset="0"/>
                <a:cs typeface="Arial" panose="020B0604020202020204" pitchFamily="34" charset="0"/>
              </a:rPr>
              <a:t>İtibariyle Gelişimi (2006-2016),” https://www.teias.gov.tr/. </a:t>
            </a:r>
            <a:r>
              <a:rPr lang="tr-TR" dirty="0" smtClean="0">
                <a:latin typeface="Arial" panose="020B0604020202020204" pitchFamily="34" charset="0"/>
                <a:cs typeface="Arial" panose="020B0604020202020204" pitchFamily="34" charset="0"/>
              </a:rPr>
              <a:t>	[Online</a:t>
            </a:r>
            <a:r>
              <a:rPr lang="tr-TR" dirty="0">
                <a:latin typeface="Arial" panose="020B0604020202020204" pitchFamily="34" charset="0"/>
                <a:cs typeface="Arial" panose="020B0604020202020204" pitchFamily="34" charset="0"/>
              </a:rPr>
              <a:t>]. Available: https://www.teias.gov.tr/tr/i-kurulu-guc. </a:t>
            </a:r>
            <a:r>
              <a:rPr lang="tr-TR" dirty="0" smtClean="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Accessed: 07-Jan-2019</a:t>
            </a:r>
            <a:r>
              <a:rPr lang="tr-TR" dirty="0" smtClean="0">
                <a:latin typeface="Arial" panose="020B0604020202020204" pitchFamily="34" charset="0"/>
                <a:cs typeface="Arial" panose="020B0604020202020204" pitchFamily="34" charset="0"/>
              </a:rPr>
              <a:t>].</a:t>
            </a:r>
          </a:p>
          <a:p>
            <a:pPr marL="0" indent="0" algn="just" defTabSz="449263">
              <a:buNone/>
            </a:pPr>
            <a:r>
              <a:rPr lang="tr-TR" dirty="0" smtClean="0">
                <a:latin typeface="Arial" panose="020B0604020202020204" pitchFamily="34" charset="0"/>
                <a:cs typeface="Arial" panose="020B0604020202020204" pitchFamily="34" charset="0"/>
              </a:rPr>
              <a:t>[2</a:t>
            </a:r>
            <a:r>
              <a:rPr lang="tr-TR" dirty="0">
                <a:latin typeface="Arial" panose="020B0604020202020204" pitchFamily="34" charset="0"/>
                <a:cs typeface="Arial" panose="020B0604020202020204" pitchFamily="34" charset="0"/>
              </a:rPr>
              <a:t>] J. Eto, J. Undrill, P. Mackin, R. Daschmans, B. Williams, B. Haney, </a:t>
            </a:r>
            <a:r>
              <a:rPr lang="tr-TR" dirty="0" smtClean="0">
                <a:latin typeface="Arial" panose="020B0604020202020204" pitchFamily="34" charset="0"/>
                <a:cs typeface="Arial" panose="020B0604020202020204" pitchFamily="34" charset="0"/>
              </a:rPr>
              <a:t>	R</a:t>
            </a:r>
            <a:r>
              <a:rPr lang="tr-TR" dirty="0">
                <a:latin typeface="Arial" panose="020B0604020202020204" pitchFamily="34" charset="0"/>
                <a:cs typeface="Arial" panose="020B0604020202020204" pitchFamily="34" charset="0"/>
              </a:rPr>
              <a:t>. Hunt</a:t>
            </a:r>
            <a:r>
              <a:rPr lang="tr-TR" dirty="0" smtClean="0">
                <a:latin typeface="Arial" panose="020B0604020202020204" pitchFamily="34" charset="0"/>
                <a:cs typeface="Arial" panose="020B0604020202020204" pitchFamily="34" charset="0"/>
              </a:rPr>
              <a:t>, J</a:t>
            </a:r>
            <a:r>
              <a:rPr lang="tr-TR" dirty="0">
                <a:latin typeface="Arial" panose="020B0604020202020204" pitchFamily="34" charset="0"/>
                <a:cs typeface="Arial" panose="020B0604020202020204" pitchFamily="34" charset="0"/>
              </a:rPr>
              <a:t>. Ellis, H. Illian, C. Martinez, M. OMalley, K. Coughlin, and </a:t>
            </a:r>
            <a:r>
              <a:rPr lang="tr-TR" dirty="0" smtClean="0">
                <a:latin typeface="Arial" panose="020B0604020202020204" pitchFamily="34" charset="0"/>
                <a:cs typeface="Arial" panose="020B0604020202020204" pitchFamily="34" charset="0"/>
              </a:rPr>
              <a:t>	K</a:t>
            </a:r>
            <a:r>
              <a:rPr lang="tr-TR" dirty="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Hamachi- LaCommare</a:t>
            </a:r>
            <a:r>
              <a:rPr lang="tr-TR" dirty="0">
                <a:latin typeface="Arial" panose="020B0604020202020204" pitchFamily="34" charset="0"/>
                <a:cs typeface="Arial" panose="020B0604020202020204" pitchFamily="34" charset="0"/>
              </a:rPr>
              <a:t>, “Use of Frequency Response Metrics to </a:t>
            </a:r>
            <a:r>
              <a:rPr lang="tr-TR" dirty="0" smtClean="0">
                <a:latin typeface="Arial" panose="020B0604020202020204" pitchFamily="34" charset="0"/>
                <a:cs typeface="Arial" panose="020B0604020202020204" pitchFamily="34" charset="0"/>
              </a:rPr>
              <a:t>	Assess </a:t>
            </a:r>
            <a:r>
              <a:rPr lang="tr-TR" dirty="0">
                <a:latin typeface="Arial" panose="020B0604020202020204" pitchFamily="34" charset="0"/>
                <a:cs typeface="Arial" panose="020B0604020202020204" pitchFamily="34" charset="0"/>
              </a:rPr>
              <a:t>the Planning </a:t>
            </a:r>
            <a:r>
              <a:rPr lang="tr-TR" dirty="0" smtClean="0">
                <a:latin typeface="Arial" panose="020B0604020202020204" pitchFamily="34" charset="0"/>
                <a:cs typeface="Arial" panose="020B0604020202020204" pitchFamily="34" charset="0"/>
              </a:rPr>
              <a:t>and Operating </a:t>
            </a:r>
            <a:r>
              <a:rPr lang="tr-TR" dirty="0">
                <a:latin typeface="Arial" panose="020B0604020202020204" pitchFamily="34" charset="0"/>
                <a:cs typeface="Arial" panose="020B0604020202020204" pitchFamily="34" charset="0"/>
              </a:rPr>
              <a:t>Requirements for Reliable </a:t>
            </a:r>
            <a:r>
              <a:rPr lang="tr-TR" dirty="0" smtClean="0">
                <a:latin typeface="Arial" panose="020B0604020202020204" pitchFamily="34" charset="0"/>
                <a:cs typeface="Arial" panose="020B0604020202020204" pitchFamily="34" charset="0"/>
              </a:rPr>
              <a:t>	Integration </a:t>
            </a:r>
            <a:r>
              <a:rPr lang="tr-TR" dirty="0">
                <a:latin typeface="Arial" panose="020B0604020202020204" pitchFamily="34" charset="0"/>
                <a:cs typeface="Arial" panose="020B0604020202020204" pitchFamily="34" charset="0"/>
              </a:rPr>
              <a:t>of Variable Renewable Generation</a:t>
            </a:r>
            <a:r>
              <a:rPr lang="tr-TR" dirty="0" smtClean="0">
                <a:latin typeface="Arial" panose="020B0604020202020204" pitchFamily="34" charset="0"/>
                <a:cs typeface="Arial" panose="020B0604020202020204" pitchFamily="34" charset="0"/>
              </a:rPr>
              <a:t>,” no</a:t>
            </a:r>
            <a:r>
              <a:rPr lang="tr-TR" dirty="0">
                <a:latin typeface="Arial" panose="020B0604020202020204" pitchFamily="34" charset="0"/>
                <a:cs typeface="Arial" panose="020B0604020202020204" pitchFamily="34" charset="0"/>
              </a:rPr>
              <a:t>. December </a:t>
            </a:r>
            <a:r>
              <a:rPr lang="tr-TR" dirty="0" smtClean="0">
                <a:latin typeface="Arial" panose="020B0604020202020204" pitchFamily="34" charset="0"/>
                <a:cs typeface="Arial" panose="020B0604020202020204" pitchFamily="34" charset="0"/>
              </a:rPr>
              <a:t>	2010</a:t>
            </a:r>
            <a:r>
              <a:rPr lang="tr-TR" dirty="0">
                <a:latin typeface="Arial" panose="020B0604020202020204" pitchFamily="34" charset="0"/>
                <a:cs typeface="Arial" panose="020B0604020202020204" pitchFamily="34" charset="0"/>
              </a:rPr>
              <a:t>, pp. </a:t>
            </a:r>
            <a:r>
              <a:rPr lang="tr-TR" dirty="0" smtClean="0">
                <a:latin typeface="Arial" panose="020B0604020202020204" pitchFamily="34" charset="0"/>
                <a:cs typeface="Arial" panose="020B0604020202020204" pitchFamily="34" charset="0"/>
              </a:rPr>
              <a:t>LBNL– 142E</a:t>
            </a:r>
            <a:r>
              <a:rPr lang="tr-TR" dirty="0">
                <a:latin typeface="Arial" panose="020B0604020202020204" pitchFamily="34" charset="0"/>
                <a:cs typeface="Arial" panose="020B0604020202020204" pitchFamily="34" charset="0"/>
              </a:rPr>
              <a:t>, 2010</a:t>
            </a:r>
            <a:r>
              <a:rPr lang="tr-TR" dirty="0" smtClean="0">
                <a:latin typeface="Arial" panose="020B0604020202020204" pitchFamily="34" charset="0"/>
                <a:cs typeface="Arial" panose="020B0604020202020204" pitchFamily="34" charset="0"/>
              </a:rPr>
              <a:t>.</a:t>
            </a:r>
          </a:p>
          <a:p>
            <a:pPr marL="0" indent="0" algn="just" defTabSz="449263">
              <a:buNone/>
            </a:pPr>
            <a:r>
              <a:rPr lang="tr-TR" dirty="0" smtClean="0">
                <a:latin typeface="Arial" panose="020B0604020202020204" pitchFamily="34" charset="0"/>
                <a:cs typeface="Arial" panose="020B0604020202020204" pitchFamily="34" charset="0"/>
              </a:rPr>
              <a:t>[3] E</a:t>
            </a:r>
            <a:r>
              <a:rPr lang="tr-TR" dirty="0">
                <a:latin typeface="Arial" panose="020B0604020202020204" pitchFamily="34" charset="0"/>
                <a:cs typeface="Arial" panose="020B0604020202020204" pitchFamily="34" charset="0"/>
              </a:rPr>
              <a:t>. Muljadi, V. Gevorgian, and M. Singh, “Understanding Inertial and </a:t>
            </a:r>
            <a:r>
              <a:rPr lang="tr-TR" dirty="0" smtClean="0">
                <a:latin typeface="Arial" panose="020B0604020202020204" pitchFamily="34" charset="0"/>
                <a:cs typeface="Arial" panose="020B0604020202020204" pitchFamily="34" charset="0"/>
              </a:rPr>
              <a:t>	Frequency Response </a:t>
            </a:r>
            <a:r>
              <a:rPr lang="tr-TR" dirty="0">
                <a:latin typeface="Arial" panose="020B0604020202020204" pitchFamily="34" charset="0"/>
                <a:cs typeface="Arial" panose="020B0604020202020204" pitchFamily="34" charset="0"/>
              </a:rPr>
              <a:t>of Wind Power Plants Preprint,” 2012 IEEE </a:t>
            </a:r>
            <a:r>
              <a:rPr lang="tr-TR" dirty="0" smtClean="0">
                <a:latin typeface="Arial" panose="020B0604020202020204" pitchFamily="34" charset="0"/>
                <a:cs typeface="Arial" panose="020B0604020202020204" pitchFamily="34" charset="0"/>
              </a:rPr>
              <a:t>	Power </a:t>
            </a:r>
            <a:r>
              <a:rPr lang="tr-TR" dirty="0">
                <a:latin typeface="Arial" panose="020B0604020202020204" pitchFamily="34" charset="0"/>
                <a:cs typeface="Arial" panose="020B0604020202020204" pitchFamily="34" charset="0"/>
              </a:rPr>
              <a:t>Electronics </a:t>
            </a:r>
            <a:r>
              <a:rPr lang="tr-TR" dirty="0" smtClean="0">
                <a:latin typeface="Arial" panose="020B0604020202020204" pitchFamily="34" charset="0"/>
                <a:cs typeface="Arial" panose="020B0604020202020204" pitchFamily="34" charset="0"/>
              </a:rPr>
              <a:t>and Machines </a:t>
            </a:r>
            <a:r>
              <a:rPr lang="tr-TR" dirty="0">
                <a:latin typeface="Arial" panose="020B0604020202020204" pitchFamily="34" charset="0"/>
                <a:cs typeface="Arial" panose="020B0604020202020204" pitchFamily="34" charset="0"/>
              </a:rPr>
              <a:t>in Wind Applications (PEMWA), </a:t>
            </a:r>
            <a:r>
              <a:rPr lang="tr-TR" dirty="0" smtClean="0">
                <a:latin typeface="Arial" panose="020B0604020202020204" pitchFamily="34" charset="0"/>
                <a:cs typeface="Arial" panose="020B0604020202020204" pitchFamily="34" charset="0"/>
              </a:rPr>
              <a:t>	no</a:t>
            </a:r>
            <a:r>
              <a:rPr lang="tr-TR" dirty="0">
                <a:latin typeface="Arial" panose="020B0604020202020204" pitchFamily="34" charset="0"/>
                <a:cs typeface="Arial" panose="020B0604020202020204" pitchFamily="34" charset="0"/>
              </a:rPr>
              <a:t>. July, pp. 1–8, 2012</a:t>
            </a:r>
            <a:r>
              <a:rPr lang="tr-TR"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4553478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References (cont’d)</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34</a:t>
            </a:fld>
            <a:endParaRPr lang="en-US" dirty="0"/>
          </a:p>
        </p:txBody>
      </p:sp>
      <p:sp>
        <p:nvSpPr>
          <p:cNvPr id="4" name="Content Placeholder 3"/>
          <p:cNvSpPr>
            <a:spLocks noGrp="1"/>
          </p:cNvSpPr>
          <p:nvPr>
            <p:ph idx="1"/>
          </p:nvPr>
        </p:nvSpPr>
        <p:spPr/>
        <p:txBody>
          <a:bodyPr/>
          <a:lstStyle/>
          <a:p>
            <a:pPr marL="0" indent="0">
              <a:buNone/>
              <a:tabLst>
                <a:tab pos="449263" algn="l"/>
              </a:tabLst>
            </a:pPr>
            <a:r>
              <a:rPr lang="tr-TR" dirty="0" smtClean="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4] </a:t>
            </a:r>
            <a:r>
              <a:rPr lang="tr-TR" dirty="0" smtClean="0">
                <a:latin typeface="Arial" panose="020B0604020202020204" pitchFamily="34" charset="0"/>
                <a:cs typeface="Arial" panose="020B0604020202020204" pitchFamily="34" charset="0"/>
              </a:rPr>
              <a:t>J</a:t>
            </a:r>
            <a:r>
              <a:rPr lang="tr-TR" dirty="0">
                <a:latin typeface="Arial" panose="020B0604020202020204" pitchFamily="34" charset="0"/>
                <a:cs typeface="Arial" panose="020B0604020202020204" pitchFamily="34" charset="0"/>
              </a:rPr>
              <a:t>. Licari, J. Ekanayake, and I. Moore, “Inertia response from </a:t>
            </a:r>
            <a:r>
              <a:rPr lang="tr-TR" dirty="0" smtClean="0">
                <a:latin typeface="Arial" panose="020B0604020202020204" pitchFamily="34" charset="0"/>
                <a:cs typeface="Arial" panose="020B0604020202020204" pitchFamily="34" charset="0"/>
              </a:rPr>
              <a:t>full-	power </a:t>
            </a:r>
            <a:r>
              <a:rPr lang="tr-TR" dirty="0">
                <a:latin typeface="Arial" panose="020B0604020202020204" pitchFamily="34" charset="0"/>
                <a:cs typeface="Arial" panose="020B0604020202020204" pitchFamily="34" charset="0"/>
              </a:rPr>
              <a:t>converter-based permanent magnet wind generators,” J. </a:t>
            </a:r>
            <a:r>
              <a:rPr lang="tr-TR" dirty="0" smtClean="0">
                <a:latin typeface="Arial" panose="020B0604020202020204" pitchFamily="34" charset="0"/>
                <a:cs typeface="Arial" panose="020B0604020202020204" pitchFamily="34" charset="0"/>
              </a:rPr>
              <a:t>	Mod</a:t>
            </a:r>
            <a:r>
              <a:rPr lang="tr-TR" dirty="0">
                <a:latin typeface="Arial" panose="020B0604020202020204" pitchFamily="34" charset="0"/>
                <a:cs typeface="Arial" panose="020B0604020202020204" pitchFamily="34" charset="0"/>
              </a:rPr>
              <a:t>. Power Syst. Clean Energy, vol. 1, no. 1, pp. 26–33, 2013.</a:t>
            </a:r>
            <a:endParaRPr lang="tr-TR" dirty="0" smtClean="0">
              <a:latin typeface="Arial" panose="020B0604020202020204" pitchFamily="34" charset="0"/>
              <a:cs typeface="Arial" panose="020B0604020202020204" pitchFamily="34" charset="0"/>
            </a:endParaRPr>
          </a:p>
          <a:p>
            <a:pPr marL="0" indent="0">
              <a:buNone/>
              <a:tabLst>
                <a:tab pos="449263" algn="l"/>
              </a:tabLst>
            </a:pPr>
            <a:r>
              <a:rPr lang="tr-TR" dirty="0" smtClean="0">
                <a:latin typeface="Arial" panose="020B0604020202020204" pitchFamily="34" charset="0"/>
                <a:cs typeface="Arial" panose="020B0604020202020204" pitchFamily="34" charset="0"/>
              </a:rPr>
              <a:t>[5] </a:t>
            </a:r>
            <a:r>
              <a:rPr lang="en-GB" dirty="0">
                <a:latin typeface="Arial" panose="020B0604020202020204" pitchFamily="34" charset="0"/>
                <a:cs typeface="Arial" panose="020B0604020202020204" pitchFamily="34" charset="0"/>
              </a:rPr>
              <a:t>A. D. Hansen, M. </a:t>
            </a:r>
            <a:r>
              <a:rPr lang="en-GB" dirty="0" err="1">
                <a:latin typeface="Arial" panose="020B0604020202020204" pitchFamily="34" charset="0"/>
                <a:cs typeface="Arial" panose="020B0604020202020204" pitchFamily="34" charset="0"/>
              </a:rPr>
              <a:t>Altin</a:t>
            </a:r>
            <a:r>
              <a:rPr lang="en-GB" dirty="0">
                <a:latin typeface="Arial" panose="020B0604020202020204" pitchFamily="34" charset="0"/>
                <a:cs typeface="Arial" panose="020B0604020202020204" pitchFamily="34" charset="0"/>
              </a:rPr>
              <a:t>, I. D. </a:t>
            </a:r>
            <a:r>
              <a:rPr lang="en-GB" dirty="0" err="1">
                <a:latin typeface="Arial" panose="020B0604020202020204" pitchFamily="34" charset="0"/>
                <a:cs typeface="Arial" panose="020B0604020202020204" pitchFamily="34" charset="0"/>
              </a:rPr>
              <a:t>Margaris</a:t>
            </a:r>
            <a:r>
              <a:rPr lang="en-GB" dirty="0">
                <a:latin typeface="Arial" panose="020B0604020202020204" pitchFamily="34" charset="0"/>
                <a:cs typeface="Arial" panose="020B0604020202020204" pitchFamily="34" charset="0"/>
              </a:rPr>
              <a:t>, F. </a:t>
            </a:r>
            <a:r>
              <a:rPr lang="en-GB" dirty="0" err="1">
                <a:latin typeface="Arial" panose="020B0604020202020204" pitchFamily="34" charset="0"/>
                <a:cs typeface="Arial" panose="020B0604020202020204" pitchFamily="34" charset="0"/>
              </a:rPr>
              <a:t>Iov</a:t>
            </a:r>
            <a:r>
              <a:rPr lang="en-GB" dirty="0">
                <a:latin typeface="Arial" panose="020B0604020202020204" pitchFamily="34" charset="0"/>
                <a:cs typeface="Arial" panose="020B0604020202020204" pitchFamily="34" charset="0"/>
              </a:rPr>
              <a:t>, and G. C. </a:t>
            </a:r>
            <a:r>
              <a:rPr lang="en-GB" dirty="0" err="1">
                <a:latin typeface="Arial" panose="020B0604020202020204" pitchFamily="34" charset="0"/>
                <a:cs typeface="Arial" panose="020B0604020202020204" pitchFamily="34" charset="0"/>
              </a:rPr>
              <a:t>Tarnowski</a:t>
            </a:r>
            <a:r>
              <a:rPr lang="en-GB" dirty="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“Analysis</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of </a:t>
            </a:r>
            <a:r>
              <a:rPr lang="en-GB" dirty="0">
                <a:latin typeface="Arial" panose="020B0604020202020204" pitchFamily="34" charset="0"/>
                <a:cs typeface="Arial" panose="020B0604020202020204" pitchFamily="34" charset="0"/>
              </a:rPr>
              <a:t>the short-term overproduction capability of variable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speed </a:t>
            </a:r>
            <a:r>
              <a:rPr lang="en-GB" dirty="0">
                <a:latin typeface="Arial" panose="020B0604020202020204" pitchFamily="34" charset="0"/>
                <a:cs typeface="Arial" panose="020B0604020202020204" pitchFamily="34" charset="0"/>
              </a:rPr>
              <a:t>wind turbines</a:t>
            </a:r>
            <a:r>
              <a:rPr lang="en-GB" dirty="0" smtClean="0">
                <a:latin typeface="Arial" panose="020B0604020202020204" pitchFamily="34" charset="0"/>
                <a:cs typeface="Arial" panose="020B0604020202020204" pitchFamily="34" charset="0"/>
              </a:rPr>
              <a:t>,”</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Renewable </a:t>
            </a:r>
            <a:r>
              <a:rPr lang="en-GB" dirty="0">
                <a:latin typeface="Arial" panose="020B0604020202020204" pitchFamily="34" charset="0"/>
                <a:cs typeface="Arial" panose="020B0604020202020204" pitchFamily="34" charset="0"/>
              </a:rPr>
              <a:t>Energy, vol. 68, pp. 326–336,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2014.</a:t>
            </a:r>
            <a:endParaRPr lang="tr-TR" dirty="0" smtClean="0">
              <a:latin typeface="Arial" panose="020B0604020202020204" pitchFamily="34" charset="0"/>
              <a:cs typeface="Arial" panose="020B0604020202020204" pitchFamily="34" charset="0"/>
            </a:endParaRPr>
          </a:p>
          <a:p>
            <a:pPr marL="0" indent="0">
              <a:buNone/>
              <a:tabLst>
                <a:tab pos="449263" algn="l"/>
              </a:tabLst>
            </a:pPr>
            <a:r>
              <a:rPr lang="tr-TR" dirty="0" smtClean="0">
                <a:latin typeface="Arial" panose="020B0604020202020204" pitchFamily="34" charset="0"/>
                <a:cs typeface="Arial" panose="020B0604020202020204" pitchFamily="34" charset="0"/>
              </a:rPr>
              <a:t>[6] </a:t>
            </a:r>
            <a:r>
              <a:rPr lang="en-GB" dirty="0" smtClean="0">
                <a:latin typeface="Arial" panose="020B0604020202020204" pitchFamily="34" charset="0"/>
                <a:cs typeface="Arial" panose="020B0604020202020204" pitchFamily="34" charset="0"/>
              </a:rPr>
              <a:t>P. M. Anderson and A. A. Fouad, Power System Control and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Stability. 2 ed.,</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2003.</a:t>
            </a:r>
            <a:endParaRPr lang="tr-TR" dirty="0" smtClean="0">
              <a:latin typeface="Arial" panose="020B0604020202020204" pitchFamily="34" charset="0"/>
              <a:cs typeface="Arial" panose="020B0604020202020204" pitchFamily="34" charset="0"/>
            </a:endParaRPr>
          </a:p>
          <a:p>
            <a:pPr marL="0" indent="0" defTabSz="449263">
              <a:buNone/>
            </a:pPr>
            <a:r>
              <a:rPr lang="tr-TR" dirty="0" smtClean="0">
                <a:latin typeface="Arial" panose="020B0604020202020204" pitchFamily="34" charset="0"/>
                <a:cs typeface="Arial" panose="020B0604020202020204" pitchFamily="34" charset="0"/>
              </a:rPr>
              <a:t>[7]</a:t>
            </a:r>
            <a:r>
              <a:rPr lang="tr-TR" dirty="0" smtClean="0"/>
              <a:t> </a:t>
            </a:r>
            <a:r>
              <a:rPr lang="tr-TR" dirty="0" smtClean="0">
                <a:latin typeface="Arial" panose="020B0604020202020204" pitchFamily="34" charset="0"/>
                <a:cs typeface="Arial" panose="020B0604020202020204" pitchFamily="34" charset="0"/>
              </a:rPr>
              <a:t>TEİAŞ, “Gerçekleşen Üretim,” </a:t>
            </a:r>
            <a:r>
              <a:rPr lang="tr-TR" i="1" dirty="0" smtClean="0">
                <a:latin typeface="Arial" panose="020B0604020202020204" pitchFamily="34" charset="0"/>
                <a:cs typeface="Arial" panose="020B0604020202020204" pitchFamily="34" charset="0"/>
              </a:rPr>
              <a:t>EPİAŞ ŞEFFAFLIK PLATFORMU</a:t>
            </a:r>
            <a:r>
              <a:rPr lang="tr-TR" dirty="0" smtClean="0">
                <a:latin typeface="Arial" panose="020B0604020202020204" pitchFamily="34" charset="0"/>
                <a:cs typeface="Arial" panose="020B0604020202020204" pitchFamily="34" charset="0"/>
              </a:rPr>
              <a:t>. 	[Online]. Available: https://seffaflik.epias.com.tr/transparency/. 	[Accessed: 07-Jan-2019].</a:t>
            </a:r>
          </a:p>
        </p:txBody>
      </p:sp>
    </p:spTree>
    <p:extLst>
      <p:ext uri="{BB962C8B-B14F-4D97-AF65-F5344CB8AC3E}">
        <p14:creationId xmlns:p14="http://schemas.microsoft.com/office/powerpoint/2010/main" val="355483937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Thank you!	</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35</a:t>
            </a:fld>
            <a:endParaRPr lang="en-US" dirty="0"/>
          </a:p>
        </p:txBody>
      </p:sp>
      <p:sp>
        <p:nvSpPr>
          <p:cNvPr id="5" name="Content Placeholder 4"/>
          <p:cNvSpPr>
            <a:spLocks noGrp="1"/>
          </p:cNvSpPr>
          <p:nvPr>
            <p:ph idx="1"/>
          </p:nvPr>
        </p:nvSpPr>
        <p:spPr/>
        <p:txBody>
          <a:bodyPr/>
          <a:lstStyle/>
          <a:p>
            <a:r>
              <a:rPr lang="tr-TR" dirty="0" smtClean="0"/>
              <a:t>Any questions?</a:t>
            </a:r>
            <a:endParaRPr lang="tr-TR" dirty="0"/>
          </a:p>
        </p:txBody>
      </p:sp>
    </p:spTree>
    <p:extLst>
      <p:ext uri="{BB962C8B-B14F-4D97-AF65-F5344CB8AC3E}">
        <p14:creationId xmlns:p14="http://schemas.microsoft.com/office/powerpoint/2010/main" val="298509373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 from Northern Cyprus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36</a:t>
            </a:fld>
            <a:endParaRPr lang="en-US" dirty="0"/>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76084" y="1523460"/>
            <a:ext cx="5791832" cy="4801680"/>
          </a:xfrm>
        </p:spPr>
      </p:pic>
    </p:spTree>
    <p:extLst>
      <p:ext uri="{BB962C8B-B14F-4D97-AF65-F5344CB8AC3E}">
        <p14:creationId xmlns:p14="http://schemas.microsoft.com/office/powerpoint/2010/main" val="349512977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6717" y="1196752"/>
            <a:ext cx="6650566" cy="4987925"/>
          </a:xfrm>
        </p:spPr>
      </p:pic>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37</a:t>
            </a:fld>
            <a:endParaRPr lang="en-US" dirty="0"/>
          </a:p>
        </p:txBody>
      </p:sp>
    </p:spTree>
    <p:extLst>
      <p:ext uri="{BB962C8B-B14F-4D97-AF65-F5344CB8AC3E}">
        <p14:creationId xmlns:p14="http://schemas.microsoft.com/office/powerpoint/2010/main" val="236853296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38</a:t>
            </a:fld>
            <a:endParaRPr lang="en-US" dirty="0"/>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484056" y="1363663"/>
            <a:ext cx="6175887" cy="4631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165479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 with Droop=4%</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694" y="1916832"/>
            <a:ext cx="7494612" cy="3575900"/>
          </a:xfrm>
          <a:prstGeom prst="rect">
            <a:avLst/>
          </a:prstGeom>
        </p:spPr>
      </p:pic>
    </p:spTree>
    <p:extLst>
      <p:ext uri="{BB962C8B-B14F-4D97-AF65-F5344CB8AC3E}">
        <p14:creationId xmlns:p14="http://schemas.microsoft.com/office/powerpoint/2010/main" val="170402879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en-GB" sz="2000" dirty="0" smtClean="0">
                <a:latin typeface="Arial" panose="020B0604020202020204" pitchFamily="34" charset="0"/>
                <a:cs typeface="Arial" panose="020B0604020202020204" pitchFamily="34" charset="0"/>
              </a:rPr>
              <a:t>Benefits:</a:t>
            </a:r>
          </a:p>
          <a:p>
            <a:pPr lvl="3">
              <a:defRPr/>
            </a:pPr>
            <a:r>
              <a:rPr lang="tr-TR" sz="2000" dirty="0" smtClean="0">
                <a:latin typeface="Arial" panose="020B0604020202020204" pitchFamily="34" charset="0"/>
                <a:cs typeface="Arial" panose="020B0604020202020204" pitchFamily="34" charset="0"/>
              </a:rPr>
              <a:t>Reduction in f</a:t>
            </a:r>
            <a:r>
              <a:rPr lang="en-GB" sz="2000" dirty="0" err="1" smtClean="0">
                <a:latin typeface="Arial" panose="020B0604020202020204" pitchFamily="34" charset="0"/>
                <a:cs typeface="Arial" panose="020B0604020202020204" pitchFamily="34" charset="0"/>
              </a:rPr>
              <a:t>ossil</a:t>
            </a:r>
            <a:r>
              <a:rPr lang="en-GB" sz="2000" dirty="0" smtClean="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f</a:t>
            </a:r>
            <a:r>
              <a:rPr lang="en-GB" sz="2000" dirty="0" err="1" smtClean="0">
                <a:latin typeface="Arial" panose="020B0604020202020204" pitchFamily="34" charset="0"/>
                <a:cs typeface="Arial" panose="020B0604020202020204" pitchFamily="34" charset="0"/>
              </a:rPr>
              <a:t>uel</a:t>
            </a:r>
            <a:r>
              <a:rPr lang="en-GB" sz="2000" dirty="0" smtClean="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u</a:t>
            </a:r>
            <a:r>
              <a:rPr lang="en-GB" sz="2000" dirty="0" smtClean="0">
                <a:latin typeface="Arial" panose="020B0604020202020204" pitchFamily="34" charset="0"/>
                <a:cs typeface="Arial" panose="020B0604020202020204" pitchFamily="34" charset="0"/>
              </a:rPr>
              <a:t>sage</a:t>
            </a:r>
          </a:p>
          <a:p>
            <a:pPr lvl="3">
              <a:defRPr/>
            </a:pPr>
            <a:r>
              <a:rPr lang="tr-TR" sz="2000" dirty="0" smtClean="0">
                <a:latin typeface="Arial" panose="020B0604020202020204" pitchFamily="34" charset="0"/>
                <a:cs typeface="Arial" panose="020B0604020202020204" pitchFamily="34" charset="0"/>
              </a:rPr>
              <a:t>Reduction in </a:t>
            </a:r>
            <a:r>
              <a:rPr lang="en-GB" sz="2000" dirty="0" smtClean="0">
                <a:latin typeface="Arial" panose="020B0604020202020204" pitchFamily="34" charset="0"/>
                <a:cs typeface="Arial" panose="020B0604020202020204" pitchFamily="34" charset="0"/>
              </a:rPr>
              <a:t>CO</a:t>
            </a:r>
            <a:r>
              <a:rPr lang="en-GB" sz="2000" baseline="-25000" dirty="0" smtClean="0">
                <a:latin typeface="Arial" panose="020B0604020202020204" pitchFamily="34" charset="0"/>
                <a:cs typeface="Arial" panose="020B0604020202020204" pitchFamily="34" charset="0"/>
              </a:rPr>
              <a:t>2</a:t>
            </a:r>
            <a:r>
              <a:rPr lang="en-GB" sz="2000" dirty="0" smtClean="0">
                <a:latin typeface="Arial" panose="020B0604020202020204" pitchFamily="34" charset="0"/>
                <a:cs typeface="Arial" panose="020B0604020202020204" pitchFamily="34" charset="0"/>
              </a:rPr>
              <a:t> </a:t>
            </a:r>
            <a:r>
              <a:rPr lang="tr-TR" sz="2000" dirty="0" smtClean="0">
                <a:latin typeface="Arial" panose="020B0604020202020204" pitchFamily="34" charset="0"/>
                <a:cs typeface="Arial" panose="020B0604020202020204" pitchFamily="34" charset="0"/>
              </a:rPr>
              <a:t>e</a:t>
            </a:r>
            <a:r>
              <a:rPr lang="en-GB" sz="2000" dirty="0" smtClean="0">
                <a:latin typeface="Arial" panose="020B0604020202020204" pitchFamily="34" charset="0"/>
                <a:cs typeface="Arial" panose="020B0604020202020204" pitchFamily="34" charset="0"/>
              </a:rPr>
              <a:t>mission</a:t>
            </a:r>
          </a:p>
          <a:p>
            <a:pPr lvl="1">
              <a:defRPr/>
            </a:pPr>
            <a:endParaRPr lang="en-GB" sz="2000" dirty="0" smtClean="0">
              <a:latin typeface="Arial" panose="020B0604020202020204" pitchFamily="34" charset="0"/>
              <a:cs typeface="Arial" panose="020B0604020202020204" pitchFamily="34" charset="0"/>
            </a:endParaRPr>
          </a:p>
          <a:p>
            <a:pPr lvl="1">
              <a:defRPr/>
            </a:pPr>
            <a:r>
              <a:rPr lang="en-GB" sz="2000" dirty="0" smtClean="0">
                <a:latin typeface="Arial" panose="020B0604020202020204" pitchFamily="34" charset="0"/>
                <a:cs typeface="Arial" panose="020B0604020202020204" pitchFamily="34" charset="0"/>
              </a:rPr>
              <a:t>Challenges:</a:t>
            </a:r>
          </a:p>
          <a:p>
            <a:pPr lvl="3">
              <a:defRPr/>
            </a:pPr>
            <a:r>
              <a:rPr lang="en-GB" sz="2000" dirty="0" smtClean="0">
                <a:latin typeface="Arial" panose="020B0604020202020204" pitchFamily="34" charset="0"/>
                <a:cs typeface="Arial" panose="020B0604020202020204" pitchFamily="34" charset="0"/>
              </a:rPr>
              <a:t>Operational </a:t>
            </a:r>
            <a:r>
              <a:rPr lang="tr-TR" sz="2000" dirty="0" smtClean="0">
                <a:latin typeface="Arial" panose="020B0604020202020204" pitchFamily="34" charset="0"/>
                <a:cs typeface="Arial" panose="020B0604020202020204" pitchFamily="34" charset="0"/>
              </a:rPr>
              <a:t>p</a:t>
            </a:r>
            <a:r>
              <a:rPr lang="en-GB" sz="2000" dirty="0" err="1" smtClean="0">
                <a:latin typeface="Arial" panose="020B0604020202020204" pitchFamily="34" charset="0"/>
                <a:cs typeface="Arial" panose="020B0604020202020204" pitchFamily="34" charset="0"/>
              </a:rPr>
              <a:t>roblems</a:t>
            </a:r>
            <a:r>
              <a:rPr lang="tr-TR" sz="2000" dirty="0" smtClean="0">
                <a:latin typeface="Arial" panose="020B0604020202020204" pitchFamily="34" charset="0"/>
                <a:cs typeface="Arial" panose="020B0604020202020204" pitchFamily="34" charset="0"/>
              </a:rPr>
              <a:t> due to intermittent </a:t>
            </a:r>
            <a:r>
              <a:rPr lang="en-GB" sz="2000" dirty="0" smtClean="0">
                <a:latin typeface="Arial" panose="020B0604020202020204" pitchFamily="34" charset="0"/>
                <a:cs typeface="Arial" panose="020B0604020202020204" pitchFamily="34" charset="0"/>
              </a:rPr>
              <a:t>nature of renewable sources </a:t>
            </a:r>
          </a:p>
          <a:p>
            <a:pPr lvl="3">
              <a:defRPr/>
            </a:pPr>
            <a:r>
              <a:rPr lang="en-GB" sz="2000" dirty="0" smtClean="0">
                <a:latin typeface="Arial" panose="020B0604020202020204" pitchFamily="34" charset="0"/>
                <a:cs typeface="Arial" panose="020B0604020202020204" pitchFamily="34" charset="0"/>
              </a:rPr>
              <a:t>Reduction in </a:t>
            </a:r>
            <a:r>
              <a:rPr lang="tr-TR" sz="2000" dirty="0" smtClean="0">
                <a:latin typeface="Arial" panose="020B0604020202020204" pitchFamily="34" charset="0"/>
                <a:cs typeface="Arial" panose="020B0604020202020204" pitchFamily="34" charset="0"/>
              </a:rPr>
              <a:t>g</a:t>
            </a:r>
            <a:r>
              <a:rPr lang="en-GB" sz="2000" dirty="0" smtClean="0">
                <a:latin typeface="Arial" panose="020B0604020202020204" pitchFamily="34" charset="0"/>
                <a:cs typeface="Arial" panose="020B0604020202020204" pitchFamily="34" charset="0"/>
              </a:rPr>
              <a:t>rid </a:t>
            </a:r>
            <a:r>
              <a:rPr lang="tr-TR" sz="2000" dirty="0">
                <a:latin typeface="Arial" panose="020B0604020202020204" pitchFamily="34" charset="0"/>
                <a:cs typeface="Arial" panose="020B0604020202020204" pitchFamily="34" charset="0"/>
              </a:rPr>
              <a:t>i</a:t>
            </a:r>
            <a:r>
              <a:rPr lang="en-GB" sz="2000" dirty="0" err="1" smtClean="0">
                <a:latin typeface="Arial" panose="020B0604020202020204" pitchFamily="34" charset="0"/>
                <a:cs typeface="Arial" panose="020B0604020202020204" pitchFamily="34" charset="0"/>
              </a:rPr>
              <a:t>nertia</a:t>
            </a:r>
            <a:r>
              <a:rPr lang="tr-TR" sz="2000" dirty="0" smtClean="0">
                <a:latin typeface="Arial" panose="020B0604020202020204" pitchFamily="34" charset="0"/>
                <a:cs typeface="Arial" panose="020B0604020202020204" pitchFamily="34" charset="0"/>
              </a:rPr>
              <a:t> due to </a:t>
            </a:r>
            <a:r>
              <a:rPr lang="en-GB" sz="2000" dirty="0" smtClean="0">
                <a:latin typeface="Arial" panose="020B0604020202020204" pitchFamily="34" charset="0"/>
                <a:cs typeface="Arial" panose="020B0604020202020204" pitchFamily="34" charset="0"/>
              </a:rPr>
              <a:t>existing control structure of </a:t>
            </a:r>
            <a:r>
              <a:rPr lang="tr-TR" sz="2000" dirty="0" smtClean="0">
                <a:latin typeface="Arial" panose="020B0604020202020204" pitchFamily="34" charset="0"/>
                <a:cs typeface="Arial" panose="020B0604020202020204" pitchFamily="34" charset="0"/>
              </a:rPr>
              <a:t>units with power electronics</a:t>
            </a:r>
            <a:endParaRPr lang="en-GB" sz="2000"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spTree>
    <p:extLst>
      <p:ext uri="{BB962C8B-B14F-4D97-AF65-F5344CB8AC3E}">
        <p14:creationId xmlns:p14="http://schemas.microsoft.com/office/powerpoint/2010/main" val="3637430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Effect transition="in" filter="fade">
                                      <p:cBhvr>
                                        <p:cTn id="15" dur="500"/>
                                        <p:tgtEl>
                                          <p:spTgt spid="51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3">
                                            <p:txEl>
                                              <p:pRg st="4" end="4"/>
                                            </p:txEl>
                                          </p:spTgt>
                                        </p:tgtEl>
                                        <p:attrNameLst>
                                          <p:attrName>style.visibility</p:attrName>
                                        </p:attrNameLst>
                                      </p:cBhvr>
                                      <p:to>
                                        <p:strVal val="visible"/>
                                      </p:to>
                                    </p:set>
                                    <p:animEffect transition="in" filter="fade">
                                      <p:cBhvr>
                                        <p:cTn id="20" dur="500"/>
                                        <p:tgtEl>
                                          <p:spTgt spid="512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animEffect transition="in" filter="fade">
                                      <p:cBhvr>
                                        <p:cTn id="25" dur="500"/>
                                        <p:tgtEl>
                                          <p:spTgt spid="512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123">
                                            <p:txEl>
                                              <p:pRg st="6" end="6"/>
                                            </p:txEl>
                                          </p:spTgt>
                                        </p:tgtEl>
                                        <p:attrNameLst>
                                          <p:attrName>style.visibility</p:attrName>
                                        </p:attrNameLst>
                                      </p:cBhvr>
                                      <p:to>
                                        <p:strVal val="visible"/>
                                      </p:to>
                                    </p:set>
                                    <p:animEffect transition="in" filter="fade">
                                      <p:cBhvr>
                                        <p:cTn id="30"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Aerodynamic Power</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40</a:t>
            </a:fld>
            <a:endParaRPr lang="en-US" dirty="0"/>
          </a:p>
        </p:txBody>
      </p:sp>
      <p:pic>
        <p:nvPicPr>
          <p:cNvPr id="6" name="Picture 5"/>
          <p:cNvPicPr>
            <a:picLocks noChangeAspect="1"/>
          </p:cNvPicPr>
          <p:nvPr/>
        </p:nvPicPr>
        <p:blipFill>
          <a:blip r:embed="rId3"/>
          <a:stretch>
            <a:fillRect/>
          </a:stretch>
        </p:blipFill>
        <p:spPr>
          <a:xfrm>
            <a:off x="1979712" y="1700808"/>
            <a:ext cx="4511626" cy="770752"/>
          </a:xfrm>
          <a:prstGeom prst="rect">
            <a:avLst/>
          </a:prstGeom>
        </p:spPr>
      </p:pic>
      <p:pic>
        <p:nvPicPr>
          <p:cNvPr id="9" name="Picture 8"/>
          <p:cNvPicPr>
            <a:picLocks noChangeAspect="1"/>
          </p:cNvPicPr>
          <p:nvPr/>
        </p:nvPicPr>
        <p:blipFill>
          <a:blip r:embed="rId4"/>
          <a:stretch>
            <a:fillRect/>
          </a:stretch>
        </p:blipFill>
        <p:spPr>
          <a:xfrm>
            <a:off x="2916300" y="2453913"/>
            <a:ext cx="2638450" cy="682260"/>
          </a:xfrm>
          <a:prstGeom prst="rect">
            <a:avLst/>
          </a:prstGeom>
        </p:spPr>
      </p:pic>
      <p:pic>
        <p:nvPicPr>
          <p:cNvPr id="10" name="Picture 9"/>
          <p:cNvPicPr>
            <a:picLocks noChangeAspect="1"/>
          </p:cNvPicPr>
          <p:nvPr/>
        </p:nvPicPr>
        <p:blipFill>
          <a:blip r:embed="rId5"/>
          <a:stretch>
            <a:fillRect/>
          </a:stretch>
        </p:blipFill>
        <p:spPr>
          <a:xfrm>
            <a:off x="3119643" y="3154385"/>
            <a:ext cx="2231764" cy="895276"/>
          </a:xfrm>
          <a:prstGeom prst="rect">
            <a:avLst/>
          </a:prstGeom>
        </p:spPr>
      </p:pic>
      <p:pic>
        <p:nvPicPr>
          <p:cNvPr id="11" name="Picture 10"/>
          <p:cNvPicPr>
            <a:picLocks noChangeAspect="1"/>
          </p:cNvPicPr>
          <p:nvPr/>
        </p:nvPicPr>
        <p:blipFill>
          <a:blip r:embed="rId6"/>
          <a:stretch>
            <a:fillRect/>
          </a:stretch>
        </p:blipFill>
        <p:spPr>
          <a:xfrm>
            <a:off x="2135981" y="4049661"/>
            <a:ext cx="4872038" cy="600280"/>
          </a:xfrm>
          <a:prstGeom prst="rect">
            <a:avLst/>
          </a:prstGeom>
        </p:spPr>
      </p:pic>
      <p:pic>
        <p:nvPicPr>
          <p:cNvPr id="12" name="Picture 11"/>
          <p:cNvPicPr>
            <a:picLocks noChangeAspect="1"/>
          </p:cNvPicPr>
          <p:nvPr/>
        </p:nvPicPr>
        <p:blipFill>
          <a:blip r:embed="rId7"/>
          <a:stretch>
            <a:fillRect/>
          </a:stretch>
        </p:blipFill>
        <p:spPr>
          <a:xfrm>
            <a:off x="2965092" y="4714274"/>
            <a:ext cx="3213816" cy="935279"/>
          </a:xfrm>
          <a:prstGeom prst="rect">
            <a:avLst/>
          </a:prstGeom>
        </p:spPr>
      </p:pic>
      <p:sp>
        <p:nvSpPr>
          <p:cNvPr id="13" name="TextBox 12"/>
          <p:cNvSpPr txBox="1"/>
          <p:nvPr/>
        </p:nvSpPr>
        <p:spPr>
          <a:xfrm>
            <a:off x="1187624" y="5517232"/>
            <a:ext cx="7632848" cy="461665"/>
          </a:xfrm>
          <a:prstGeom prst="rect">
            <a:avLst/>
          </a:prstGeom>
          <a:noFill/>
        </p:spPr>
        <p:txBody>
          <a:bodyPr wrap="square" rtlCol="0">
            <a:spAutoFit/>
          </a:bodyPr>
          <a:lstStyle/>
          <a:p>
            <a:r>
              <a:rPr lang="tr-TR" dirty="0" smtClean="0"/>
              <a:t>c</a:t>
            </a:r>
            <a:r>
              <a:rPr lang="tr-TR" baseline="-25000" dirty="0" smtClean="0"/>
              <a:t>1</a:t>
            </a:r>
            <a:r>
              <a:rPr lang="tr-TR" dirty="0" smtClean="0"/>
              <a:t>=0.5176,c</a:t>
            </a:r>
            <a:r>
              <a:rPr lang="tr-TR" baseline="-25000" dirty="0" smtClean="0"/>
              <a:t>2</a:t>
            </a:r>
            <a:r>
              <a:rPr lang="tr-TR" dirty="0" smtClean="0"/>
              <a:t>=116,c</a:t>
            </a:r>
            <a:r>
              <a:rPr lang="tr-TR" baseline="-25000" dirty="0" smtClean="0"/>
              <a:t>3</a:t>
            </a:r>
            <a:r>
              <a:rPr lang="tr-TR" dirty="0" smtClean="0"/>
              <a:t>=0.4,c</a:t>
            </a:r>
            <a:r>
              <a:rPr lang="tr-TR" baseline="-25000" dirty="0" smtClean="0"/>
              <a:t>4</a:t>
            </a:r>
            <a:r>
              <a:rPr lang="tr-TR" dirty="0" smtClean="0"/>
              <a:t>=5,c5=21,c</a:t>
            </a:r>
            <a:r>
              <a:rPr lang="tr-TR" baseline="-25000" dirty="0" smtClean="0"/>
              <a:t>6</a:t>
            </a:r>
            <a:r>
              <a:rPr lang="tr-TR" dirty="0" smtClean="0"/>
              <a:t>=0.0068</a:t>
            </a:r>
            <a:endParaRPr lang="tr-TR" dirty="0"/>
          </a:p>
        </p:txBody>
      </p:sp>
    </p:spTree>
    <p:extLst>
      <p:ext uri="{BB962C8B-B14F-4D97-AF65-F5344CB8AC3E}">
        <p14:creationId xmlns:p14="http://schemas.microsoft.com/office/powerpoint/2010/main" val="36633461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Pitch Control</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32" y="1646376"/>
            <a:ext cx="7596336" cy="2296974"/>
          </a:xfrm>
          <a:prstGeom prst="rect">
            <a:avLst/>
          </a:prstGeom>
        </p:spPr>
      </p:pic>
      <p:sp>
        <p:nvSpPr>
          <p:cNvPr id="5" name="TextBox 4"/>
          <p:cNvSpPr txBox="1"/>
          <p:nvPr/>
        </p:nvSpPr>
        <p:spPr>
          <a:xfrm>
            <a:off x="457199" y="4516851"/>
            <a:ext cx="4968552" cy="461665"/>
          </a:xfrm>
          <a:prstGeom prst="rect">
            <a:avLst/>
          </a:prstGeom>
          <a:noFill/>
        </p:spPr>
        <p:txBody>
          <a:bodyPr wrap="square" rtlCol="0">
            <a:spAutoFit/>
          </a:bodyPr>
          <a:lstStyle/>
          <a:p>
            <a:r>
              <a:rPr lang="tr-TR" smtClean="0"/>
              <a:t>Pitch Rate is limited with 10°/s.</a:t>
            </a:r>
            <a:endParaRPr lang="tr-TR"/>
          </a:p>
        </p:txBody>
      </p:sp>
      <p:sp>
        <p:nvSpPr>
          <p:cNvPr id="8" name="TextBox 7"/>
          <p:cNvSpPr txBox="1"/>
          <p:nvPr/>
        </p:nvSpPr>
        <p:spPr>
          <a:xfrm>
            <a:off x="457198" y="5163039"/>
            <a:ext cx="6347049" cy="461665"/>
          </a:xfrm>
          <a:prstGeom prst="rect">
            <a:avLst/>
          </a:prstGeom>
          <a:noFill/>
        </p:spPr>
        <p:txBody>
          <a:bodyPr wrap="square" rtlCol="0">
            <a:spAutoFit/>
          </a:bodyPr>
          <a:lstStyle/>
          <a:p>
            <a:r>
              <a:rPr lang="tr-TR" dirty="0" smtClean="0"/>
              <a:t>Maximum Pitch Rate is 0.8°/s in the system.</a:t>
            </a:r>
            <a:endParaRPr lang="tr-TR" dirty="0"/>
          </a:p>
        </p:txBody>
      </p:sp>
    </p:spTree>
    <p:extLst>
      <p:ext uri="{BB962C8B-B14F-4D97-AF65-F5344CB8AC3E}">
        <p14:creationId xmlns:p14="http://schemas.microsoft.com/office/powerpoint/2010/main" val="180766655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Vector Control of PMSG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42</a:t>
            </a:fld>
            <a:endParaRPr lang="en-US" dirty="0"/>
          </a:p>
        </p:txBody>
      </p:sp>
      <p:pic>
        <p:nvPicPr>
          <p:cNvPr id="7" name="Picture 6"/>
          <p:cNvPicPr>
            <a:picLocks noChangeAspect="1"/>
          </p:cNvPicPr>
          <p:nvPr/>
        </p:nvPicPr>
        <p:blipFill>
          <a:blip r:embed="rId3"/>
          <a:stretch>
            <a:fillRect/>
          </a:stretch>
        </p:blipFill>
        <p:spPr>
          <a:xfrm>
            <a:off x="1601837" y="1484784"/>
            <a:ext cx="5940326" cy="4132033"/>
          </a:xfrm>
          <a:prstGeom prst="rect">
            <a:avLst/>
          </a:prstGeom>
        </p:spPr>
      </p:pic>
      <p:pic>
        <p:nvPicPr>
          <p:cNvPr id="9" name="Picture 8"/>
          <p:cNvPicPr>
            <a:picLocks noChangeAspect="1"/>
          </p:cNvPicPr>
          <p:nvPr/>
        </p:nvPicPr>
        <p:blipFill>
          <a:blip r:embed="rId4"/>
          <a:stretch>
            <a:fillRect/>
          </a:stretch>
        </p:blipFill>
        <p:spPr>
          <a:xfrm>
            <a:off x="2986087" y="5476040"/>
            <a:ext cx="3171825" cy="1038225"/>
          </a:xfrm>
          <a:prstGeom prst="rect">
            <a:avLst/>
          </a:prstGeom>
        </p:spPr>
      </p:pic>
    </p:spTree>
    <p:extLst>
      <p:ext uri="{BB962C8B-B14F-4D97-AF65-F5344CB8AC3E}">
        <p14:creationId xmlns:p14="http://schemas.microsoft.com/office/powerpoint/2010/main" val="20848648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Synchronous Generator</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10" name="TextBox 9"/>
              <p:cNvSpPr txBox="1"/>
              <p:nvPr/>
            </p:nvSpPr>
            <p:spPr>
              <a:xfrm>
                <a:off x="1377329" y="1742390"/>
                <a:ext cx="2160240" cy="8567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𝑛</m:t>
                          </m:r>
                        </m:e>
                        <m:sub>
                          <m:r>
                            <a:rPr lang="tr-TR" b="0" i="1" smtClean="0">
                              <a:latin typeface="Cambria Math" panose="02040503050406030204" pitchFamily="18" charset="0"/>
                            </a:rPr>
                            <m:t>𝑠</m:t>
                          </m:r>
                        </m:sub>
                      </m:sSub>
                      <m:r>
                        <a:rPr lang="tr-TR" b="0" i="1" smtClean="0">
                          <a:latin typeface="Cambria Math" panose="02040503050406030204" pitchFamily="18" charset="0"/>
                        </a:rPr>
                        <m:t>=</m:t>
                      </m:r>
                      <m:f>
                        <m:fPr>
                          <m:ctrlPr>
                            <a:rPr lang="tr-TR" i="1" smtClean="0">
                              <a:latin typeface="Cambria Math" panose="02040503050406030204" pitchFamily="18" charset="0"/>
                            </a:rPr>
                          </m:ctrlPr>
                        </m:fPr>
                        <m:num>
                          <m:r>
                            <a:rPr lang="tr-TR" b="0" i="1" smtClean="0">
                              <a:latin typeface="Cambria Math" panose="02040503050406030204" pitchFamily="18" charset="0"/>
                            </a:rPr>
                            <m:t>120</m:t>
                          </m:r>
                          <m:r>
                            <a:rPr lang="tr-TR" b="0" i="1" smtClean="0">
                              <a:latin typeface="Cambria Math" panose="02040503050406030204" pitchFamily="18" charset="0"/>
                            </a:rPr>
                            <m:t>𝑓</m:t>
                          </m:r>
                        </m:num>
                        <m:den>
                          <m:r>
                            <a:rPr lang="tr-TR" b="0" i="1" smtClean="0">
                              <a:latin typeface="Cambria Math" panose="02040503050406030204" pitchFamily="18" charset="0"/>
                            </a:rPr>
                            <m:t>𝑝</m:t>
                          </m:r>
                        </m:den>
                      </m:f>
                    </m:oMath>
                  </m:oMathPara>
                </a14:m>
                <a:endParaRPr lang="tr-TR" dirty="0"/>
              </a:p>
            </p:txBody>
          </p:sp>
        </mc:Choice>
        <mc:Fallback xmlns="">
          <p:sp>
            <p:nvSpPr>
              <p:cNvPr id="10" name="TextBox 9"/>
              <p:cNvSpPr txBox="1">
                <a:spLocks noRot="1" noChangeAspect="1" noMove="1" noResize="1" noEditPoints="1" noAdjustHandles="1" noChangeArrowheads="1" noChangeShapeType="1" noTextEdit="1"/>
              </p:cNvSpPr>
              <p:nvPr/>
            </p:nvSpPr>
            <p:spPr>
              <a:xfrm>
                <a:off x="1377329" y="1742390"/>
                <a:ext cx="2160240" cy="856709"/>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42391" y="2860169"/>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7" name="TextBox 6"/>
              <p:cNvSpPr txBox="1">
                <a:spLocks noRot="1" noChangeAspect="1" noMove="1" noResize="1" noEditPoints="1" noAdjustHandles="1" noChangeArrowheads="1" noChangeShapeType="1" noTextEdit="1"/>
              </p:cNvSpPr>
              <p:nvPr/>
            </p:nvSpPr>
            <p:spPr>
              <a:xfrm>
                <a:off x="642391" y="2860169"/>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75594" y="4162013"/>
                <a:ext cx="3946846" cy="1323439"/>
              </a:xfrm>
              <a:prstGeom prst="rect">
                <a:avLst/>
              </a:prstGeom>
            </p:spPr>
            <p:txBody>
              <a:bodyPr wrap="square">
                <a:spAutoFit/>
              </a:bodyPr>
              <a:lstStyle/>
              <a:p>
                <a14:m>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𝑇</m:t>
                        </m:r>
                      </m:e>
                      <m:sub>
                        <m:r>
                          <a:rPr lang="en-GB" sz="2000" i="1">
                            <a:latin typeface="Cambria Math" panose="02040503050406030204" pitchFamily="18" charset="0"/>
                          </a:rPr>
                          <m:t>𝑚</m:t>
                        </m:r>
                      </m:sub>
                    </m:sSub>
                  </m:oMath>
                </a14:m>
                <a:r>
                  <a:rPr lang="en-GB" sz="2000" dirty="0" smtClean="0"/>
                  <a:t>: Mechanical Input Torque (water flow)</a:t>
                </a:r>
              </a:p>
              <a:p>
                <a14:m>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𝑇</m:t>
                        </m:r>
                      </m:e>
                      <m:sub>
                        <m:r>
                          <a:rPr lang="en-GB" sz="2000" b="0" i="1" smtClean="0">
                            <a:latin typeface="Cambria Math" panose="02040503050406030204" pitchFamily="18" charset="0"/>
                          </a:rPr>
                          <m:t>𝑒</m:t>
                        </m:r>
                      </m:sub>
                    </m:sSub>
                  </m:oMath>
                </a14:m>
                <a:r>
                  <a:rPr lang="en-GB" sz="2000" dirty="0" smtClean="0"/>
                  <a:t> : Electromechanical Output Torque</a:t>
                </a:r>
                <a:endParaRPr lang="en-GB" sz="2000" dirty="0"/>
              </a:p>
            </p:txBody>
          </p:sp>
        </mc:Choice>
        <mc:Fallback xmlns="">
          <p:sp>
            <p:nvSpPr>
              <p:cNvPr id="4" name="Rectangle 3"/>
              <p:cNvSpPr>
                <a:spLocks noRot="1" noChangeAspect="1" noMove="1" noResize="1" noEditPoints="1" noAdjustHandles="1" noChangeArrowheads="1" noChangeShapeType="1" noTextEdit="1"/>
              </p:cNvSpPr>
              <p:nvPr/>
            </p:nvSpPr>
            <p:spPr>
              <a:xfrm>
                <a:off x="775594" y="4162013"/>
                <a:ext cx="3946846" cy="1323439"/>
              </a:xfrm>
              <a:prstGeom prst="rect">
                <a:avLst/>
              </a:prstGeom>
              <a:blipFill>
                <a:blip r:embed="rId6"/>
                <a:stretch>
                  <a:fillRect l="-1543" t="-2304" b="-7834"/>
                </a:stretch>
              </a:blipFill>
            </p:spPr>
            <p:txBody>
              <a:bodyPr/>
              <a:lstStyle/>
              <a:p>
                <a:r>
                  <a:rPr lang="tr-TR">
                    <a:noFill/>
                  </a:rPr>
                  <a:t> </a:t>
                </a:r>
              </a:p>
            </p:txBody>
          </p:sp>
        </mc:Fallback>
      </mc:AlternateContent>
      <p:sp>
        <p:nvSpPr>
          <p:cNvPr id="9" name="TextBox 8"/>
          <p:cNvSpPr txBox="1"/>
          <p:nvPr/>
        </p:nvSpPr>
        <p:spPr>
          <a:xfrm>
            <a:off x="4993704" y="5630816"/>
            <a:ext cx="3538736" cy="646331"/>
          </a:xfrm>
          <a:prstGeom prst="rect">
            <a:avLst/>
          </a:prstGeom>
          <a:noFill/>
        </p:spPr>
        <p:txBody>
          <a:bodyPr wrap="square" rtlCol="0">
            <a:spAutoFit/>
          </a:bodyPr>
          <a:lstStyle/>
          <a:p>
            <a:pPr algn="ctr"/>
            <a:r>
              <a:rPr lang="tr-TR" sz="1800" dirty="0" smtClean="0"/>
              <a:t>Figure 2: Turbine and Generator of a Hydro Power Plant</a:t>
            </a:r>
            <a:endParaRPr lang="tr-TR" sz="1800" dirty="0"/>
          </a:p>
        </p:txBody>
      </p:sp>
    </p:spTree>
    <p:extLst>
      <p:ext uri="{BB962C8B-B14F-4D97-AF65-F5344CB8AC3E}">
        <p14:creationId xmlns:p14="http://schemas.microsoft.com/office/powerpoint/2010/main" val="36804368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Swing Equation</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8" name="TextBox 7"/>
              <p:cNvSpPr txBox="1"/>
              <p:nvPr/>
            </p:nvSpPr>
            <p:spPr>
              <a:xfrm>
                <a:off x="430096" y="2895633"/>
                <a:ext cx="3630116" cy="1124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𝐻</m:t>
                      </m:r>
                      <m:r>
                        <a:rPr lang="tr-TR" b="0" i="1" smtClean="0">
                          <a:latin typeface="Cambria Math" panose="02040503050406030204" pitchFamily="18" charset="0"/>
                        </a:rPr>
                        <m:t>=</m:t>
                      </m:r>
                      <m:f>
                        <m:fPr>
                          <m:ctrlPr>
                            <a:rPr lang="tr-TR" i="1" smtClean="0">
                              <a:latin typeface="Cambria Math" panose="02040503050406030204" pitchFamily="18" charset="0"/>
                            </a:rPr>
                          </m:ctrlPr>
                        </m:fPr>
                        <m:num>
                          <m:f>
                            <m:fPr>
                              <m:ctrlPr>
                                <a:rPr lang="tr-TR" i="1">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2</m:t>
                              </m:r>
                            </m:den>
                          </m:f>
                          <m:r>
                            <a:rPr lang="tr-TR" b="0" i="1" smtClean="0">
                              <a:latin typeface="Cambria Math" panose="02040503050406030204" pitchFamily="18" charset="0"/>
                            </a:rPr>
                            <m:t>𝐽</m:t>
                          </m:r>
                          <m:sSup>
                            <m:sSupPr>
                              <m:ctrlPr>
                                <a:rPr lang="tr-TR" b="0" i="1" smtClean="0">
                                  <a:latin typeface="Cambria Math" panose="02040503050406030204" pitchFamily="18" charset="0"/>
                                </a:rPr>
                              </m:ctrlPr>
                            </m:sSupPr>
                            <m:e>
                              <m:r>
                                <m:rPr>
                                  <m:sty m:val="p"/>
                                </m:rPr>
                                <a:rPr lang="el-GR" i="1">
                                  <a:latin typeface="Cambria Math" panose="02040503050406030204" pitchFamily="18" charset="0"/>
                                </a:rPr>
                                <m:t>ω</m:t>
                              </m:r>
                            </m:e>
                            <m:sup>
                              <m:r>
                                <a:rPr lang="tr-TR" b="0" i="1" smtClean="0">
                                  <a:latin typeface="Cambria Math" panose="02040503050406030204" pitchFamily="18" charset="0"/>
                                </a:rPr>
                                <m:t>2</m:t>
                              </m:r>
                            </m:sup>
                          </m:sSup>
                        </m:num>
                        <m:den>
                          <m:sSub>
                            <m:sSubPr>
                              <m:ctrlPr>
                                <a:rPr lang="tr-TR" i="1">
                                  <a:latin typeface="Cambria Math" panose="02040503050406030204" pitchFamily="18" charset="0"/>
                                </a:rPr>
                              </m:ctrlPr>
                            </m:sSubPr>
                            <m:e>
                              <m:r>
                                <a:rPr lang="tr-TR" b="0" i="1" smtClean="0">
                                  <a:latin typeface="Cambria Math" panose="02040503050406030204" pitchFamily="18" charset="0"/>
                                </a:rPr>
                                <m:t>𝑆</m:t>
                              </m:r>
                            </m:e>
                            <m:sub>
                              <m:r>
                                <a:rPr lang="tr-TR" b="0" i="1" smtClean="0">
                                  <a:latin typeface="Cambria Math" panose="02040503050406030204" pitchFamily="18" charset="0"/>
                                </a:rPr>
                                <m:t>𝑏𝑎𝑠𝑒</m:t>
                              </m:r>
                            </m:sub>
                          </m:sSub>
                        </m:den>
                      </m:f>
                    </m:oMath>
                  </m:oMathPara>
                </a14:m>
                <a:endParaRPr lang="tr-TR" dirty="0"/>
              </a:p>
            </p:txBody>
          </p:sp>
        </mc:Choice>
        <mc:Fallback xmlns="">
          <p:sp>
            <p:nvSpPr>
              <p:cNvPr id="8" name="TextBox 7"/>
              <p:cNvSpPr txBox="1">
                <a:spLocks noRot="1" noChangeAspect="1" noMove="1" noResize="1" noEditPoints="1" noAdjustHandles="1" noChangeArrowheads="1" noChangeShapeType="1" noTextEdit="1"/>
              </p:cNvSpPr>
              <p:nvPr/>
            </p:nvSpPr>
            <p:spPr>
              <a:xfrm>
                <a:off x="430096" y="2895633"/>
                <a:ext cx="3630116" cy="1124282"/>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42391" y="1732872"/>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9" name="TextBox 8"/>
              <p:cNvSpPr txBox="1">
                <a:spLocks noRot="1" noChangeAspect="1" noMove="1" noResize="1" noEditPoints="1" noAdjustHandles="1" noChangeArrowheads="1" noChangeShapeType="1" noTextEdit="1"/>
              </p:cNvSpPr>
              <p:nvPr/>
            </p:nvSpPr>
            <p:spPr>
              <a:xfrm>
                <a:off x="642391" y="1732872"/>
                <a:ext cx="3630116" cy="793551"/>
              </a:xfrm>
              <a:prstGeom prst="rect">
                <a:avLst/>
              </a:prstGeom>
              <a:blipFill>
                <a:blip r:embed="rId5"/>
                <a:stretch>
                  <a:fillRect/>
                </a:stretch>
              </a:blipFill>
            </p:spPr>
            <p:txBody>
              <a:bodyPr/>
              <a:lstStyle/>
              <a:p>
                <a:r>
                  <a:rPr lang="tr-TR">
                    <a:noFill/>
                  </a:rPr>
                  <a:t> </a:t>
                </a:r>
              </a:p>
            </p:txBody>
          </p:sp>
        </mc:Fallback>
      </mc:AlternateContent>
      <p:sp>
        <p:nvSpPr>
          <p:cNvPr id="10" name="TextBox 9"/>
          <p:cNvSpPr txBox="1"/>
          <p:nvPr/>
        </p:nvSpPr>
        <p:spPr>
          <a:xfrm>
            <a:off x="4993704" y="5630816"/>
            <a:ext cx="3538736" cy="646331"/>
          </a:xfrm>
          <a:prstGeom prst="rect">
            <a:avLst/>
          </a:prstGeom>
          <a:noFill/>
        </p:spPr>
        <p:txBody>
          <a:bodyPr wrap="square" rtlCol="0">
            <a:spAutoFit/>
          </a:bodyPr>
          <a:lstStyle/>
          <a:p>
            <a:pPr algn="ctr"/>
            <a:r>
              <a:rPr lang="tr-TR" sz="1800" dirty="0" smtClean="0"/>
              <a:t>Figure 3: Turbine and Generator of a Hydro Power Plant</a:t>
            </a:r>
            <a:endParaRPr lang="tr-TR" sz="1800" dirty="0"/>
          </a:p>
        </p:txBody>
      </p:sp>
      <mc:AlternateContent xmlns:mc="http://schemas.openxmlformats.org/markup-compatibility/2006" xmlns:a14="http://schemas.microsoft.com/office/drawing/2010/main">
        <mc:Choice Requires="a14">
          <p:sp>
            <p:nvSpPr>
              <p:cNvPr id="12" name="TextBox 11"/>
              <p:cNvSpPr txBox="1"/>
              <p:nvPr/>
            </p:nvSpPr>
            <p:spPr>
              <a:xfrm>
                <a:off x="643598" y="4401361"/>
                <a:ext cx="3630116" cy="624273"/>
              </a:xfrm>
              <a:prstGeom prst="rect">
                <a:avLst/>
              </a:prstGeom>
              <a:noFill/>
            </p:spPr>
            <p:txBody>
              <a:bodyPr wrap="square" rtlCol="0">
                <a:spAutoFit/>
              </a:bodyPr>
              <a:lstStyle/>
              <a:p>
                <a14:m>
                  <m:oMath xmlns:m="http://schemas.openxmlformats.org/officeDocument/2006/math">
                    <m:r>
                      <a:rPr lang="tr-TR" i="1" smtClean="0">
                        <a:latin typeface="Cambria Math" panose="02040503050406030204" pitchFamily="18" charset="0"/>
                      </a:rPr>
                      <m:t>2</m:t>
                    </m:r>
                    <m:r>
                      <a:rPr lang="tr-TR" b="0" i="1" smtClean="0">
                        <a:latin typeface="Cambria Math" panose="02040503050406030204" pitchFamily="18" charset="0"/>
                      </a:rPr>
                      <m:t>𝐻</m:t>
                    </m:r>
                    <m:acc>
                      <m:accPr>
                        <m:chr m:val="̅"/>
                        <m:ctrlPr>
                          <a:rPr lang="tr-TR" i="1">
                            <a:latin typeface="Cambria Math" panose="02040503050406030204" pitchFamily="18" charset="0"/>
                          </a:rPr>
                        </m:ctrlPr>
                      </m:accPr>
                      <m:e>
                        <m:r>
                          <a:rPr lang="el-GR" i="1" dirty="0">
                            <a:latin typeface="Cambria Math" panose="02040503050406030204" pitchFamily="18" charset="0"/>
                          </a:rPr>
                          <m:t>𝜔</m:t>
                        </m:r>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r>
                              <a:rPr lang="el-GR" i="1" dirty="0" smtClean="0">
                                <a:latin typeface="Cambria Math" panose="02040503050406030204" pitchFamily="18" charset="0"/>
                              </a:rPr>
                              <m:t>𝜔</m:t>
                            </m:r>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oMath>
                </a14:m>
                <a:r>
                  <a:rPr lang="tr-TR" dirty="0" smtClean="0"/>
                  <a:t>=</a:t>
                </a:r>
                <a14:m>
                  <m:oMath xmlns:m="http://schemas.openxmlformats.org/officeDocument/2006/math">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i="1">
                                <a:latin typeface="Cambria Math" panose="02040503050406030204" pitchFamily="18" charset="0"/>
                              </a:rPr>
                              <m:t>𝑚</m:t>
                            </m:r>
                          </m:sub>
                        </m:sSub>
                      </m:e>
                    </m:acc>
                  </m:oMath>
                </a14:m>
                <a:r>
                  <a:rPr lang="tr-TR" dirty="0" smtClean="0"/>
                  <a:t>-</a:t>
                </a:r>
                <a14:m>
                  <m:oMath xmlns:m="http://schemas.openxmlformats.org/officeDocument/2006/math">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𝑒</m:t>
                            </m:r>
                          </m:sub>
                        </m:sSub>
                      </m:e>
                    </m:acc>
                  </m:oMath>
                </a14:m>
                <a:endParaRPr lang="tr-TR" dirty="0"/>
              </a:p>
            </p:txBody>
          </p:sp>
        </mc:Choice>
        <mc:Fallback xmlns="">
          <p:sp>
            <p:nvSpPr>
              <p:cNvPr id="12" name="TextBox 11"/>
              <p:cNvSpPr txBox="1">
                <a:spLocks noRot="1" noChangeAspect="1" noMove="1" noResize="1" noEditPoints="1" noAdjustHandles="1" noChangeArrowheads="1" noChangeShapeType="1" noTextEdit="1"/>
              </p:cNvSpPr>
              <p:nvPr/>
            </p:nvSpPr>
            <p:spPr>
              <a:xfrm>
                <a:off x="643598" y="4401361"/>
                <a:ext cx="3630116" cy="624273"/>
              </a:xfrm>
              <a:prstGeom prst="rect">
                <a:avLst/>
              </a:prstGeom>
              <a:blipFill>
                <a:blip r:embed="rId6"/>
                <a:stretch>
                  <a:fillRect b="-8824"/>
                </a:stretch>
              </a:blipFill>
            </p:spPr>
            <p:txBody>
              <a:bodyPr/>
              <a:lstStyle/>
              <a:p>
                <a:r>
                  <a:rPr lang="tr-TR">
                    <a:noFill/>
                  </a:rPr>
                  <a:t> </a:t>
                </a:r>
              </a:p>
            </p:txBody>
          </p:sp>
        </mc:Fallback>
      </mc:AlternateContent>
    </p:spTree>
    <p:extLst>
      <p:ext uri="{BB962C8B-B14F-4D97-AF65-F5344CB8AC3E}">
        <p14:creationId xmlns:p14="http://schemas.microsoft.com/office/powerpoint/2010/main" val="12157919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a:t>
            </a:r>
            <a:endParaRPr lang="en-US" dirty="0" smtClean="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737262"/>
            <a:ext cx="5580112" cy="2742445"/>
          </a:xfrm>
        </p:spPr>
      </p:pic>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7</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39552" y="1728780"/>
                <a:ext cx="4501008" cy="1222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sSub>
                        <m:sSubPr>
                          <m:ctrlPr>
                            <a:rPr lang="tr-TR" i="1" smtClean="0">
                              <a:latin typeface="Cambria Math" panose="02040503050406030204" pitchFamily="18" charset="0"/>
                            </a:rPr>
                          </m:ctrlPr>
                        </m:sSubPr>
                        <m:e>
                          <m:r>
                            <a:rPr lang="tr-TR" b="0" i="1" smtClean="0">
                              <a:latin typeface="Cambria Math" panose="02040503050406030204" pitchFamily="18" charset="0"/>
                            </a:rPr>
                            <m:t>𝐻</m:t>
                          </m:r>
                        </m:e>
                        <m:sub>
                          <m:r>
                            <a:rPr lang="tr-TR" b="0" i="1" smtClean="0">
                              <a:latin typeface="Cambria Math" panose="02040503050406030204" pitchFamily="18" charset="0"/>
                            </a:rPr>
                            <m:t>𝑠𝑦𝑠</m:t>
                          </m:r>
                        </m:sub>
                      </m:sSub>
                      <m:acc>
                        <m:accPr>
                          <m:chr m:val="̅"/>
                          <m:ctrlPr>
                            <a:rPr lang="tr-TR" i="1">
                              <a:latin typeface="Cambria Math" panose="02040503050406030204" pitchFamily="18" charset="0"/>
                            </a:rPr>
                          </m:ctrlPr>
                        </m:accPr>
                        <m:e>
                          <m:sSub>
                            <m:sSubPr>
                              <m:ctrlPr>
                                <a:rPr lang="tr-TR" i="1" smtClean="0">
                                  <a:latin typeface="Cambria Math" panose="02040503050406030204" pitchFamily="18" charset="0"/>
                                </a:rPr>
                              </m:ctrlPr>
                            </m:sSubPr>
                            <m:e>
                              <m:r>
                                <a:rPr lang="tr-TR" b="0" i="1" smtClean="0">
                                  <a:latin typeface="Cambria Math" panose="02040503050406030204" pitchFamily="18" charset="0"/>
                                </a:rPr>
                                <m:t>𝑓</m:t>
                              </m:r>
                            </m:e>
                            <m:sub>
                              <m:r>
                                <a:rPr lang="tr-TR" b="0" i="1" smtClean="0">
                                  <a:latin typeface="Cambria Math" panose="02040503050406030204" pitchFamily="18" charset="0"/>
                                </a:rPr>
                                <m:t>𝑠𝑦𝑠</m:t>
                              </m:r>
                            </m:sub>
                          </m:sSub>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i="1">
                                      <a:latin typeface="Cambria Math" panose="02040503050406030204" pitchFamily="18" charset="0"/>
                                    </a:rPr>
                                    <m:t>𝑓</m:t>
                                  </m:r>
                                </m:e>
                                <m:sub>
                                  <m:r>
                                    <a:rPr lang="tr-TR" i="1">
                                      <a:latin typeface="Cambria Math" panose="02040503050406030204" pitchFamily="18" charset="0"/>
                                    </a:rPr>
                                    <m:t>𝑠𝑦𝑠</m:t>
                                  </m:r>
                                </m:sub>
                              </m:sSub>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r>
                        <a:rPr lang="tr-TR" b="0" i="1" dirty="0"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m:t>
                              </m:r>
                            </m:sub>
                          </m:sSub>
                        </m:e>
                      </m:acc>
                      <m:r>
                        <a:rPr lang="tr-TR" b="0" i="1"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𝑒</m:t>
                              </m:r>
                            </m:sub>
                          </m:sSub>
                        </m:e>
                      </m:acc>
                    </m:oMath>
                  </m:oMathPara>
                </a14:m>
                <a:endParaRPr lang="tr-TR" dirty="0"/>
              </a:p>
              <a:p>
                <a:endParaRPr lang="tr-TR" dirty="0"/>
              </a:p>
            </p:txBody>
          </p:sp>
        </mc:Choice>
        <mc:Fallback xmlns="">
          <p:sp>
            <p:nvSpPr>
              <p:cNvPr id="6" name="TextBox 5"/>
              <p:cNvSpPr txBox="1">
                <a:spLocks noRot="1" noChangeAspect="1" noMove="1" noResize="1" noEditPoints="1" noAdjustHandles="1" noChangeArrowheads="1" noChangeShapeType="1" noTextEdit="1"/>
              </p:cNvSpPr>
              <p:nvPr/>
            </p:nvSpPr>
            <p:spPr>
              <a:xfrm>
                <a:off x="539552" y="1728780"/>
                <a:ext cx="4501008" cy="1222964"/>
              </a:xfrm>
              <a:prstGeom prst="rect">
                <a:avLst/>
              </a:prstGeom>
              <a:blipFill>
                <a:blip r:embed="rId4"/>
                <a:stretch>
                  <a:fillRect/>
                </a:stretch>
              </a:blipFill>
            </p:spPr>
            <p:txBody>
              <a:bodyPr/>
              <a:lstStyle/>
              <a:p>
                <a:r>
                  <a:rPr lang="tr-TR">
                    <a:noFill/>
                  </a:rPr>
                  <a:t> </a:t>
                </a:r>
              </a:p>
            </p:txBody>
          </p:sp>
        </mc:Fallback>
      </mc:AlternateContent>
      <p:sp>
        <p:nvSpPr>
          <p:cNvPr id="4" name="TextBox 3"/>
          <p:cNvSpPr txBox="1"/>
          <p:nvPr/>
        </p:nvSpPr>
        <p:spPr>
          <a:xfrm>
            <a:off x="5580112" y="1348231"/>
            <a:ext cx="3384376" cy="4154984"/>
          </a:xfrm>
          <a:prstGeom prst="rect">
            <a:avLst/>
          </a:prstGeom>
          <a:noFill/>
        </p:spPr>
        <p:txBody>
          <a:bodyPr wrap="square" rtlCol="0">
            <a:spAutoFit/>
          </a:bodyPr>
          <a:lstStyle/>
          <a:p>
            <a:r>
              <a:rPr lang="en-GB" dirty="0" smtClean="0"/>
              <a:t>Frequency Regulating Mechanisms in Grid:</a:t>
            </a:r>
          </a:p>
          <a:p>
            <a:endParaRPr lang="en-GB" dirty="0" smtClean="0"/>
          </a:p>
          <a:p>
            <a:pPr marL="342900" indent="-342900">
              <a:buFont typeface="Arial" panose="020B0604020202020204" pitchFamily="34" charset="0"/>
              <a:buChar char="•"/>
            </a:pPr>
            <a:r>
              <a:rPr lang="en-GB" dirty="0" smtClean="0"/>
              <a:t>Primary Frequency Control (no longer than 15s)</a:t>
            </a: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Secondary Control</a:t>
            </a: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Tertiary Frequency Control</a:t>
            </a:r>
            <a:endParaRPr lang="en-GB" dirty="0"/>
          </a:p>
        </p:txBody>
      </p:sp>
      <p:sp>
        <p:nvSpPr>
          <p:cNvPr id="8" name="TextBox 7"/>
          <p:cNvSpPr txBox="1"/>
          <p:nvPr/>
        </p:nvSpPr>
        <p:spPr>
          <a:xfrm>
            <a:off x="179512" y="5545166"/>
            <a:ext cx="6059016" cy="646331"/>
          </a:xfrm>
          <a:prstGeom prst="rect">
            <a:avLst/>
          </a:prstGeom>
          <a:noFill/>
        </p:spPr>
        <p:txBody>
          <a:bodyPr wrap="square" rtlCol="0">
            <a:spAutoFit/>
          </a:bodyPr>
          <a:lstStyle/>
          <a:p>
            <a:pPr algn="ctr"/>
            <a:r>
              <a:rPr lang="tr-TR" sz="1800" dirty="0" smtClean="0"/>
              <a:t>Figure 4: </a:t>
            </a:r>
            <a:r>
              <a:rPr lang="en-GB" sz="1800" dirty="0"/>
              <a:t>Frequency behaviour in electric grid with the water level in </a:t>
            </a:r>
            <a:r>
              <a:rPr lang="en-GB" sz="1800" dirty="0" smtClean="0"/>
              <a:t>a</a:t>
            </a:r>
            <a:r>
              <a:rPr lang="tr-TR" sz="1800" dirty="0" smtClean="0"/>
              <a:t> </a:t>
            </a:r>
            <a:r>
              <a:rPr lang="en-GB" sz="1800" dirty="0" smtClean="0"/>
              <a:t>container</a:t>
            </a:r>
            <a:r>
              <a:rPr lang="tr-TR" sz="1800" dirty="0" smtClean="0"/>
              <a:t> </a:t>
            </a:r>
            <a:r>
              <a:rPr lang="en-GB" sz="1800" dirty="0" smtClean="0"/>
              <a:t>analogy [</a:t>
            </a:r>
            <a:r>
              <a:rPr lang="tr-TR" sz="1800" dirty="0" smtClean="0"/>
              <a:t>2</a:t>
            </a:r>
            <a:r>
              <a:rPr lang="en-GB" sz="1800" dirty="0" smtClean="0"/>
              <a:t>]</a:t>
            </a:r>
            <a:endParaRPr lang="tr-TR" sz="1800" dirty="0"/>
          </a:p>
        </p:txBody>
      </p:sp>
    </p:spTree>
    <p:extLst>
      <p:ext uri="{BB962C8B-B14F-4D97-AF65-F5344CB8AC3E}">
        <p14:creationId xmlns:p14="http://schemas.microsoft.com/office/powerpoint/2010/main" val="37207874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0336" y="1801503"/>
            <a:ext cx="4762872" cy="3283681"/>
          </a:xfrm>
        </p:spPr>
      </p:pic>
      <p:sp>
        <p:nvSpPr>
          <p:cNvPr id="9" name="Left Arrow 8"/>
          <p:cNvSpPr/>
          <p:nvPr/>
        </p:nvSpPr>
        <p:spPr>
          <a:xfrm rot="8090536">
            <a:off x="5306104" y="2098326"/>
            <a:ext cx="1259776" cy="360290"/>
          </a:xfrm>
          <a:prstGeom prst="left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10" name="TextBox 9"/>
          <p:cNvSpPr txBox="1"/>
          <p:nvPr/>
        </p:nvSpPr>
        <p:spPr>
          <a:xfrm>
            <a:off x="6507893" y="684145"/>
            <a:ext cx="2575315" cy="1200329"/>
          </a:xfrm>
          <a:prstGeom prst="rect">
            <a:avLst/>
          </a:prstGeom>
          <a:noFill/>
        </p:spPr>
        <p:txBody>
          <a:bodyPr wrap="square" rtlCol="0">
            <a:spAutoFit/>
          </a:bodyPr>
          <a:lstStyle/>
          <a:p>
            <a:r>
              <a:rPr lang="tr-TR" dirty="0" smtClean="0"/>
              <a:t>Inertial Support decreases the RoCOF</a:t>
            </a:r>
            <a:endParaRPr lang="tr-TR" dirty="0"/>
          </a:p>
        </p:txBody>
      </p:sp>
      <p:sp>
        <p:nvSpPr>
          <p:cNvPr id="11" name="TextBox 10"/>
          <p:cNvSpPr txBox="1"/>
          <p:nvPr/>
        </p:nvSpPr>
        <p:spPr>
          <a:xfrm>
            <a:off x="460892" y="4922859"/>
            <a:ext cx="4111108" cy="1569660"/>
          </a:xfrm>
          <a:prstGeom prst="rect">
            <a:avLst/>
          </a:prstGeom>
          <a:noFill/>
        </p:spPr>
        <p:txBody>
          <a:bodyPr wrap="square" rtlCol="0">
            <a:spAutoFit/>
          </a:bodyPr>
          <a:lstStyle/>
          <a:p>
            <a:pPr algn="ctr"/>
            <a:r>
              <a:rPr lang="tr-TR" dirty="0" smtClean="0"/>
              <a:t>Higher Grid Inertia</a:t>
            </a:r>
          </a:p>
          <a:p>
            <a:pPr algn="ctr"/>
            <a:endParaRPr lang="tr-TR" dirty="0" smtClean="0">
              <a:sym typeface="Wingdings" panose="05000000000000000000" pitchFamily="2" charset="2"/>
            </a:endParaRPr>
          </a:p>
          <a:p>
            <a:pPr algn="ctr"/>
            <a:endParaRPr lang="tr-TR" dirty="0" smtClean="0">
              <a:sym typeface="Wingdings" panose="05000000000000000000" pitchFamily="2" charset="2"/>
            </a:endParaRPr>
          </a:p>
          <a:p>
            <a:pPr algn="ctr"/>
            <a:r>
              <a:rPr lang="tr-TR" dirty="0" smtClean="0">
                <a:sym typeface="Wingdings" panose="05000000000000000000" pitchFamily="2" charset="2"/>
              </a:rPr>
              <a:t> Lower RoCoF</a:t>
            </a:r>
            <a:endParaRPr lang="tr-TR" dirty="0"/>
          </a:p>
        </p:txBody>
      </p:sp>
      <p:sp>
        <p:nvSpPr>
          <p:cNvPr id="12" name="TextBox 11"/>
          <p:cNvSpPr txBox="1"/>
          <p:nvPr/>
        </p:nvSpPr>
        <p:spPr>
          <a:xfrm>
            <a:off x="421450" y="1801503"/>
            <a:ext cx="3708776" cy="3416320"/>
          </a:xfrm>
          <a:prstGeom prst="rect">
            <a:avLst/>
          </a:prstGeom>
          <a:noFill/>
        </p:spPr>
        <p:txBody>
          <a:bodyPr wrap="square" rtlCol="0">
            <a:spAutoFit/>
          </a:bodyPr>
          <a:lstStyle/>
          <a:p>
            <a:pPr marL="342900" indent="-342900">
              <a:buFont typeface="Arial" panose="020B0604020202020204" pitchFamily="34" charset="0"/>
              <a:buChar char="•"/>
            </a:pPr>
            <a:r>
              <a:rPr lang="en-GB" dirty="0" smtClean="0"/>
              <a:t>Until the primary controller action, the frequency falls. </a:t>
            </a:r>
          </a:p>
          <a:p>
            <a:pPr marL="800100" lvl="1"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Frequency decline is arrested by Inertial Support and Primary Frequency Controllers</a:t>
            </a:r>
          </a:p>
          <a:p>
            <a:endParaRPr lang="en-GB" dirty="0"/>
          </a:p>
        </p:txBody>
      </p:sp>
      <p:sp>
        <p:nvSpPr>
          <p:cNvPr id="13" name="TextBox 12"/>
          <p:cNvSpPr txBox="1"/>
          <p:nvPr/>
        </p:nvSpPr>
        <p:spPr>
          <a:xfrm>
            <a:off x="4494260" y="5288740"/>
            <a:ext cx="4590328" cy="369332"/>
          </a:xfrm>
          <a:prstGeom prst="rect">
            <a:avLst/>
          </a:prstGeom>
          <a:noFill/>
        </p:spPr>
        <p:txBody>
          <a:bodyPr wrap="square" rtlCol="0">
            <a:spAutoFit/>
          </a:bodyPr>
          <a:lstStyle/>
          <a:p>
            <a:r>
              <a:rPr lang="tr-TR" sz="1800" dirty="0" smtClean="0"/>
              <a:t>Figure 5: Typical Frequency Disturbance</a:t>
            </a:r>
            <a:endParaRPr lang="tr-TR" sz="1800" dirty="0"/>
          </a:p>
        </p:txBody>
      </p:sp>
      <p:sp>
        <p:nvSpPr>
          <p:cNvPr id="4" name="Down Arrow 3"/>
          <p:cNvSpPr/>
          <p:nvPr/>
        </p:nvSpPr>
        <p:spPr>
          <a:xfrm>
            <a:off x="2300273" y="5406804"/>
            <a:ext cx="314351" cy="601769"/>
          </a:xfrm>
          <a:prstGeom prst="down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0285299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04048" y="908720"/>
            <a:ext cx="3842939" cy="4987925"/>
          </a:xfrm>
        </p:spPr>
      </p:pic>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9</a:t>
            </a:fld>
            <a:endParaRPr lang="en-US" dirty="0"/>
          </a:p>
        </p:txBody>
      </p:sp>
      <p:sp>
        <p:nvSpPr>
          <p:cNvPr id="6" name="TextBox 5"/>
          <p:cNvSpPr txBox="1"/>
          <p:nvPr/>
        </p:nvSpPr>
        <p:spPr>
          <a:xfrm>
            <a:off x="611560" y="1700807"/>
            <a:ext cx="3960440" cy="4524315"/>
          </a:xfrm>
          <a:prstGeom prst="rect">
            <a:avLst/>
          </a:prstGeom>
          <a:noFill/>
        </p:spPr>
        <p:txBody>
          <a:bodyPr wrap="square" rtlCol="0">
            <a:spAutoFit/>
          </a:bodyPr>
          <a:lstStyle/>
          <a:p>
            <a:pPr marL="342900" indent="-342900">
              <a:buFont typeface="Arial" panose="020B0604020202020204" pitchFamily="34" charset="0"/>
              <a:buChar char="•"/>
            </a:pPr>
            <a:r>
              <a:rPr lang="tr-TR" dirty="0" smtClean="0"/>
              <a:t>Frequency changes create small deviations in Type-1 and Type-2 turbines. </a:t>
            </a:r>
            <a:endParaRPr lang="en-GB" dirty="0" smtClean="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tr-TR" dirty="0"/>
              <a:t>Frequency changes </a:t>
            </a:r>
            <a:r>
              <a:rPr lang="tr-TR" dirty="0" smtClean="0"/>
              <a:t>do not affect Type-3 </a:t>
            </a:r>
            <a:r>
              <a:rPr lang="tr-TR" dirty="0"/>
              <a:t>and </a:t>
            </a:r>
            <a:r>
              <a:rPr lang="tr-TR" dirty="0" smtClean="0"/>
              <a:t>Type-4 </a:t>
            </a:r>
            <a:r>
              <a:rPr lang="tr-TR" dirty="0"/>
              <a:t>turbines. </a:t>
            </a:r>
            <a:endParaRPr lang="en-GB" dirty="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Existing structure decreases grid </a:t>
            </a:r>
            <a:r>
              <a:rPr lang="tr-TR" dirty="0" smtClean="0"/>
              <a:t>effective </a:t>
            </a:r>
            <a:r>
              <a:rPr lang="en-GB" dirty="0" smtClean="0"/>
              <a:t>inertia!</a:t>
            </a:r>
            <a:endParaRPr lang="en-GB" dirty="0"/>
          </a:p>
        </p:txBody>
      </p:sp>
      <p:sp>
        <p:nvSpPr>
          <p:cNvPr id="7" name="TextBox 6"/>
          <p:cNvSpPr txBox="1"/>
          <p:nvPr/>
        </p:nvSpPr>
        <p:spPr>
          <a:xfrm>
            <a:off x="4693269" y="5876707"/>
            <a:ext cx="4464496" cy="646331"/>
          </a:xfrm>
          <a:prstGeom prst="rect">
            <a:avLst/>
          </a:prstGeom>
          <a:noFill/>
        </p:spPr>
        <p:txBody>
          <a:bodyPr wrap="square" rtlCol="0">
            <a:spAutoFit/>
          </a:bodyPr>
          <a:lstStyle/>
          <a:p>
            <a:r>
              <a:rPr lang="tr-TR" sz="1800" dirty="0" smtClean="0"/>
              <a:t>Figure 6: Wind Turbine Generator Configurations [3]</a:t>
            </a:r>
            <a:endParaRPr lang="tr-TR" sz="1800" dirty="0"/>
          </a:p>
        </p:txBody>
      </p:sp>
    </p:spTree>
    <p:extLst>
      <p:ext uri="{BB962C8B-B14F-4D97-AF65-F5344CB8AC3E}">
        <p14:creationId xmlns:p14="http://schemas.microsoft.com/office/powerpoint/2010/main" val="3933851754"/>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3">
      <a:dk1>
        <a:sysClr val="windowText" lastClr="000000"/>
      </a:dk1>
      <a:lt1>
        <a:sysClr val="window" lastClr="FFFFFF"/>
      </a:lt1>
      <a:dk2>
        <a:srgbClr val="FF0000"/>
      </a:dk2>
      <a:lt2>
        <a:srgbClr val="E2DFCC"/>
      </a:lt2>
      <a:accent1>
        <a:srgbClr val="C00000"/>
      </a:accent1>
      <a:accent2>
        <a:srgbClr val="C00000"/>
      </a:accent2>
      <a:accent3>
        <a:srgbClr val="C00000"/>
      </a:accent3>
      <a:accent4>
        <a:srgbClr val="C00000"/>
      </a:accent4>
      <a:accent5>
        <a:srgbClr val="4EB3CF"/>
      </a:accent5>
      <a:accent6>
        <a:srgbClr val="51C3F9"/>
      </a:accent6>
      <a:hlink>
        <a:srgbClr val="EE7B08"/>
      </a:hlink>
      <a:folHlink>
        <a:srgbClr val="977B2D"/>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ETU_EEE_Presentation_Template.potx" id="{E6E03A91-F1FA-4A98-8BA7-ECDF9C3E2C0E}" vid="{82D5DDE7-B8CD-45DF-8E92-2FA8F65DCE9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Chapter-8</Template>
  <TotalTime>1472215792</TotalTime>
  <Pages>17</Pages>
  <Words>2052</Words>
  <Application>Microsoft Office PowerPoint</Application>
  <PresentationFormat>On-screen Show (4:3)</PresentationFormat>
  <Paragraphs>345</Paragraphs>
  <Slides>42</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 (Headings)</vt:lpstr>
      <vt:lpstr>Cambria Math</vt:lpstr>
      <vt:lpstr>Century Gothic</vt:lpstr>
      <vt:lpstr>Constantia</vt:lpstr>
      <vt:lpstr>Wingdings</vt:lpstr>
      <vt:lpstr>Wingdings 2</vt:lpstr>
      <vt:lpstr>Flow</vt:lpstr>
      <vt:lpstr>PowerPoint Presentation</vt:lpstr>
      <vt:lpstr>Agenda</vt:lpstr>
      <vt:lpstr>Renewable Energy Problems</vt:lpstr>
      <vt:lpstr>Renewable Energy Problems</vt:lpstr>
      <vt:lpstr>Synchronous Generator</vt:lpstr>
      <vt:lpstr>Swing Equation</vt:lpstr>
      <vt:lpstr>Frequency</vt:lpstr>
      <vt:lpstr>Frequeny Disturbance</vt:lpstr>
      <vt:lpstr>Renewable Energy Problems</vt:lpstr>
      <vt:lpstr>Renewable Energy Problems</vt:lpstr>
      <vt:lpstr>Wind Turbine Modelling</vt:lpstr>
      <vt:lpstr>Wind Turbine Modelling</vt:lpstr>
      <vt:lpstr>Wind Turbine Modelling</vt:lpstr>
      <vt:lpstr>Fast Inertial Support</vt:lpstr>
      <vt:lpstr>Fast Inertial Support</vt:lpstr>
      <vt:lpstr>Fast Inertia Support</vt:lpstr>
      <vt:lpstr>Fast Inertial Support</vt:lpstr>
      <vt:lpstr>Fast Inertial Support</vt:lpstr>
      <vt:lpstr>Fast Inertial Support</vt:lpstr>
      <vt:lpstr>Fast Inertial Support</vt:lpstr>
      <vt:lpstr>Fast Inertial Support</vt:lpstr>
      <vt:lpstr>Implementation on a Test Case</vt:lpstr>
      <vt:lpstr>Implementation on a Test Case</vt:lpstr>
      <vt:lpstr>Implementation on a Test Case</vt:lpstr>
      <vt:lpstr>Implementation on a Test Case</vt:lpstr>
      <vt:lpstr>Comparison between Fast Inertial Support and Synthetic Inertia</vt:lpstr>
      <vt:lpstr>Effects on the Turkish Electricity Network</vt:lpstr>
      <vt:lpstr>Effects on the Turkish Electricity Network</vt:lpstr>
      <vt:lpstr>Effects on the Turkish Electricity Network</vt:lpstr>
      <vt:lpstr>Economical Perspective</vt:lpstr>
      <vt:lpstr>Economical Perspective</vt:lpstr>
      <vt:lpstr>Conclusions</vt:lpstr>
      <vt:lpstr>References</vt:lpstr>
      <vt:lpstr>References (cont’d)</vt:lpstr>
      <vt:lpstr>Thank you! </vt:lpstr>
      <vt:lpstr>Frequency Disturbance from Northern Cyprus</vt:lpstr>
      <vt:lpstr>Frequency Disturbance</vt:lpstr>
      <vt:lpstr>Frequency Disturbance</vt:lpstr>
      <vt:lpstr>Frequency Disturbance with Droop=4%</vt:lpstr>
      <vt:lpstr>Aerodynamic Power</vt:lpstr>
      <vt:lpstr>Pitch Control</vt:lpstr>
      <vt:lpstr>Vector Control of PMSG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subject/>
  <dc:creator>Tayfun AKIN</dc:creator>
  <cp:keywords/>
  <dc:description/>
  <cp:lastModifiedBy>erencan duymaz</cp:lastModifiedBy>
  <cp:revision>285</cp:revision>
  <cp:lastPrinted>1999-12-15T11:28:31Z</cp:lastPrinted>
  <dcterms:created xsi:type="dcterms:W3CDTF">1997-02-27T23:34:28Z</dcterms:created>
  <dcterms:modified xsi:type="dcterms:W3CDTF">2019-01-17T22:45:49Z</dcterms:modified>
</cp:coreProperties>
</file>