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12" autoAdjust="0"/>
  </p:normalViewPr>
  <p:slideViewPr>
    <p:cSldViewPr snapToGrid="0">
      <p:cViewPr>
        <p:scale>
          <a:sx n="33" d="100"/>
          <a:sy n="33" d="100"/>
        </p:scale>
        <p:origin x="684" y="2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.emf"/><Relationship Id="rId7" Type="http://schemas.microsoft.com/office/2007/relationships/hdphoto" Target="../media/hdphoto2.wdp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oleObject" Target="../embeddings/oleObject3.bin"/><Relationship Id="rId29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24" Type="http://schemas.openxmlformats.org/officeDocument/2006/relationships/oleObject" Target="../embeddings/oleObject5.bin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23" Type="http://schemas.openxmlformats.org/officeDocument/2006/relationships/image" Target="../media/image5.emf"/><Relationship Id="rId28" Type="http://schemas.openxmlformats.org/officeDocument/2006/relationships/image" Target="../media/image7.emf"/><Relationship Id="rId10" Type="http://schemas.openxmlformats.org/officeDocument/2006/relationships/image" Target="../media/image2.emf"/><Relationship Id="rId19" Type="http://schemas.openxmlformats.org/officeDocument/2006/relationships/image" Target="../media/image3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4.png"/><Relationship Id="rId22" Type="http://schemas.openxmlformats.org/officeDocument/2006/relationships/oleObject" Target="../embeddings/oleObject4.bin"/><Relationship Id="rId27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819335" y="6711640"/>
            <a:ext cx="14173200" cy="350691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4800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19263" y="6724905"/>
            <a:ext cx="14058900" cy="349651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5735343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226917" y="396458"/>
            <a:ext cx="2806065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</a:t>
            </a:r>
            <a:r>
              <a:rPr lang="tr-TR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Simulator</a:t>
            </a:r>
            <a:r>
              <a:rPr lang="en-GB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</a:t>
            </a:r>
          </a:p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Frequency Stability Studies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/>
            <a:r>
              <a:rPr lang="tr-TR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Erencan Duymaz</a:t>
            </a:r>
          </a:p>
          <a:p>
            <a:pPr defTabSz="4389438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Assist. Prof. Ozan Keysan</a:t>
            </a:r>
          </a:p>
          <a:p>
            <a:pPr defTabSz="4389438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/>
            <a:r>
              <a:rPr lang="tr-T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defTabSz="4389438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 STAR</a:t>
            </a:r>
            <a:r>
              <a:rPr lang="tr-T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Workshop 201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-971550" y="2811318"/>
            <a:ext cx="41148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endParaRPr lang="en-US" b="1" dirty="0"/>
          </a:p>
          <a:p>
            <a:pPr defTabSz="4389438">
              <a:spcBef>
                <a:spcPct val="50000"/>
              </a:spcBef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9514955" y="39443224"/>
            <a:ext cx="6229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/>
              <a:t>Bibliography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911737" y="40515662"/>
            <a:ext cx="13061950" cy="93892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tr-TR" sz="1500" dirty="0" smtClean="0"/>
              <a:t>[1]	</a:t>
            </a:r>
            <a:r>
              <a:rPr lang="en-GB" sz="1500" b="1" dirty="0" smtClean="0">
                <a:latin typeface="Times New Roman" pitchFamily="18" charset="0"/>
              </a:rPr>
              <a:t>I</a:t>
            </a:r>
            <a:r>
              <a:rPr lang="en-GB" sz="1500" b="1" dirty="0">
                <a:latin typeface="Times New Roman" pitchFamily="18" charset="0"/>
              </a:rPr>
              <a:t>. A. </a:t>
            </a:r>
            <a:r>
              <a:rPr lang="en-GB" sz="1500" b="1" dirty="0" err="1">
                <a:latin typeface="Times New Roman" pitchFamily="18" charset="0"/>
              </a:rPr>
              <a:t>Erinmez</a:t>
            </a:r>
            <a:r>
              <a:rPr lang="en-GB" sz="1500" b="1" dirty="0">
                <a:latin typeface="Times New Roman" pitchFamily="18" charset="0"/>
              </a:rPr>
              <a:t>, D. O. Bickers, G. F. Wood, and W. W. Hung, “NGC experience with frequency control in England and Wales-provision of frequency response by generators,” IEEE Power Eng. Soc. 1999 Winter Meet. (Cat. No.99CH36233), vol. 1, pp. 590–596 vol.1, 1999</a:t>
            </a:r>
            <a:r>
              <a:rPr lang="en-GB" sz="1500" b="1" dirty="0" smtClean="0">
                <a:latin typeface="Times New Roman" pitchFamily="18" charset="0"/>
              </a:rPr>
              <a:t>.</a:t>
            </a:r>
            <a:endParaRPr lang="tr-TR" sz="1500" b="1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tr-TR" sz="1500" b="1" dirty="0" smtClean="0">
                <a:latin typeface="Times New Roman" pitchFamily="18" charset="0"/>
              </a:rPr>
              <a:t>[2]	</a:t>
            </a:r>
            <a:r>
              <a:rPr lang="en-GB" sz="1500" b="1" dirty="0" smtClean="0">
                <a:latin typeface="Times New Roman" pitchFamily="18" charset="0"/>
              </a:rPr>
              <a:t>S</a:t>
            </a:r>
            <a:r>
              <a:rPr lang="en-GB" sz="1500" b="1" dirty="0">
                <a:latin typeface="Times New Roman" pitchFamily="18" charset="0"/>
              </a:rPr>
              <a:t>. D. </a:t>
            </a:r>
            <a:r>
              <a:rPr lang="en-GB" sz="1500" b="1" dirty="0" err="1">
                <a:latin typeface="Times New Roman" pitchFamily="18" charset="0"/>
              </a:rPr>
              <a:t>Umans</a:t>
            </a:r>
            <a:r>
              <a:rPr lang="en-GB" sz="1500" b="1" dirty="0">
                <a:latin typeface="Times New Roman" pitchFamily="18" charset="0"/>
              </a:rPr>
              <a:t>, </a:t>
            </a:r>
            <a:r>
              <a:rPr lang="en-GB" sz="1500" b="1" dirty="0" err="1">
                <a:latin typeface="Times New Roman" pitchFamily="18" charset="0"/>
              </a:rPr>
              <a:t>Fitzgeral</a:t>
            </a:r>
            <a:r>
              <a:rPr lang="en-GB" sz="1500" b="1" dirty="0">
                <a:latin typeface="Times New Roman" pitchFamily="18" charset="0"/>
              </a:rPr>
              <a:t> &amp; Kingsley’s Electric Machinery. 2014</a:t>
            </a:r>
            <a:r>
              <a:rPr lang="en-GB" sz="1500" b="1" dirty="0" smtClean="0">
                <a:latin typeface="Times New Roman" pitchFamily="18" charset="0"/>
              </a:rPr>
              <a:t>.</a:t>
            </a:r>
            <a:endParaRPr lang="tr-TR" sz="1500" b="1" dirty="0" smtClean="0">
              <a:latin typeface="Times New Roman" pitchFamily="18" charset="0"/>
            </a:endParaRPr>
          </a:p>
          <a:p>
            <a:pPr marL="342900" indent="-342900" algn="l" defTabSz="612775" eaLnBrk="0" hangingPunct="0">
              <a:lnSpc>
                <a:spcPct val="95000"/>
              </a:lnSpc>
              <a:buFontTx/>
              <a:buAutoNum type="arabicPeriod"/>
            </a:pPr>
            <a:endParaRPr lang="en-US" sz="1500" b="1" dirty="0">
              <a:latin typeface="Times New Roman" pitchFamily="18" charset="0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431838" y="7264776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in Power Systems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Doga Ceylan\Desktop\Doğa Ceylan\METU EE\Work Shop\2017\bzm5WLbk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19" l="1172" r="100000">
                        <a14:foregroundMark x1="74609" y1="48828" x2="74609" y2="48828"/>
                        <a14:backgroundMark x1="11719" y1="10547" x2="3125" y2="41016"/>
                        <a14:backgroundMark x1="3516" y1="41797" x2="9766" y2="87891"/>
                        <a14:backgroundMark x1="10156" y1="89844" x2="90625" y2="94531"/>
                        <a14:backgroundMark x1="90234" y1="91797" x2="96094" y2="17969"/>
                        <a14:backgroundMark x1="96094" y1="17969" x2="71484" y2="1953"/>
                        <a14:backgroundMark x1="71484" y1="1953" x2="13672" y2="5078"/>
                        <a14:backgroundMark x1="13672" y1="5078" x2="10938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933" y="2083414"/>
            <a:ext cx="3075672" cy="307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31233"/>
            <a:ext cx="3432145" cy="3432145"/>
          </a:xfrm>
          <a:prstGeom prst="rect">
            <a:avLst/>
          </a:prstGeom>
        </p:spPr>
      </p:pic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156890" y="18072113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control in England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Wales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4342" y="11620869"/>
            <a:ext cx="11203467" cy="64105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03138"/>
              </p:ext>
            </p:extLst>
          </p:nvPr>
        </p:nvGraphicFramePr>
        <p:xfrm>
          <a:off x="16312485" y="8313787"/>
          <a:ext cx="13186899" cy="650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Visio" r:id="rId9" imgW="11563281" imgH="5696052" progId="Visio.Drawing.15">
                  <p:embed/>
                </p:oleObj>
              </mc:Choice>
              <mc:Fallback>
                <p:oleObj name="Visio" r:id="rId9" imgW="11563281" imgH="5696052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2485" y="8313787"/>
                        <a:ext cx="13186899" cy="6506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92" y="21362968"/>
            <a:ext cx="4646235" cy="464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14238" r="2123" b="28000"/>
          <a:stretch/>
        </p:blipFill>
        <p:spPr>
          <a:xfrm>
            <a:off x="6057901" y="21799375"/>
            <a:ext cx="8362950" cy="381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6917" y="38629636"/>
            <a:ext cx="13041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A realistic grid simulator can be designed in the laboratory by controlling the </a:t>
            </a:r>
            <a:r>
              <a:rPr lang="tr-TR" sz="3600" b="1" dirty="0" smtClean="0"/>
              <a:t>system speed </a:t>
            </a:r>
            <a:r>
              <a:rPr lang="tr-TR" sz="3600" dirty="0" smtClean="0"/>
              <a:t>and </a:t>
            </a:r>
            <a:r>
              <a:rPr lang="tr-TR" sz="3600" b="1" dirty="0" smtClean="0"/>
              <a:t>output voltage</a:t>
            </a:r>
            <a:r>
              <a:rPr lang="tr-TR" sz="3600" dirty="0" smtClean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DC motor and AC motor will be controlled by controlling their </a:t>
            </a:r>
            <a:r>
              <a:rPr lang="tr-TR" sz="3600" b="1" dirty="0" smtClean="0"/>
              <a:t>field currents </a:t>
            </a:r>
            <a:r>
              <a:rPr lang="tr-TR" sz="3600" dirty="0" smtClean="0"/>
              <a:t>in order to deal with </a:t>
            </a:r>
            <a:r>
              <a:rPr lang="tr-TR" sz="3600" b="1" dirty="0" smtClean="0"/>
              <a:t>low power</a:t>
            </a:r>
            <a:r>
              <a:rPr lang="tr-TR" sz="3600" dirty="0" smtClean="0"/>
              <a:t> equipments.</a:t>
            </a:r>
            <a:endParaRPr lang="tr-TR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6889" y="26496984"/>
            <a:ext cx="667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There is </a:t>
            </a:r>
            <a:r>
              <a:rPr lang="tr-TR" sz="3600" b="1" dirty="0" smtClean="0"/>
              <a:t>no rotational part</a:t>
            </a:r>
            <a:r>
              <a:rPr lang="tr-TR" sz="3600" dirty="0" smtClean="0"/>
              <a:t>!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Frequency is </a:t>
            </a:r>
            <a:r>
              <a:rPr lang="tr-TR" sz="3600" b="1" dirty="0" smtClean="0"/>
              <a:t>commanded</a:t>
            </a:r>
            <a:r>
              <a:rPr lang="tr-TR" sz="3600" dirty="0" smtClean="0"/>
              <a:t>!</a:t>
            </a:r>
            <a:endParaRPr lang="tr-TR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96" y="29602346"/>
            <a:ext cx="11150833" cy="8363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5850" y="20968328"/>
            <a:ext cx="1314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tr-TR" sz="3600" b="1" dirty="0" smtClean="0"/>
              <a:t> </a:t>
            </a:r>
            <a:r>
              <a:rPr lang="tr-T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Simulator vs AC Synchronous Generator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647963" y="28894460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7679" y="26496945"/>
            <a:ext cx="647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System is composed of </a:t>
            </a:r>
            <a:r>
              <a:rPr lang="tr-TR" sz="3600" b="1" dirty="0" smtClean="0"/>
              <a:t>rotational</a:t>
            </a:r>
            <a:r>
              <a:rPr lang="tr-TR" sz="3600" dirty="0" smtClean="0"/>
              <a:t> elements.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Frequency is determined according to power balance.</a:t>
            </a:r>
            <a:endParaRPr lang="tr-TR" sz="3600" dirty="0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6735765" y="7264776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8448235" y="16641501"/>
            <a:ext cx="8915400" cy="381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22980364" y="16665375"/>
            <a:ext cx="2" cy="12949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448235" y="15938092"/>
            <a:ext cx="34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Exciter</a:t>
            </a:r>
            <a:endParaRPr lang="tr-TR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680561" y="15927644"/>
            <a:ext cx="34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Governor</a:t>
            </a:r>
            <a:endParaRPr lang="tr-TR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537219" y="16911776"/>
            <a:ext cx="5192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It adjust the </a:t>
            </a:r>
          </a:p>
          <a:p>
            <a:r>
              <a:rPr lang="tr-TR" sz="3600" b="1" dirty="0" smtClean="0"/>
              <a:t>output voltage</a:t>
            </a:r>
            <a:r>
              <a:rPr lang="tr-TR" sz="3600" dirty="0" smtClean="0"/>
              <a:t>.</a:t>
            </a:r>
            <a:endParaRPr lang="tr-TR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76850" y="16801709"/>
            <a:ext cx="575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It adjust the input </a:t>
            </a:r>
            <a:r>
              <a:rPr lang="tr-TR" sz="3600" b="1" dirty="0" smtClean="0"/>
              <a:t>mechanical power</a:t>
            </a:r>
            <a:r>
              <a:rPr lang="tr-TR" sz="3600" dirty="0" smtClean="0"/>
              <a:t>.</a:t>
            </a:r>
          </a:p>
        </p:txBody>
      </p:sp>
      <p:pic>
        <p:nvPicPr>
          <p:cNvPr id="64" name="Picture 63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9" y="29129603"/>
            <a:ext cx="5780935" cy="4389326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3" y="29154094"/>
            <a:ext cx="6669231" cy="4389327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0" y="34091153"/>
            <a:ext cx="5780935" cy="4192184"/>
          </a:xfrm>
          <a:prstGeom prst="rect">
            <a:avLst/>
          </a:prstGeom>
        </p:spPr>
      </p:pic>
      <p:pic>
        <p:nvPicPr>
          <p:cNvPr id="67" name="Picture 66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2" y="34051692"/>
            <a:ext cx="6669231" cy="4292071"/>
          </a:xfrm>
          <a:prstGeom prst="rect">
            <a:avLst/>
          </a:prstGeom>
        </p:spPr>
      </p:pic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7199429" y="33504867"/>
            <a:ext cx="548694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r-T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Frequency response for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additional load connection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7242970" y="38283840"/>
            <a:ext cx="5611221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Frequency response for the 25% additional load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22961084" y="33518344"/>
            <a:ext cx="591871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 voltage for </a:t>
            </a: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12.5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additional load connection</a:t>
            </a: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23023905" y="38345386"/>
            <a:ext cx="5855895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 voltage for 25% additional load connection</a:t>
            </a: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15233"/>
              </p:ext>
            </p:extLst>
          </p:nvPr>
        </p:nvGraphicFramePr>
        <p:xfrm>
          <a:off x="17166256" y="18575876"/>
          <a:ext cx="5604436" cy="186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Visio" r:id="rId18" imgW="3676770" imgH="1209490" progId="Visio.Drawing.15">
                  <p:embed/>
                </p:oleObj>
              </mc:Choice>
              <mc:Fallback>
                <p:oleObj name="Visio" r:id="rId18" imgW="3676770" imgH="1209490" progId="Visio.Drawing.15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6256" y="18575876"/>
                        <a:ext cx="5604436" cy="1861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28"/>
          <p:cNvSpPr>
            <a:spLocks noChangeArrowheads="1"/>
          </p:cNvSpPr>
          <p:nvPr/>
        </p:nvSpPr>
        <p:spPr bwMode="auto">
          <a:xfrm>
            <a:off x="152400" y="1524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95852"/>
              </p:ext>
            </p:extLst>
          </p:nvPr>
        </p:nvGraphicFramePr>
        <p:xfrm>
          <a:off x="16628880" y="23647075"/>
          <a:ext cx="8421985" cy="19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Visio" r:id="rId20" imgW="5591012" imgH="1295243" progId="Visio.Drawing.15">
                  <p:embed/>
                </p:oleObj>
              </mc:Choice>
              <mc:Fallback>
                <p:oleObj name="Visio" r:id="rId20" imgW="5591012" imgH="1295243" progId="Visio.Drawing.15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8880" y="23647075"/>
                        <a:ext cx="8421985" cy="1925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77073"/>
              </p:ext>
            </p:extLst>
          </p:nvPr>
        </p:nvGraphicFramePr>
        <p:xfrm>
          <a:off x="16648937" y="26331037"/>
          <a:ext cx="5793775" cy="194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Visio" r:id="rId22" imgW="3848123" imgH="1295243" progId="Visio.Drawing.15">
                  <p:embed/>
                </p:oleObj>
              </mc:Choice>
              <mc:Fallback>
                <p:oleObj name="Visio" r:id="rId22" imgW="3848123" imgH="1295243" progId="Visio.Drawing.15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8937" y="26331037"/>
                        <a:ext cx="5793775" cy="1944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59379"/>
              </p:ext>
            </p:extLst>
          </p:nvPr>
        </p:nvGraphicFramePr>
        <p:xfrm>
          <a:off x="23835078" y="26314532"/>
          <a:ext cx="5604845" cy="194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Visio" r:id="rId24" imgW="3756878" imgH="1310552" progId="Visio.Drawing.15">
                  <p:embed/>
                </p:oleObj>
              </mc:Choice>
              <mc:Fallback>
                <p:oleObj name="Visio" r:id="rId24" imgW="3756878" imgH="1310552" progId="Visio.Drawing.15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078" y="26314532"/>
                        <a:ext cx="5604845" cy="1943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48" y="7784264"/>
            <a:ext cx="5406339" cy="3715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5850" y="8134078"/>
            <a:ext cx="835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Frequency in power systems depends on the balance between generation and consumption.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Increasing renewable energy systems causes higher flactuations in the frequency.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5850" y="18689456"/>
            <a:ext cx="12839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/>
              <a:t>Therefore, frequency stability studies require higher attention. </a:t>
            </a:r>
            <a:r>
              <a:rPr lang="tr-TR" sz="3600" dirty="0" smtClean="0"/>
              <a:t>However, absence </a:t>
            </a:r>
            <a:r>
              <a:rPr lang="tr-TR" sz="3600" dirty="0"/>
              <a:t>of dynamical grid simulators </a:t>
            </a:r>
            <a:r>
              <a:rPr lang="tr-TR" sz="3600" dirty="0" smtClean="0"/>
              <a:t>makes these studies more challanging in </a:t>
            </a:r>
            <a:r>
              <a:rPr lang="tr-TR" sz="3600" dirty="0"/>
              <a:t>laboratory </a:t>
            </a:r>
            <a:r>
              <a:rPr lang="tr-TR" sz="3600" dirty="0" smtClean="0"/>
              <a:t>conditions.</a:t>
            </a:r>
            <a:endParaRPr lang="tr-TR" sz="3600" dirty="0"/>
          </a:p>
          <a:p>
            <a:endParaRPr lang="tr-TR" sz="3600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6508333" y="15081488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16513992" y="20236191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Exciter Control Diagram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3507700" y="28255149"/>
            <a:ext cx="6311974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Control Diagram for mode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16513992" y="25724077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Control Diagram for mode 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17199429" y="38979081"/>
            <a:ext cx="966107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computer simulations and hardware results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085850" y="25843015"/>
            <a:ext cx="1160676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Grid Simulator (left) and AC Synchronous Generator (right)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226917" y="38127825"/>
            <a:ext cx="117008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Setup ( AC Generator, DC motor and External Flywheel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25926"/>
              </p:ext>
            </p:extLst>
          </p:nvPr>
        </p:nvGraphicFramePr>
        <p:xfrm>
          <a:off x="16855132" y="20427417"/>
          <a:ext cx="6652568" cy="243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Visio" r:id="rId27" imgW="7886844" imgH="2876522" progId="Visio.Drawing.15">
                  <p:embed/>
                </p:oleObj>
              </mc:Choice>
              <mc:Fallback>
                <p:oleObj name="Visio" r:id="rId27" imgW="7886844" imgH="2876522" progId="Visio.Drawing.15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132" y="20427417"/>
                        <a:ext cx="6652568" cy="2434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6513992" y="22917765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excited DC motor equivalent circuit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16628880" y="28689101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16513992" y="28278123"/>
            <a:ext cx="6908963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Control Diagram for mode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406802" y="18575876"/>
            <a:ext cx="390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rgbClr val="00B050"/>
                </a:solidFill>
              </a:rPr>
              <a:t>AC Generator:</a:t>
            </a:r>
          </a:p>
          <a:p>
            <a:r>
              <a:rPr lang="tr-TR" sz="3600" dirty="0" smtClean="0"/>
              <a:t>I</a:t>
            </a:r>
            <a:r>
              <a:rPr lang="tr-TR" sz="3600" baseline="-25000" dirty="0" smtClean="0"/>
              <a:t>f  </a:t>
            </a:r>
            <a:r>
              <a:rPr lang="el-GR" sz="3600" dirty="0" smtClean="0"/>
              <a:t>α</a:t>
            </a:r>
            <a:r>
              <a:rPr lang="tr-TR" sz="3600" dirty="0" smtClean="0"/>
              <a:t> V</a:t>
            </a:r>
            <a:r>
              <a:rPr lang="tr-TR" sz="3600" baseline="-25000" dirty="0" smtClean="0"/>
              <a:t>t </a:t>
            </a:r>
            <a:endParaRPr lang="tr-TR" sz="3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5406802" y="20973447"/>
                <a:ext cx="3903480" cy="346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600" dirty="0" smtClean="0">
                    <a:solidFill>
                      <a:srgbClr val="00B050"/>
                    </a:solidFill>
                  </a:rPr>
                  <a:t>DC Motor:</a:t>
                </a:r>
              </a:p>
              <a:p>
                <a:r>
                  <a:rPr lang="el-GR" sz="3600" dirty="0"/>
                  <a:t>ω</a:t>
                </a:r>
                <a:r>
                  <a:rPr lang="tr-TR" sz="3600" baseline="-25000" dirty="0"/>
                  <a:t>  </a:t>
                </a:r>
                <a:r>
                  <a:rPr lang="el-GR" sz="3600" dirty="0"/>
                  <a:t>α</a:t>
                </a:r>
                <a:r>
                  <a:rPr lang="tr-TR" sz="3600" dirty="0"/>
                  <a:t> E</a:t>
                </a:r>
                <a:r>
                  <a:rPr lang="tr-TR" sz="3600" baseline="-25000" dirty="0"/>
                  <a:t>a</a:t>
                </a:r>
              </a:p>
              <a:p>
                <a:r>
                  <a:rPr lang="tr-TR" sz="3600" dirty="0" smtClean="0"/>
                  <a:t>I</a:t>
                </a:r>
                <a:r>
                  <a:rPr lang="tr-TR" sz="3600" baseline="-25000" dirty="0" smtClean="0"/>
                  <a:t>f  </a:t>
                </a:r>
                <a:r>
                  <a:rPr lang="el-GR" sz="3600" dirty="0"/>
                  <a:t>α</a:t>
                </a:r>
                <a:r>
                  <a:rPr lang="tr-TR" sz="3600" dirty="0"/>
                  <a:t> </a:t>
                </a:r>
                <a:r>
                  <a:rPr lang="tr-TR" sz="3600" dirty="0" smtClean="0"/>
                  <a:t>E</a:t>
                </a:r>
                <a:r>
                  <a:rPr lang="tr-TR" sz="3600" baseline="-25000" dirty="0" smtClean="0"/>
                  <a:t>a</a:t>
                </a:r>
              </a:p>
              <a:p>
                <a:r>
                  <a:rPr lang="tr-TR" sz="3600" dirty="0"/>
                  <a:t>I</a:t>
                </a:r>
                <a:r>
                  <a:rPr lang="tr-TR" sz="3600" baseline="-25000" dirty="0"/>
                  <a:t>f </a:t>
                </a:r>
                <a:r>
                  <a:rPr lang="el-GR" sz="36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tr-TR" sz="36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tr-TR" sz="3600" baseline="-25000" dirty="0"/>
                          <m:t>a</m:t>
                        </m:r>
                      </m:den>
                    </m:f>
                  </m:oMath>
                </a14:m>
                <a:endParaRPr lang="tr-TR" sz="3600" dirty="0" smtClean="0"/>
              </a:p>
              <a:p>
                <a:r>
                  <a:rPr lang="tr-TR" sz="3600" dirty="0" smtClean="0"/>
                  <a:t>I</a:t>
                </a:r>
                <a:r>
                  <a:rPr lang="tr-TR" sz="3600" baseline="-25000" dirty="0" smtClean="0"/>
                  <a:t>a  </a:t>
                </a:r>
                <a:r>
                  <a:rPr lang="el-GR" sz="3600" dirty="0"/>
                  <a:t>α</a:t>
                </a:r>
                <a:r>
                  <a:rPr lang="tr-TR" sz="3600" dirty="0"/>
                  <a:t> </a:t>
                </a:r>
                <a:r>
                  <a:rPr lang="tr-TR" sz="3600" dirty="0" smtClean="0"/>
                  <a:t>T</a:t>
                </a:r>
                <a:r>
                  <a:rPr lang="tr-TR" sz="3600" baseline="-25000" dirty="0" smtClean="0"/>
                  <a:t>e </a:t>
                </a:r>
                <a:endParaRPr lang="tr-TR" sz="3600" baseline="-25000" dirty="0"/>
              </a:p>
              <a:p>
                <a:endParaRPr lang="tr-TR" sz="3600" baseline="-25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802" y="20973447"/>
                <a:ext cx="3903480" cy="3463640"/>
              </a:xfrm>
              <a:prstGeom prst="rect">
                <a:avLst/>
              </a:prstGeom>
              <a:blipFill>
                <a:blip r:embed="rId29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346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Default Design</vt:lpstr>
      <vt:lpstr>Visio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erencan duymaz</cp:lastModifiedBy>
  <cp:revision>131</cp:revision>
  <dcterms:created xsi:type="dcterms:W3CDTF">2008-12-04T00:20:37Z</dcterms:created>
  <dcterms:modified xsi:type="dcterms:W3CDTF">2018-08-21T21:28:19Z</dcterms:modified>
  <cp:category>Research Poster</cp:category>
</cp:coreProperties>
</file>