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4"/>
  </p:notesMasterIdLst>
  <p:handoutMasterIdLst>
    <p:handoutMasterId r:id="rId45"/>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304" r:id="rId19"/>
    <p:sldId id="305" r:id="rId20"/>
    <p:sldId id="293" r:id="rId21"/>
    <p:sldId id="294" r:id="rId22"/>
    <p:sldId id="279" r:id="rId23"/>
    <p:sldId id="280" r:id="rId24"/>
    <p:sldId id="295" r:id="rId25"/>
    <p:sldId id="282" r:id="rId26"/>
    <p:sldId id="281" r:id="rId27"/>
    <p:sldId id="264" r:id="rId28"/>
    <p:sldId id="278" r:id="rId29"/>
    <p:sldId id="268" r:id="rId30"/>
    <p:sldId id="261" r:id="rId31"/>
    <p:sldId id="262" r:id="rId32"/>
    <p:sldId id="286" r:id="rId33"/>
    <p:sldId id="263" r:id="rId34"/>
    <p:sldId id="296" r:id="rId35"/>
    <p:sldId id="306" r:id="rId36"/>
    <p:sldId id="297" r:id="rId37"/>
    <p:sldId id="298" r:id="rId38"/>
    <p:sldId id="299" r:id="rId39"/>
    <p:sldId id="303" r:id="rId40"/>
    <p:sldId id="300" r:id="rId41"/>
    <p:sldId id="301" r:id="rId42"/>
    <p:sldId id="302" r:id="rId43"/>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78000" autoAdjust="0"/>
  </p:normalViewPr>
  <p:slideViewPr>
    <p:cSldViewPr>
      <p:cViewPr varScale="1">
        <p:scale>
          <a:sx n="54" d="100"/>
          <a:sy n="54" d="100"/>
        </p:scale>
        <p:origin x="1752"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By combining the converter rating and available kinetic energy, it is possible to find the maximum support times for inertia support</a:t>
            </a:r>
            <a:r>
              <a:rPr lang="tr-TR" altLang="en-US" baseline="0" dirty="0" smtClean="0"/>
              <a:t> in the limit case.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 Generator</a:t>
            </a:r>
            <a:r>
              <a:rPr lang="tr-TR" altLang="en-US" baseline="0" dirty="0" smtClean="0"/>
              <a:t> 25%</a:t>
            </a:r>
            <a:endParaRPr lang="tr-TR" altLang="en-US" dirty="0" smtClean="0"/>
          </a:p>
          <a:p>
            <a:r>
              <a:rPr lang="tr-TR" altLang="en-US" dirty="0" smtClean="0"/>
              <a:t>Power</a:t>
            </a:r>
            <a:r>
              <a:rPr lang="tr-TR" altLang="en-US" baseline="0" dirty="0" smtClean="0"/>
              <a:t> increases up to 0.35pu.</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988723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667473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r>
              <a:rPr lang="tr-TR" altLang="en-US" baseline="0" dirty="0" smtClean="0"/>
              <a:t> is a bit different from other cases, since  the turbine operates already in the rated power. Blade angle is different than zero. Therefore, power is curtailed for this operation. However, as the support is provided, the speed decreases below the maximum available speed. Therefore, the turbine torqu also increases in this case.</a:t>
            </a:r>
            <a:endParaRPr lang="tr-TR"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p>
          <a:p>
            <a:r>
              <a:rPr lang="tr-TR" altLang="en-US" dirty="0" smtClean="0"/>
              <a:t>Maximum allowed pitch rate is 10degrees/s.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5247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a:t>
            </a:r>
            <a:r>
              <a:rPr lang="tr-TR" altLang="en-US" baseline="0" dirty="0" smtClean="0"/>
              <a:t> second type of inertial support is the synthetic inertia. To test the synthetic inertia concept, we need a frequency disturbance. Therefpre, IEEE test case is constructed in the system.  Three cases are under consideration for the test case.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052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How the inertia support should be paid to energy provider?</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997243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9962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44472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219408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46103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28642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3594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a:p>
            <a:r>
              <a:rPr lang="tr-TR" altLang="en-US" baseline="0" dirty="0" smtClean="0"/>
              <a:t>Rotor of the synchronous generator is strictly coupled to stator rotating MMF.</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62472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55417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Case is quite different in</a:t>
            </a:r>
            <a:r>
              <a:rPr lang="tr-TR" altLang="en-US" baseline="0" dirty="0" smtClean="0"/>
              <a:t> renewable energy systems. First of all, the renewable system might not include inertia as in the case of PV. Therefore, no inertial contribution is not provided to grid. Even though significant amount of inertia exists in the wind turbines, the inertia is generally not reflected to grid side. In the right hand side,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2286693"/>
          </a:xfrm>
        </p:spPr>
        <p:txBody>
          <a:bodyPr/>
          <a:lstStyle/>
          <a:p>
            <a:r>
              <a:rPr lang="en-GB" dirty="0" smtClean="0">
                <a:latin typeface="Arial" panose="020B0604020202020204" pitchFamily="34" charset="0"/>
                <a:cs typeface="Arial" panose="020B0604020202020204" pitchFamily="34" charset="0"/>
              </a:rPr>
              <a:t>The decrease in the grid inertia can be solved by emulating inertia support in the renewable energy systems. </a:t>
            </a:r>
            <a:endParaRPr lang="tr-TR" dirty="0" smtClean="0">
              <a:latin typeface="Arial" panose="020B0604020202020204" pitchFamily="34" charset="0"/>
              <a:cs typeface="Arial" panose="020B0604020202020204" pitchFamily="34" charset="0"/>
            </a:endParaRPr>
          </a:p>
          <a:p>
            <a:endParaRPr lang="tr-TR" dirty="0" smtClean="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Wind turbines with FSPC are the most promising type of renewable energy </a:t>
            </a:r>
            <a:r>
              <a:rPr lang="en-GB" dirty="0" smtClean="0">
                <a:latin typeface="Arial" panose="020B0604020202020204" pitchFamily="34" charset="0"/>
                <a:cs typeface="Arial" panose="020B0604020202020204" pitchFamily="34" charset="0"/>
              </a:rPr>
              <a:t>system</a:t>
            </a:r>
            <a:r>
              <a:rPr lang="tr-TR" dirty="0" smtClean="0">
                <a:latin typeface="Arial" panose="020B0604020202020204" pitchFamily="34" charset="0"/>
                <a:cs typeface="Arial" panose="020B0604020202020204" pitchFamily="34" charset="0"/>
              </a:rPr>
              <a:t>s</a:t>
            </a: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due to its </a:t>
            </a:r>
            <a:r>
              <a:rPr lang="tr-TR" dirty="0" smtClean="0">
                <a:latin typeface="Arial" panose="020B0604020202020204" pitchFamily="34" charset="0"/>
                <a:cs typeface="Arial" panose="020B0604020202020204" pitchFamily="34" charset="0"/>
              </a:rPr>
              <a:t>significant </a:t>
            </a:r>
            <a:r>
              <a:rPr lang="en-GB" dirty="0" smtClean="0">
                <a:latin typeface="Arial" panose="020B0604020202020204" pitchFamily="34" charset="0"/>
                <a:cs typeface="Arial" panose="020B0604020202020204" pitchFamily="34" charset="0"/>
              </a:rPr>
              <a:t>kinetic </a:t>
            </a:r>
            <a:r>
              <a:rPr lang="en-GB" dirty="0">
                <a:latin typeface="Arial" panose="020B0604020202020204" pitchFamily="34" charset="0"/>
                <a:cs typeface="Arial" panose="020B0604020202020204" pitchFamily="34" charset="0"/>
              </a:rPr>
              <a:t>energy in the turbine inertia and the ability to control active/reactive power. </a:t>
            </a:r>
          </a:p>
          <a:p>
            <a:endParaRPr lang="tr-TR"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333" y="3475537"/>
            <a:ext cx="4127644" cy="2473743"/>
          </a:xfrm>
          <a:prstGeom prst="rect">
            <a:avLst/>
          </a:prstGeom>
        </p:spPr>
      </p:pic>
      <p:sp>
        <p:nvSpPr>
          <p:cNvPr id="10" name="Content Placeholder 3"/>
          <p:cNvSpPr txBox="1">
            <a:spLocks/>
          </p:cNvSpPr>
          <p:nvPr/>
        </p:nvSpPr>
        <p:spPr bwMode="auto">
          <a:xfrm>
            <a:off x="453953" y="372860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endParaRPr lang="en-GB" dirty="0">
              <a:latin typeface="Arial" panose="020B0604020202020204" pitchFamily="34" charset="0"/>
              <a:cs typeface="Arial" panose="020B0604020202020204" pitchFamily="34" charset="0"/>
            </a:endParaRPr>
          </a:p>
        </p:txBody>
      </p:sp>
      <p:sp>
        <p:nvSpPr>
          <p:cNvPr id="8" name="TextBox 7"/>
          <p:cNvSpPr txBox="1"/>
          <p:nvPr/>
        </p:nvSpPr>
        <p:spPr>
          <a:xfrm>
            <a:off x="1403648" y="5949280"/>
            <a:ext cx="6336704" cy="369332"/>
          </a:xfrm>
          <a:prstGeom prst="rect">
            <a:avLst/>
          </a:prstGeom>
          <a:noFill/>
        </p:spPr>
        <p:txBody>
          <a:bodyPr wrap="square" rtlCol="0">
            <a:spAutoFit/>
          </a:bodyPr>
          <a:lstStyle/>
          <a:p>
            <a:pPr algn="ctr"/>
            <a:r>
              <a:rPr lang="tr-TR" sz="1800" dirty="0" smtClean="0"/>
              <a:t>Figure 7: Synthetic Inertia vs Fast Inertial Support [4</a:t>
            </a:r>
            <a:r>
              <a:rPr lang="tr-TR" sz="1800" dirty="0"/>
              <a:t>], </a:t>
            </a:r>
            <a:r>
              <a:rPr lang="tr-TR" sz="1800" dirty="0" smtClean="0"/>
              <a:t>[5]</a:t>
            </a:r>
            <a:endParaRPr lang="tr-TR" sz="1800" dirty="0"/>
          </a:p>
        </p:txBody>
      </p:sp>
      <p:pic>
        <p:nvPicPr>
          <p:cNvPr id="5" name="Picture 4"/>
          <p:cNvPicPr>
            <a:picLocks noChangeAspect="1"/>
          </p:cNvPicPr>
          <p:nvPr/>
        </p:nvPicPr>
        <p:blipFill>
          <a:blip r:embed="rId4"/>
          <a:stretch>
            <a:fillRect/>
          </a:stretch>
        </p:blipFill>
        <p:spPr>
          <a:xfrm>
            <a:off x="696543" y="3571668"/>
            <a:ext cx="3732790" cy="2377612"/>
          </a:xfrm>
          <a:prstGeom prst="rect">
            <a:avLst/>
          </a:prstGeom>
        </p:spPr>
      </p:pic>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2038794"/>
            <a:ext cx="8468542" cy="2592288"/>
          </a:xfrm>
        </p:spPr>
      </p:pic>
      <p:sp>
        <p:nvSpPr>
          <p:cNvPr id="6" name="TextBox 5"/>
          <p:cNvSpPr txBox="1"/>
          <p:nvPr/>
        </p:nvSpPr>
        <p:spPr>
          <a:xfrm>
            <a:off x="822412" y="4962081"/>
            <a:ext cx="7499176" cy="369332"/>
          </a:xfrm>
          <a:prstGeom prst="rect">
            <a:avLst/>
          </a:prstGeom>
          <a:noFill/>
        </p:spPr>
        <p:txBody>
          <a:bodyPr wrap="square" rtlCol="0">
            <a:spAutoFit/>
          </a:bodyPr>
          <a:lstStyle/>
          <a:p>
            <a:pPr algn="ctr"/>
            <a:r>
              <a:rPr lang="tr-TR" sz="1800" dirty="0" smtClean="0"/>
              <a:t>Figure 8: Geared PMSG Wind Turbine Modelling</a:t>
            </a:r>
            <a:endParaRPr lang="tr-TR" sz="1800" dirty="0"/>
          </a:p>
        </p:txBody>
      </p:sp>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
        <p:nvSpPr>
          <p:cNvPr id="7" name="TextBox 6"/>
          <p:cNvSpPr txBox="1"/>
          <p:nvPr/>
        </p:nvSpPr>
        <p:spPr>
          <a:xfrm>
            <a:off x="799531" y="5003313"/>
            <a:ext cx="7499176" cy="369332"/>
          </a:xfrm>
          <a:prstGeom prst="rect">
            <a:avLst/>
          </a:prstGeom>
          <a:noFill/>
        </p:spPr>
        <p:txBody>
          <a:bodyPr wrap="square" rtlCol="0">
            <a:spAutoFit/>
          </a:bodyPr>
          <a:lstStyle/>
          <a:p>
            <a:pPr algn="ctr"/>
            <a:r>
              <a:rPr lang="tr-TR" sz="1800" dirty="0" smtClean="0"/>
              <a:t>Figure 9: Existing Machine Side Controller Diagram</a:t>
            </a:r>
            <a:endParaRPr lang="tr-TR" sz="1800" dirty="0"/>
          </a:p>
        </p:txBody>
      </p:sp>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
        <p:nvSpPr>
          <p:cNvPr id="6" name="TextBox 5"/>
          <p:cNvSpPr txBox="1"/>
          <p:nvPr/>
        </p:nvSpPr>
        <p:spPr>
          <a:xfrm>
            <a:off x="822411" y="5129437"/>
            <a:ext cx="7499176" cy="646331"/>
          </a:xfrm>
          <a:prstGeom prst="rect">
            <a:avLst/>
          </a:prstGeom>
          <a:noFill/>
        </p:spPr>
        <p:txBody>
          <a:bodyPr wrap="square" rtlCol="0">
            <a:spAutoFit/>
          </a:bodyPr>
          <a:lstStyle/>
          <a:p>
            <a:pPr algn="ctr"/>
            <a:r>
              <a:rPr lang="tr-TR" sz="1800" dirty="0" smtClean="0"/>
              <a:t>Figure 10: Modification of Machine Side Controller Diagram for Synthetic Inertia Method</a:t>
            </a:r>
            <a:endParaRPr lang="tr-TR" sz="1800" dirty="0"/>
          </a:p>
        </p:txBody>
      </p:sp>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5462531" y="4491728"/>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5462531" y="4491728"/>
                <a:ext cx="2031325" cy="491738"/>
              </a:xfrm>
              <a:prstGeom prst="rect">
                <a:avLst/>
              </a:prstGeom>
              <a:blipFill>
                <a:blip r:embed="rId4"/>
                <a:stretch>
                  <a:fillRect l="-601" t="-10000" b="-22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000865" y="5060754"/>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5000865" y="5060754"/>
                <a:ext cx="2954655" cy="461665"/>
              </a:xfrm>
              <a:prstGeom prst="rect">
                <a:avLst/>
              </a:prstGeom>
              <a:blipFill>
                <a:blip r:embed="rId5"/>
                <a:stretch>
                  <a:fillRect l="-412"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00864" y="5599707"/>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5000864" y="5599707"/>
                <a:ext cx="2954655" cy="461665"/>
              </a:xfrm>
              <a:prstGeom prst="rect">
                <a:avLst/>
              </a:prstGeom>
              <a:blipFill>
                <a:blip r:embed="rId6"/>
                <a:stretch>
                  <a:fillRect l="-412" t="-9333" b="-32000"/>
                </a:stretch>
              </a:blipFill>
            </p:spPr>
            <p:txBody>
              <a:bodyPr/>
              <a:lstStyle/>
              <a:p>
                <a:r>
                  <a:rPr lang="tr-TR">
                    <a:noFill/>
                  </a:rPr>
                  <a:t> </a:t>
                </a:r>
              </a:p>
            </p:txBody>
          </p:sp>
        </mc:Fallback>
      </mc:AlternateContent>
      <p:sp>
        <p:nvSpPr>
          <p:cNvPr id="11" name="TextBox 10"/>
          <p:cNvSpPr txBox="1"/>
          <p:nvPr/>
        </p:nvSpPr>
        <p:spPr>
          <a:xfrm>
            <a:off x="457193" y="4015377"/>
            <a:ext cx="8229600" cy="369332"/>
          </a:xfrm>
          <a:prstGeom prst="rect">
            <a:avLst/>
          </a:prstGeom>
          <a:noFill/>
        </p:spPr>
        <p:txBody>
          <a:bodyPr wrap="square" rtlCol="0">
            <a:spAutoFit/>
          </a:bodyPr>
          <a:lstStyle/>
          <a:p>
            <a:pPr algn="ctr"/>
            <a:r>
              <a:rPr lang="tr-TR" sz="1800" smtClean="0"/>
              <a:t>Figure 11: </a:t>
            </a:r>
            <a:r>
              <a:rPr lang="tr-TR" sz="1800" dirty="0" smtClean="0"/>
              <a:t>Power Flow inside the Wind Turbine</a:t>
            </a:r>
            <a:endParaRPr lang="tr-TR" sz="1800" dirty="0"/>
          </a:p>
        </p:txBody>
      </p:sp>
      <mc:AlternateContent xmlns:mc="http://schemas.openxmlformats.org/markup-compatibility/2006" xmlns:a14="http://schemas.microsoft.com/office/drawing/2010/main">
        <mc:Choice Requires="a14">
          <p:sp>
            <p:nvSpPr>
              <p:cNvPr id="12" name="Rectangle 11"/>
              <p:cNvSpPr/>
              <p:nvPr/>
            </p:nvSpPr>
            <p:spPr>
              <a:xfrm>
                <a:off x="427865" y="4552922"/>
                <a:ext cx="3784093"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𝑃</m:t>
                        </m:r>
                        <m:r>
                          <a:rPr lang="tr-TR" sz="2000" i="1">
                            <a:latin typeface="Cambria Math" panose="02040503050406030204" pitchFamily="18" charset="0"/>
                          </a:rPr>
                          <m:t>−</m:t>
                        </m:r>
                        <m:r>
                          <a:rPr lang="tr-TR" sz="2000" i="1">
                            <a:latin typeface="Cambria Math" panose="02040503050406030204" pitchFamily="18" charset="0"/>
                          </a:rPr>
                          <m:t>𝑙𝑖𝑚</m:t>
                        </m:r>
                      </m:sub>
                    </m:sSub>
                    <m:r>
                      <a:rPr lang="tr-TR" sz="2000" b="0" i="1" smtClean="0">
                        <a:latin typeface="Cambria Math" panose="02040503050406030204" pitchFamily="18" charset="0"/>
                      </a:rPr>
                      <m:t>:</m:t>
                    </m:r>
                  </m:oMath>
                </a14:m>
                <a:r>
                  <a:rPr lang="tr-TR" sz="2000" dirty="0" smtClean="0"/>
                  <a:t> limits maximum power to rated active power </a:t>
                </a:r>
                <a14:m>
                  <m:oMath xmlns:m="http://schemas.openxmlformats.org/officeDocument/2006/math">
                    <m:sSub>
                      <m:sSubPr>
                        <m:ctrlPr>
                          <a:rPr lang="tr-TR" sz="2000" i="1">
                            <a:latin typeface="Cambria Math" panose="02040503050406030204" pitchFamily="18" charset="0"/>
                          </a:rPr>
                        </m:ctrlPr>
                      </m:sSubPr>
                      <m:e>
                        <m:r>
                          <a:rPr lang="tr-TR" sz="2000" b="0" i="1" smtClean="0">
                            <a:latin typeface="Cambria Math" panose="02040503050406030204" pitchFamily="18" charset="0"/>
                          </a:rPr>
                          <m:t>𝑃</m:t>
                        </m:r>
                      </m:e>
                      <m:sub>
                        <m:r>
                          <a:rPr lang="tr-TR" sz="2000" i="1">
                            <a:latin typeface="Cambria Math" panose="02040503050406030204" pitchFamily="18" charset="0"/>
                          </a:rPr>
                          <m:t>𝑟𝑎𝑡𝑒𝑑</m:t>
                        </m:r>
                      </m:sub>
                    </m:sSub>
                  </m:oMath>
                </a14:m>
                <a:r>
                  <a:rPr lang="tr-TR" sz="2000" dirty="0" smtClean="0"/>
                  <a:t>!</a:t>
                </a:r>
                <a:r>
                  <a:rPr lang="tr-TR" sz="2000"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427865" y="4552922"/>
                <a:ext cx="3784093" cy="1015663"/>
              </a:xfrm>
              <a:prstGeom prst="rect">
                <a:avLst/>
              </a:prstGeom>
              <a:blipFill>
                <a:blip r:embed="rId7"/>
                <a:stretch>
                  <a:fillRect l="-1610" t="-301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27865" y="5339162"/>
                <a:ext cx="3784093"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𝑆</m:t>
                        </m:r>
                        <m:r>
                          <a:rPr lang="tr-TR" sz="2000" i="1">
                            <a:latin typeface="Cambria Math" panose="02040503050406030204" pitchFamily="18" charset="0"/>
                          </a:rPr>
                          <m:t>−</m:t>
                        </m:r>
                        <m:r>
                          <a:rPr lang="tr-TR" sz="2000" i="1">
                            <a:latin typeface="Cambria Math" panose="02040503050406030204" pitchFamily="18" charset="0"/>
                          </a:rPr>
                          <m:t>𝑙𝑖𝑚</m:t>
                        </m:r>
                      </m:sub>
                    </m:sSub>
                    <m:r>
                      <a:rPr lang="tr-TR" sz="2000" b="0" i="1" smtClean="0">
                        <a:latin typeface="Cambria Math" panose="02040503050406030204" pitchFamily="18" charset="0"/>
                      </a:rPr>
                      <m:t>:</m:t>
                    </m:r>
                  </m:oMath>
                </a14:m>
                <a:r>
                  <a:rPr lang="tr-TR" sz="2000" dirty="0" smtClean="0"/>
                  <a:t> limits maximum power to apparent power </a:t>
                </a:r>
                <a14:m>
                  <m:oMath xmlns:m="http://schemas.openxmlformats.org/officeDocument/2006/math">
                    <m:sSub>
                      <m:sSubPr>
                        <m:ctrlPr>
                          <a:rPr lang="tr-TR" sz="2000" i="1">
                            <a:latin typeface="Cambria Math" panose="02040503050406030204" pitchFamily="18" charset="0"/>
                          </a:rPr>
                        </m:ctrlPr>
                      </m:sSubPr>
                      <m:e>
                        <m:r>
                          <a:rPr lang="tr-TR" sz="2000" b="0" i="1" smtClean="0">
                            <a:latin typeface="Cambria Math" panose="02040503050406030204" pitchFamily="18" charset="0"/>
                          </a:rPr>
                          <m:t>𝑆</m:t>
                        </m:r>
                      </m:e>
                      <m:sub>
                        <m:r>
                          <a:rPr lang="tr-TR" sz="2000" b="0" i="1" smtClean="0">
                            <a:latin typeface="Cambria Math" panose="02040503050406030204" pitchFamily="18" charset="0"/>
                          </a:rPr>
                          <m:t>𝑟𝑎𝑡𝑒𝑑</m:t>
                        </m:r>
                      </m:sub>
                    </m:sSub>
                    <m:r>
                      <a:rPr lang="tr-TR" sz="2000" i="1">
                        <a:latin typeface="Cambria Math" panose="02040503050406030204" pitchFamily="18" charset="0"/>
                      </a:rPr>
                      <m:t>:</m:t>
                    </m:r>
                  </m:oMath>
                </a14:m>
                <a:r>
                  <a:rPr lang="tr-TR" sz="2000" dirty="0"/>
                  <a:t> </a:t>
                </a:r>
                <a:r>
                  <a:rPr lang="tr-TR" sz="2000" dirty="0" smtClean="0"/>
                  <a:t>!</a:t>
                </a:r>
                <a:r>
                  <a:rPr lang="tr-TR" sz="2000"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427865" y="5339162"/>
                <a:ext cx="3784093" cy="1015663"/>
              </a:xfrm>
              <a:prstGeom prst="rect">
                <a:avLst/>
              </a:prstGeom>
              <a:blipFill>
                <a:blip r:embed="rId8"/>
                <a:stretch>
                  <a:fillRect l="-1610" t="-3012"/>
                </a:stretch>
              </a:blipFill>
            </p:spPr>
            <p:txBody>
              <a:bodyPr/>
              <a:lstStyle/>
              <a:p>
                <a:r>
                  <a:rPr lang="tr-TR">
                    <a:noFill/>
                  </a:rPr>
                  <a:t> </a:t>
                </a:r>
              </a:p>
            </p:txBody>
          </p:sp>
        </mc:Fallback>
      </mc:AlternateContent>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
        <p:nvSpPr>
          <p:cNvPr id="6" name="TextBox 5"/>
          <p:cNvSpPr txBox="1"/>
          <p:nvPr/>
        </p:nvSpPr>
        <p:spPr>
          <a:xfrm>
            <a:off x="342900" y="5736054"/>
            <a:ext cx="8229600" cy="369332"/>
          </a:xfrm>
          <a:prstGeom prst="rect">
            <a:avLst/>
          </a:prstGeom>
          <a:noFill/>
        </p:spPr>
        <p:txBody>
          <a:bodyPr wrap="square" rtlCol="0">
            <a:spAutoFit/>
          </a:bodyPr>
          <a:lstStyle/>
          <a:p>
            <a:pPr algn="ctr"/>
            <a:r>
              <a:rPr lang="tr-TR" sz="1800" dirty="0" smtClean="0"/>
              <a:t>Figure 12: Incresed Active Power for Varying Wind Speed</a:t>
            </a:r>
            <a:endParaRPr lang="tr-TR" sz="1800" dirty="0"/>
          </a:p>
        </p:txBody>
      </p:sp>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
        <p:nvSpPr>
          <p:cNvPr id="7" name="TextBox 6"/>
          <p:cNvSpPr txBox="1"/>
          <p:nvPr/>
        </p:nvSpPr>
        <p:spPr>
          <a:xfrm>
            <a:off x="437344" y="5082816"/>
            <a:ext cx="3797052" cy="1200329"/>
          </a:xfrm>
          <a:prstGeom prst="rect">
            <a:avLst/>
          </a:prstGeom>
          <a:noFill/>
        </p:spPr>
        <p:txBody>
          <a:bodyPr wrap="square" rtlCol="0">
            <a:spAutoFit/>
          </a:bodyPr>
          <a:lstStyle/>
          <a:p>
            <a:pPr algn="ctr"/>
            <a:r>
              <a:rPr lang="tr-TR" sz="1800" dirty="0" smtClean="0"/>
              <a:t>Figure 13: Probability Density Function of the Wind Speed Measurements</a:t>
            </a:r>
          </a:p>
          <a:p>
            <a:pPr algn="ctr"/>
            <a:r>
              <a:rPr lang="tr-TR" sz="1800" dirty="0" smtClean="0"/>
              <a:t>(01/01/2017-21/08/2017)</a:t>
            </a:r>
            <a:endParaRPr lang="tr-TR" sz="1800" dirty="0"/>
          </a:p>
        </p:txBody>
      </p:sp>
      <p:sp>
        <p:nvSpPr>
          <p:cNvPr id="10" name="TextBox 9"/>
          <p:cNvSpPr txBox="1"/>
          <p:nvPr/>
        </p:nvSpPr>
        <p:spPr>
          <a:xfrm>
            <a:off x="4889748" y="5082815"/>
            <a:ext cx="3797052" cy="646331"/>
          </a:xfrm>
          <a:prstGeom prst="rect">
            <a:avLst/>
          </a:prstGeom>
          <a:noFill/>
        </p:spPr>
        <p:txBody>
          <a:bodyPr wrap="square" rtlCol="0">
            <a:spAutoFit/>
          </a:bodyPr>
          <a:lstStyle/>
          <a:p>
            <a:pPr algn="ctr"/>
            <a:r>
              <a:rPr lang="tr-TR" sz="1800" dirty="0" smtClean="0"/>
              <a:t>Figure 14: Net Power Contribution of the Different Wind Speeds</a:t>
            </a:r>
            <a:endParaRPr lang="tr-TR" sz="1800" dirty="0"/>
          </a:p>
        </p:txBody>
      </p:sp>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
        <p:nvSpPr>
          <p:cNvPr id="7" name="TextBox 6"/>
          <p:cNvSpPr txBox="1"/>
          <p:nvPr/>
        </p:nvSpPr>
        <p:spPr>
          <a:xfrm>
            <a:off x="456095" y="5305353"/>
            <a:ext cx="4001605" cy="646331"/>
          </a:xfrm>
          <a:prstGeom prst="rect">
            <a:avLst/>
          </a:prstGeom>
          <a:noFill/>
        </p:spPr>
        <p:txBody>
          <a:bodyPr wrap="square" rtlCol="0">
            <a:spAutoFit/>
          </a:bodyPr>
          <a:lstStyle/>
          <a:p>
            <a:pPr algn="ctr"/>
            <a:r>
              <a:rPr lang="tr-TR" sz="1800" dirty="0" smtClean="0"/>
              <a:t>Figure 15: Available Kinetic Energy for Inertial Support</a:t>
            </a:r>
            <a:endParaRPr lang="tr-TR" sz="1800" dirty="0"/>
          </a:p>
        </p:txBody>
      </p:sp>
      <p:sp>
        <p:nvSpPr>
          <p:cNvPr id="8" name="TextBox 7"/>
          <p:cNvSpPr txBox="1"/>
          <p:nvPr/>
        </p:nvSpPr>
        <p:spPr>
          <a:xfrm>
            <a:off x="4855965" y="5422331"/>
            <a:ext cx="4001605" cy="646331"/>
          </a:xfrm>
          <a:prstGeom prst="rect">
            <a:avLst/>
          </a:prstGeom>
          <a:noFill/>
        </p:spPr>
        <p:txBody>
          <a:bodyPr wrap="square" rtlCol="0">
            <a:spAutoFit/>
          </a:bodyPr>
          <a:lstStyle/>
          <a:p>
            <a:pPr algn="ctr"/>
            <a:r>
              <a:rPr lang="tr-TR" sz="1800" dirty="0" smtClean="0"/>
              <a:t>Figure 16: Support Durations on the Limit Case</a:t>
            </a:r>
            <a:endParaRPr lang="tr-TR" sz="1800" dirty="0"/>
          </a:p>
        </p:txBody>
      </p:sp>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
        <p:nvSpPr>
          <p:cNvPr id="7" name="TextBox 6"/>
          <p:cNvSpPr txBox="1"/>
          <p:nvPr/>
        </p:nvSpPr>
        <p:spPr>
          <a:xfrm>
            <a:off x="1063286" y="5373216"/>
            <a:ext cx="6788828" cy="646331"/>
          </a:xfrm>
          <a:prstGeom prst="rect">
            <a:avLst/>
          </a:prstGeom>
          <a:noFill/>
        </p:spPr>
        <p:txBody>
          <a:bodyPr wrap="square" rtlCol="0">
            <a:spAutoFit/>
          </a:bodyPr>
          <a:lstStyle/>
          <a:p>
            <a:pPr algn="ctr"/>
            <a:r>
              <a:rPr lang="tr-TR" sz="1800" dirty="0" smtClean="0"/>
              <a:t>Figure 19: Limit Case Generator Torque, Power and Speed</a:t>
            </a:r>
          </a:p>
          <a:p>
            <a:pPr algn="ctr"/>
            <a:r>
              <a:rPr lang="tr-TR" sz="1800" dirty="0" smtClean="0"/>
              <a:t>for Low Wind Speed (3.12m/s)</a:t>
            </a:r>
            <a:endParaRPr lang="tr-TR" sz="1800" dirty="0"/>
          </a:p>
        </p:txBody>
      </p:sp>
    </p:spTree>
    <p:extLst>
      <p:ext uri="{BB962C8B-B14F-4D97-AF65-F5344CB8AC3E}">
        <p14:creationId xmlns:p14="http://schemas.microsoft.com/office/powerpoint/2010/main" val="14101378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314276"/>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4" y="908721"/>
            <a:ext cx="5305615" cy="2528518"/>
          </a:xfrm>
          <a:prstGeom prst="rect">
            <a:avLst/>
          </a:prstGeom>
        </p:spPr>
      </p:pic>
      <p:sp>
        <p:nvSpPr>
          <p:cNvPr id="4" name="TextBox 3"/>
          <p:cNvSpPr txBox="1"/>
          <p:nvPr/>
        </p:nvSpPr>
        <p:spPr>
          <a:xfrm>
            <a:off x="5355461" y="1183380"/>
            <a:ext cx="3456384"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Active power is increased by </a:t>
            </a:r>
            <a:r>
              <a:rPr lang="tr-TR" dirty="0"/>
              <a:t>10% </a:t>
            </a:r>
            <a:r>
              <a:rPr lang="tr-TR" dirty="0" smtClean="0"/>
              <a:t>for 5s, 10s and 20s.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Power decreases higher for return process. </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Speed Recovery is completed 10s. </a:t>
            </a:r>
            <a:endParaRPr lang="tr-TR" dirty="0"/>
          </a:p>
        </p:txBody>
      </p:sp>
      <p:sp>
        <p:nvSpPr>
          <p:cNvPr id="8" name="TextBox 7"/>
          <p:cNvSpPr txBox="1"/>
          <p:nvPr/>
        </p:nvSpPr>
        <p:spPr>
          <a:xfrm>
            <a:off x="431191" y="5800085"/>
            <a:ext cx="5869001" cy="646331"/>
          </a:xfrm>
          <a:prstGeom prst="rect">
            <a:avLst/>
          </a:prstGeom>
          <a:noFill/>
        </p:spPr>
        <p:txBody>
          <a:bodyPr wrap="square" rtlCol="0">
            <a:spAutoFit/>
          </a:bodyPr>
          <a:lstStyle/>
          <a:p>
            <a:r>
              <a:rPr lang="tr-TR" sz="1800" dirty="0" smtClean="0"/>
              <a:t>Figure 20: Active Power and Generator Speed for Different Support Time Durations in Low Wind (3.12m/s)</a:t>
            </a:r>
            <a:endParaRPr lang="tr-TR" sz="1800" dirty="0"/>
          </a:p>
        </p:txBody>
      </p:sp>
    </p:spTree>
    <p:extLst>
      <p:ext uri="{BB962C8B-B14F-4D97-AF65-F5344CB8AC3E}">
        <p14:creationId xmlns:p14="http://schemas.microsoft.com/office/powerpoint/2010/main" val="34336879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400" dirty="0" smtClean="0">
                <a:latin typeface="Arial" panose="020B0604020202020204" pitchFamily="34" charset="0"/>
                <a:cs typeface="Arial" panose="020B0604020202020204" pitchFamily="34" charset="0"/>
              </a:rPr>
              <a:t>Renewable Energy Status and Problems</a:t>
            </a:r>
          </a:p>
          <a:p>
            <a:pPr lvl="1">
              <a:defRPr/>
            </a:pPr>
            <a:r>
              <a:rPr lang="en-GB" sz="2400" dirty="0" smtClean="0">
                <a:latin typeface="Arial" panose="020B0604020202020204" pitchFamily="34" charset="0"/>
                <a:cs typeface="Arial" panose="020B0604020202020204" pitchFamily="34" charset="0"/>
              </a:rPr>
              <a:t>Inertia, Frequency and Inertial Support </a:t>
            </a:r>
            <a:r>
              <a:rPr lang="tr-TR" sz="2400" dirty="0" smtClean="0">
                <a:latin typeface="Arial" panose="020B0604020202020204" pitchFamily="34" charset="0"/>
                <a:cs typeface="Arial" panose="020B0604020202020204" pitchFamily="34" charset="0"/>
              </a:rPr>
              <a:t>Concepts</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Wind Turbine Modelling</a:t>
            </a:r>
          </a:p>
          <a:p>
            <a:pPr lvl="1">
              <a:defRPr/>
            </a:pPr>
            <a:r>
              <a:rPr lang="en-GB" sz="2400" dirty="0" smtClean="0">
                <a:latin typeface="Arial" panose="020B0604020202020204" pitchFamily="34" charset="0"/>
                <a:cs typeface="Arial" panose="020B0604020202020204" pitchFamily="34" charset="0"/>
              </a:rPr>
              <a:t>Fast Inertial Support</a:t>
            </a:r>
          </a:p>
          <a:p>
            <a:pPr lvl="1">
              <a:defRPr/>
            </a:pPr>
            <a:r>
              <a:rPr lang="en-GB" sz="2400" dirty="0" smtClean="0">
                <a:latin typeface="Arial" panose="020B0604020202020204" pitchFamily="34" charset="0"/>
                <a:cs typeface="Arial" panose="020B0604020202020204" pitchFamily="34" charset="0"/>
              </a:rPr>
              <a:t>Synthetic Inertia Support</a:t>
            </a:r>
          </a:p>
          <a:p>
            <a:pPr lvl="1">
              <a:defRPr/>
            </a:pPr>
            <a:r>
              <a:rPr lang="en-GB" sz="2400" dirty="0" smtClean="0">
                <a:latin typeface="Arial" panose="020B0604020202020204" pitchFamily="34" charset="0"/>
                <a:cs typeface="Arial" panose="020B0604020202020204" pitchFamily="34" charset="0"/>
              </a:rPr>
              <a:t>Effects on </a:t>
            </a:r>
            <a:r>
              <a:rPr lang="tr-TR"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Turkish Electricity </a:t>
            </a:r>
            <a:r>
              <a:rPr lang="tr-TR" sz="2400" dirty="0" smtClean="0">
                <a:latin typeface="Arial" panose="020B0604020202020204" pitchFamily="34" charset="0"/>
                <a:cs typeface="Arial" panose="020B0604020202020204" pitchFamily="34" charset="0"/>
              </a:rPr>
              <a:t>Network</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Economical Perspective</a:t>
            </a:r>
          </a:p>
          <a:p>
            <a:pPr lvl="1">
              <a:defRPr/>
            </a:pPr>
            <a:r>
              <a:rPr lang="en-GB" sz="2400" dirty="0" smtClean="0">
                <a:latin typeface="Arial" panose="020B0604020202020204" pitchFamily="34" charset="0"/>
                <a:cs typeface="Arial" panose="020B0604020202020204" pitchFamily="34" charset="0"/>
              </a:rPr>
              <a:t>Conclusion</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3" y="908721"/>
            <a:ext cx="8568953" cy="4083739"/>
          </a:xfrm>
          <a:prstGeom prst="rect">
            <a:avLst/>
          </a:prstGeom>
        </p:spPr>
      </p:pic>
      <p:sp>
        <p:nvSpPr>
          <p:cNvPr id="8" name="TextBox 7"/>
          <p:cNvSpPr txBox="1"/>
          <p:nvPr/>
        </p:nvSpPr>
        <p:spPr>
          <a:xfrm>
            <a:off x="458579" y="4992460"/>
            <a:ext cx="8230705" cy="646331"/>
          </a:xfrm>
          <a:prstGeom prst="rect">
            <a:avLst/>
          </a:prstGeom>
          <a:noFill/>
        </p:spPr>
        <p:txBody>
          <a:bodyPr wrap="square" rtlCol="0">
            <a:spAutoFit/>
          </a:bodyPr>
          <a:lstStyle/>
          <a:p>
            <a:pPr algn="ctr"/>
            <a:r>
              <a:rPr lang="tr-TR" sz="1800" dirty="0" smtClean="0"/>
              <a:t>Figure 17: Limit Case Turbine Power, Generator Power and Speed </a:t>
            </a:r>
          </a:p>
          <a:p>
            <a:pPr algn="ctr"/>
            <a:r>
              <a:rPr lang="tr-TR" sz="1800" dirty="0"/>
              <a:t>i</a:t>
            </a:r>
            <a:r>
              <a:rPr lang="tr-TR" sz="1800" dirty="0" smtClean="0"/>
              <a:t>n High Wind Speed (11.4 m/s)</a:t>
            </a:r>
            <a:endParaRPr lang="tr-TR" sz="1800"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45" y="941115"/>
            <a:ext cx="8868709" cy="4226595"/>
          </a:xfrm>
          <a:prstGeom prst="rect">
            <a:avLst/>
          </a:prstGeom>
        </p:spPr>
      </p:pic>
      <p:sp>
        <p:nvSpPr>
          <p:cNvPr id="8" name="TextBox 7"/>
          <p:cNvSpPr txBox="1"/>
          <p:nvPr/>
        </p:nvSpPr>
        <p:spPr>
          <a:xfrm>
            <a:off x="457199" y="5167710"/>
            <a:ext cx="8230705" cy="646331"/>
          </a:xfrm>
          <a:prstGeom prst="rect">
            <a:avLst/>
          </a:prstGeom>
          <a:noFill/>
        </p:spPr>
        <p:txBody>
          <a:bodyPr wrap="square" rtlCol="0">
            <a:spAutoFit/>
          </a:bodyPr>
          <a:lstStyle/>
          <a:p>
            <a:pPr algn="ctr"/>
            <a:r>
              <a:rPr lang="tr-TR" sz="1800" dirty="0" smtClean="0"/>
              <a:t>Figure 18: Limit Case Pitch Angle and Pitch Rate</a:t>
            </a:r>
          </a:p>
          <a:p>
            <a:pPr algn="ctr"/>
            <a:r>
              <a:rPr lang="tr-TR" sz="1800" dirty="0" smtClean="0"/>
              <a:t>in High Wind Speed (11.4 m/s)</a:t>
            </a:r>
            <a:endParaRPr lang="tr-TR" sz="1800" dirty="0"/>
          </a:p>
        </p:txBody>
      </p:sp>
    </p:spTree>
    <p:extLst>
      <p:ext uri="{BB962C8B-B14F-4D97-AF65-F5344CB8AC3E}">
        <p14:creationId xmlns:p14="http://schemas.microsoft.com/office/powerpoint/2010/main" val="336586164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088625" cy="4447431"/>
          </a:xfrm>
        </p:spPr>
      </p:pic>
      <p:sp>
        <p:nvSpPr>
          <p:cNvPr id="6" name="TextBox 5"/>
          <p:cNvSpPr txBox="1"/>
          <p:nvPr/>
        </p:nvSpPr>
        <p:spPr>
          <a:xfrm>
            <a:off x="6156176" y="2060969"/>
            <a:ext cx="298782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Reduced Inertia Case</a:t>
            </a:r>
            <a:endParaRPr lang="tr-TR" dirty="0"/>
          </a:p>
        </p:txBody>
      </p:sp>
      <p:sp>
        <p:nvSpPr>
          <p:cNvPr id="7" name="TextBox 6"/>
          <p:cNvSpPr txBox="1"/>
          <p:nvPr/>
        </p:nvSpPr>
        <p:spPr>
          <a:xfrm>
            <a:off x="269275" y="5949910"/>
            <a:ext cx="5484057" cy="369332"/>
          </a:xfrm>
          <a:prstGeom prst="rect">
            <a:avLst/>
          </a:prstGeom>
          <a:noFill/>
        </p:spPr>
        <p:txBody>
          <a:bodyPr wrap="square" rtlCol="0">
            <a:spAutoFit/>
          </a:bodyPr>
          <a:lstStyle/>
          <a:p>
            <a:pPr algn="ctr"/>
            <a:r>
              <a:rPr lang="tr-TR" sz="1800" dirty="0"/>
              <a:t>Figure 20: P.M.Anderson Test Case </a:t>
            </a:r>
            <a:r>
              <a:rPr lang="tr-TR" sz="1800" dirty="0" smtClean="0"/>
              <a:t>[6] </a:t>
            </a:r>
            <a:endParaRPr lang="tr-TR" sz="1800"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28800"/>
            <a:ext cx="4818221" cy="361366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491" y="1484784"/>
            <a:ext cx="5052053" cy="3789040"/>
          </a:xfrm>
          <a:prstGeom prst="rect">
            <a:avLst/>
          </a:prstGeom>
        </p:spPr>
      </p:pic>
      <p:sp>
        <p:nvSpPr>
          <p:cNvPr id="10" name="TextBox 9"/>
          <p:cNvSpPr txBox="1"/>
          <p:nvPr/>
        </p:nvSpPr>
        <p:spPr>
          <a:xfrm>
            <a:off x="1674462" y="5416949"/>
            <a:ext cx="5484057" cy="646331"/>
          </a:xfrm>
          <a:prstGeom prst="rect">
            <a:avLst/>
          </a:prstGeom>
          <a:noFill/>
        </p:spPr>
        <p:txBody>
          <a:bodyPr wrap="square" rtlCol="0">
            <a:spAutoFit/>
          </a:bodyPr>
          <a:lstStyle/>
          <a:p>
            <a:pPr algn="ctr"/>
            <a:r>
              <a:rPr lang="tr-TR" sz="1800" dirty="0"/>
              <a:t>Figure </a:t>
            </a:r>
            <a:r>
              <a:rPr lang="tr-TR" sz="1800" dirty="0" smtClean="0"/>
              <a:t>21: Frequency and RoCoF for Base Case, 10% Renewable Case and Reduced Inertia Case</a:t>
            </a:r>
            <a:endParaRPr lang="tr-TR" sz="1800" dirty="0"/>
          </a:p>
        </p:txBody>
      </p:sp>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04" y="3284984"/>
            <a:ext cx="5421888" cy="2583930"/>
          </a:xfrm>
        </p:spPr>
      </p:pic>
      <p:sp>
        <p:nvSpPr>
          <p:cNvPr id="5122" name="Rectangle 2"/>
          <p:cNvSpPr>
            <a:spLocks noGrp="1" noChangeArrowheads="1"/>
          </p:cNvSpPr>
          <p:nvPr>
            <p:ph type="title"/>
          </p:nvPr>
        </p:nvSpPr>
        <p:spPr>
          <a:xfrm>
            <a:off x="457200" y="338139"/>
            <a:ext cx="8229600" cy="544052"/>
          </a:xfrm>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2191"/>
            <a:ext cx="5495090" cy="2618817"/>
          </a:xfrm>
          <a:prstGeom prst="rect">
            <a:avLst/>
          </a:prstGeom>
        </p:spPr>
      </p:pic>
      <p:sp>
        <p:nvSpPr>
          <p:cNvPr id="7" name="TextBox 6"/>
          <p:cNvSpPr txBox="1"/>
          <p:nvPr/>
        </p:nvSpPr>
        <p:spPr>
          <a:xfrm>
            <a:off x="-83873" y="5868914"/>
            <a:ext cx="5484057" cy="646331"/>
          </a:xfrm>
          <a:prstGeom prst="rect">
            <a:avLst/>
          </a:prstGeom>
          <a:noFill/>
        </p:spPr>
        <p:txBody>
          <a:bodyPr wrap="square" rtlCol="0">
            <a:spAutoFit/>
          </a:bodyPr>
          <a:lstStyle/>
          <a:p>
            <a:pPr algn="ctr"/>
            <a:r>
              <a:rPr lang="tr-TR" sz="1800" dirty="0"/>
              <a:t>Figure </a:t>
            </a:r>
            <a:r>
              <a:rPr lang="tr-TR" sz="1800" dirty="0" smtClean="0"/>
              <a:t>22: RoCoF and Frequency for the Reduced Case with Synthetic Inertia Implementation</a:t>
            </a:r>
            <a:endParaRPr lang="tr-TR" sz="1800" dirty="0"/>
          </a:p>
        </p:txBody>
      </p:sp>
      <p:sp>
        <p:nvSpPr>
          <p:cNvPr id="8" name="TextBox 7"/>
          <p:cNvSpPr txBox="1"/>
          <p:nvPr/>
        </p:nvSpPr>
        <p:spPr>
          <a:xfrm>
            <a:off x="5516794" y="980728"/>
            <a:ext cx="3375686" cy="3416320"/>
          </a:xfrm>
          <a:prstGeom prst="rect">
            <a:avLst/>
          </a:prstGeom>
          <a:noFill/>
        </p:spPr>
        <p:txBody>
          <a:bodyPr wrap="square" rtlCol="0">
            <a:spAutoFit/>
          </a:bodyPr>
          <a:lstStyle/>
          <a:p>
            <a:pPr marL="342900" indent="-342900">
              <a:buFont typeface="Arial" panose="020B0604020202020204" pitchFamily="34" charset="0"/>
              <a:buChar char="•"/>
            </a:pPr>
            <a:r>
              <a:rPr lang="tr-TR" dirty="0" smtClean="0"/>
              <a:t>Reduced Case Response is improved with synthetic inertia implementation.</a:t>
            </a:r>
          </a:p>
          <a:p>
            <a:pPr algn="just"/>
            <a:endParaRPr lang="tr-TR" dirty="0"/>
          </a:p>
          <a:p>
            <a:pPr marL="342900" indent="-342900" algn="just">
              <a:buFont typeface="Arial" panose="020B0604020202020204" pitchFamily="34" charset="0"/>
              <a:buChar char="•"/>
            </a:pPr>
            <a:r>
              <a:rPr lang="tr-TR" dirty="0" smtClean="0"/>
              <a:t>RoCoF is improved by 16% when the H=10s is used. </a:t>
            </a:r>
          </a:p>
        </p:txBody>
      </p:sp>
    </p:spTree>
    <p:extLst>
      <p:ext uri="{BB962C8B-B14F-4D97-AF65-F5344CB8AC3E}">
        <p14:creationId xmlns:p14="http://schemas.microsoft.com/office/powerpoint/2010/main" val="2808818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
        <p:nvSpPr>
          <p:cNvPr id="6" name="TextBox 5"/>
          <p:cNvSpPr txBox="1"/>
          <p:nvPr/>
        </p:nvSpPr>
        <p:spPr>
          <a:xfrm>
            <a:off x="534380" y="5868914"/>
            <a:ext cx="8075242" cy="646331"/>
          </a:xfrm>
          <a:prstGeom prst="rect">
            <a:avLst/>
          </a:prstGeom>
          <a:noFill/>
        </p:spPr>
        <p:txBody>
          <a:bodyPr wrap="square" rtlCol="0">
            <a:spAutoFit/>
          </a:bodyPr>
          <a:lstStyle/>
          <a:p>
            <a:pPr algn="ctr"/>
            <a:r>
              <a:rPr lang="tr-TR" sz="1800" dirty="0"/>
              <a:t>Figure </a:t>
            </a:r>
            <a:r>
              <a:rPr lang="tr-TR" sz="1800" dirty="0" smtClean="0"/>
              <a:t>23: Effect of the Synthetic Inertia in System Frequency Response Parameters</a:t>
            </a:r>
            <a:endParaRPr lang="tr-TR" sz="1800" dirty="0"/>
          </a:p>
        </p:txBody>
      </p:sp>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
        <p:nvSpPr>
          <p:cNvPr id="11" name="TextBox 10"/>
          <p:cNvSpPr txBox="1"/>
          <p:nvPr/>
        </p:nvSpPr>
        <p:spPr>
          <a:xfrm>
            <a:off x="457199" y="5802091"/>
            <a:ext cx="8770673" cy="646331"/>
          </a:xfrm>
          <a:prstGeom prst="rect">
            <a:avLst/>
          </a:prstGeom>
          <a:noFill/>
        </p:spPr>
        <p:txBody>
          <a:bodyPr wrap="square" rtlCol="0">
            <a:spAutoFit/>
          </a:bodyPr>
          <a:lstStyle/>
          <a:p>
            <a:pPr algn="ctr"/>
            <a:r>
              <a:rPr lang="tr-TR" sz="1800" dirty="0"/>
              <a:t>Figure </a:t>
            </a:r>
            <a:r>
              <a:rPr lang="tr-TR" sz="1800" dirty="0" smtClean="0"/>
              <a:t>24: Comparison between Fast Inertial Support and Synthetic Inertia based on the 400kJ Energy Extraction</a:t>
            </a:r>
            <a:endParaRPr lang="tr-TR" sz="1800" dirty="0"/>
          </a:p>
        </p:txBody>
      </p:sp>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
        <p:nvSpPr>
          <p:cNvPr id="6" name="TextBox 5"/>
          <p:cNvSpPr txBox="1"/>
          <p:nvPr/>
        </p:nvSpPr>
        <p:spPr>
          <a:xfrm>
            <a:off x="1715671" y="5490074"/>
            <a:ext cx="5484057" cy="646331"/>
          </a:xfrm>
          <a:prstGeom prst="rect">
            <a:avLst/>
          </a:prstGeom>
          <a:noFill/>
        </p:spPr>
        <p:txBody>
          <a:bodyPr wrap="square" rtlCol="0">
            <a:spAutoFit/>
          </a:bodyPr>
          <a:lstStyle/>
          <a:p>
            <a:pPr algn="ctr"/>
            <a:r>
              <a:rPr lang="tr-TR" sz="1800" dirty="0"/>
              <a:t>Figure </a:t>
            </a:r>
            <a:r>
              <a:rPr lang="tr-TR" sz="1800" dirty="0" smtClean="0"/>
              <a:t>25: Variation of the Total Power and Wind+Solar Power in 2018 [7]</a:t>
            </a:r>
            <a:endParaRPr lang="tr-TR" sz="1800" dirty="0"/>
          </a:p>
        </p:txBody>
      </p:sp>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7" name="TextBox 6"/>
          <p:cNvSpPr txBox="1"/>
          <p:nvPr/>
        </p:nvSpPr>
        <p:spPr>
          <a:xfrm>
            <a:off x="1259633" y="5490074"/>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H=0 for Wind and Solar, H=5s for others)</a:t>
            </a:r>
            <a:endParaRPr lang="tr-TR" sz="1800"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268760"/>
            <a:ext cx="6306177" cy="4729633"/>
          </a:xfrm>
        </p:spPr>
      </p:pic>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646829"/>
              </p:ext>
            </p:extLst>
          </p:nvPr>
        </p:nvGraphicFramePr>
        <p:xfrm>
          <a:off x="288651" y="2094522"/>
          <a:ext cx="2603872" cy="3267913"/>
        </p:xfrm>
        <a:graphic>
          <a:graphicData uri="http://schemas.openxmlformats.org/drawingml/2006/table">
            <a:tbl>
              <a:tblPr>
                <a:tableStyleId>{5C22544A-7EE6-4342-B048-85BDC9FD1C3A}</a:tableStyleId>
              </a:tblPr>
              <a:tblGrid>
                <a:gridCol w="1523752">
                  <a:extLst>
                    <a:ext uri="{9D8B030D-6E8A-4147-A177-3AD203B41FA5}">
                      <a16:colId xmlns:a16="http://schemas.microsoft.com/office/drawing/2014/main" val="177217349"/>
                    </a:ext>
                  </a:extLst>
                </a:gridCol>
                <a:gridCol w="1080120">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dirty="0">
                          <a:effectLst/>
                          <a:latin typeface="Arial" panose="020B0604020202020204" pitchFamily="34" charset="0"/>
                          <a:cs typeface="Arial" panose="020B0604020202020204" pitchFamily="34" charset="0"/>
                        </a:rPr>
                        <a:t>Wind (Other)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
        <p:nvSpPr>
          <p:cNvPr id="7" name="TextBox 6"/>
          <p:cNvSpPr txBox="1"/>
          <p:nvPr/>
        </p:nvSpPr>
        <p:spPr>
          <a:xfrm>
            <a:off x="2576516" y="5877272"/>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H=10s for Wind Turbines with FSPC)</a:t>
            </a:r>
            <a:endParaRPr lang="tr-TR" sz="1800" dirty="0"/>
          </a:p>
        </p:txBody>
      </p:sp>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511718"/>
            <a:ext cx="8579297" cy="4303053"/>
          </a:xfrm>
          <a:prstGeom prst="rect">
            <a:avLst/>
          </a:prstGeom>
        </p:spPr>
      </p:pic>
      <p:sp>
        <p:nvSpPr>
          <p:cNvPr id="6" name="TextBox 5"/>
          <p:cNvSpPr txBox="1"/>
          <p:nvPr/>
        </p:nvSpPr>
        <p:spPr>
          <a:xfrm>
            <a:off x="282351" y="5814771"/>
            <a:ext cx="8579297" cy="646331"/>
          </a:xfrm>
          <a:prstGeom prst="rect">
            <a:avLst/>
          </a:prstGeom>
          <a:noFill/>
        </p:spPr>
        <p:txBody>
          <a:bodyPr wrap="square" rtlCol="0">
            <a:spAutoFit/>
          </a:bodyPr>
          <a:lstStyle/>
          <a:p>
            <a:pPr algn="ctr"/>
            <a:r>
              <a:rPr lang="tr-TR" sz="1800" dirty="0" smtClean="0"/>
              <a:t>Figure 1: Variation of the Installed Capacity of Turkey based on Primary Energy Source [1]</a:t>
            </a:r>
            <a:endParaRPr lang="tr-TR" sz="1800"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8"/>
            <a:ext cx="8229600" cy="656193"/>
          </a:xfrm>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sp>
        <p:nvSpPr>
          <p:cNvPr id="7" name="TextBox 6"/>
          <p:cNvSpPr txBox="1"/>
          <p:nvPr/>
        </p:nvSpPr>
        <p:spPr>
          <a:xfrm>
            <a:off x="-324544" y="6008596"/>
            <a:ext cx="6696744" cy="369332"/>
          </a:xfrm>
          <a:prstGeom prst="rect">
            <a:avLst/>
          </a:prstGeom>
          <a:noFill/>
        </p:spPr>
        <p:txBody>
          <a:bodyPr wrap="square" rtlCol="0">
            <a:spAutoFit/>
          </a:bodyPr>
          <a:lstStyle/>
          <a:p>
            <a:pPr algn="ctr"/>
            <a:r>
              <a:rPr lang="tr-TR" sz="1800" dirty="0"/>
              <a:t>Figure </a:t>
            </a:r>
            <a:r>
              <a:rPr lang="tr-TR" sz="1800" dirty="0" smtClean="0"/>
              <a:t>27: Economical Perspective of Synthetic Inertia</a:t>
            </a:r>
            <a:endParaRPr lang="tr-TR" sz="1800" dirty="0"/>
          </a:p>
        </p:txBody>
      </p:sp>
      <p:sp>
        <p:nvSpPr>
          <p:cNvPr id="8" name="TextBox 7"/>
          <p:cNvSpPr txBox="1"/>
          <p:nvPr/>
        </p:nvSpPr>
        <p:spPr>
          <a:xfrm>
            <a:off x="5508104" y="1005832"/>
            <a:ext cx="3384375" cy="5262979"/>
          </a:xfrm>
          <a:prstGeom prst="rect">
            <a:avLst/>
          </a:prstGeom>
          <a:noFill/>
        </p:spPr>
        <p:txBody>
          <a:bodyPr wrap="square" rtlCol="0">
            <a:spAutoFit/>
          </a:bodyPr>
          <a:lstStyle/>
          <a:p>
            <a:pPr marL="342900" indent="-342900">
              <a:buFont typeface="Arial" panose="020B0604020202020204" pitchFamily="34" charset="0"/>
              <a:buChar char="•"/>
            </a:pPr>
            <a:r>
              <a:rPr lang="tr-TR" dirty="0" smtClean="0"/>
              <a:t>With additional energy or with additional incentives?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Profit by Additional Energy:</a:t>
            </a:r>
          </a:p>
          <a:p>
            <a:pPr lvl="1"/>
            <a:r>
              <a:rPr lang="tr-TR" dirty="0"/>
              <a:t>+</a:t>
            </a:r>
            <a:r>
              <a:rPr lang="tr-TR" dirty="0" smtClean="0"/>
              <a:t>0.16%</a:t>
            </a:r>
          </a:p>
          <a:p>
            <a:pPr lvl="1"/>
            <a:endParaRPr lang="tr-TR" dirty="0" smtClean="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Profit by Incentive (0.6¢/kWh):</a:t>
            </a:r>
          </a:p>
          <a:p>
            <a:pPr lvl="1"/>
            <a:r>
              <a:rPr lang="tr-TR" dirty="0" smtClean="0"/>
              <a:t>+8.2%</a:t>
            </a:r>
          </a:p>
          <a:p>
            <a:pPr marL="342900" indent="-342900">
              <a:buFont typeface="Arial" panose="020B0604020202020204" pitchFamily="34" charset="0"/>
              <a:buChar char="•"/>
            </a:pPr>
            <a:endParaRPr lang="tr-TR" dirty="0"/>
          </a:p>
        </p:txBody>
      </p:sp>
      <p:pic>
        <p:nvPicPr>
          <p:cNvPr id="5" name="Picture 4"/>
          <p:cNvPicPr>
            <a:picLocks noChangeAspect="1"/>
          </p:cNvPicPr>
          <p:nvPr/>
        </p:nvPicPr>
        <p:blipFill>
          <a:blip r:embed="rId3"/>
          <a:stretch>
            <a:fillRect/>
          </a:stretch>
        </p:blipFill>
        <p:spPr>
          <a:xfrm>
            <a:off x="740699" y="1013463"/>
            <a:ext cx="4566258" cy="4995133"/>
          </a:xfrm>
          <a:prstGeom prst="rect">
            <a:avLst/>
          </a:prstGeo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33</a:t>
            </a:fld>
            <a:endParaRPr lang="en-US" dirty="0"/>
          </a:p>
        </p:txBody>
      </p:sp>
      <p:sp>
        <p:nvSpPr>
          <p:cNvPr id="4" name="Content Placeholder 3"/>
          <p:cNvSpPr>
            <a:spLocks noGrp="1"/>
          </p:cNvSpPr>
          <p:nvPr>
            <p:ph idx="1"/>
          </p:nvPr>
        </p:nvSpPr>
        <p:spPr/>
        <p:txBody>
          <a:bodyPr/>
          <a:lstStyle/>
          <a:p>
            <a:pPr marL="0" indent="0" algn="just">
              <a:buNone/>
              <a:tabLst>
                <a:tab pos="449263" algn="l"/>
              </a:tabLst>
            </a:pPr>
            <a:r>
              <a:rPr lang="tr-TR" dirty="0">
                <a:latin typeface="Arial" panose="020B0604020202020204" pitchFamily="34" charset="0"/>
                <a:cs typeface="Arial" panose="020B0604020202020204" pitchFamily="34" charset="0"/>
              </a:rPr>
              <a:t>[1] TEİAŞ, “Türkiye Kurulu Gücünün Birincil Enerji Kaynaklarına Göre </a:t>
            </a:r>
            <a:r>
              <a:rPr lang="tr-TR" dirty="0" smtClean="0">
                <a:latin typeface="Arial" panose="020B0604020202020204" pitchFamily="34" charset="0"/>
                <a:cs typeface="Arial" panose="020B0604020202020204" pitchFamily="34" charset="0"/>
              </a:rPr>
              <a:t>	Yıllar </a:t>
            </a:r>
            <a:r>
              <a:rPr lang="tr-TR" dirty="0">
                <a:latin typeface="Arial" panose="020B0604020202020204" pitchFamily="34" charset="0"/>
                <a:cs typeface="Arial" panose="020B0604020202020204" pitchFamily="34" charset="0"/>
              </a:rPr>
              <a:t>İtibariyle Gelişimi (2006-2016),” https://www.teias.gov.tr/. </a:t>
            </a:r>
            <a:r>
              <a:rPr lang="tr-TR" dirty="0" smtClean="0">
                <a:latin typeface="Arial" panose="020B0604020202020204" pitchFamily="34" charset="0"/>
                <a:cs typeface="Arial" panose="020B0604020202020204" pitchFamily="34" charset="0"/>
              </a:rPr>
              <a:t>	[Online</a:t>
            </a:r>
            <a:r>
              <a:rPr lang="tr-TR" dirty="0">
                <a:latin typeface="Arial" panose="020B0604020202020204" pitchFamily="34" charset="0"/>
                <a:cs typeface="Arial" panose="020B0604020202020204" pitchFamily="34" charset="0"/>
              </a:rPr>
              <a:t>]. Available: https://www.teias.gov.tr/tr/i-kurulu-guc. </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Accessed: 07-Jan-2019</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J. Eto, J. Undrill, P. Mackin, R. Daschmans, B. Williams, B. Haney, </a:t>
            </a:r>
            <a:r>
              <a:rPr lang="tr-TR" dirty="0" smtClean="0">
                <a:latin typeface="Arial" panose="020B0604020202020204" pitchFamily="34" charset="0"/>
                <a:cs typeface="Arial" panose="020B0604020202020204" pitchFamily="34" charset="0"/>
              </a:rPr>
              <a:t>	R</a:t>
            </a:r>
            <a:r>
              <a:rPr lang="tr-TR" dirty="0">
                <a:latin typeface="Arial" panose="020B0604020202020204" pitchFamily="34" charset="0"/>
                <a:cs typeface="Arial" panose="020B0604020202020204" pitchFamily="34" charset="0"/>
              </a:rPr>
              <a:t>. Hunt</a:t>
            </a:r>
            <a:r>
              <a:rPr lang="tr-TR" dirty="0" smtClean="0">
                <a:latin typeface="Arial" panose="020B0604020202020204" pitchFamily="34" charset="0"/>
                <a:cs typeface="Arial" panose="020B0604020202020204" pitchFamily="34" charset="0"/>
              </a:rPr>
              <a:t>, J</a:t>
            </a:r>
            <a:r>
              <a:rPr lang="tr-TR" dirty="0">
                <a:latin typeface="Arial" panose="020B0604020202020204" pitchFamily="34" charset="0"/>
                <a:cs typeface="Arial" panose="020B0604020202020204" pitchFamily="34" charset="0"/>
              </a:rPr>
              <a:t>. Ellis, H. Illian, C. Martinez, M. OMalley, K. Coughlin, and </a:t>
            </a:r>
            <a:r>
              <a:rPr lang="tr-TR" dirty="0" smtClean="0">
                <a:latin typeface="Arial" panose="020B0604020202020204" pitchFamily="34" charset="0"/>
                <a:cs typeface="Arial" panose="020B0604020202020204" pitchFamily="34" charset="0"/>
              </a:rPr>
              <a:t>	K</a:t>
            </a:r>
            <a:r>
              <a:rPr lang="tr-TR"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Hamachi- LaCommare</a:t>
            </a:r>
            <a:r>
              <a:rPr lang="tr-TR" dirty="0">
                <a:latin typeface="Arial" panose="020B0604020202020204" pitchFamily="34" charset="0"/>
                <a:cs typeface="Arial" panose="020B0604020202020204" pitchFamily="34" charset="0"/>
              </a:rPr>
              <a:t>, “Use of Frequency Response Metrics to </a:t>
            </a:r>
            <a:r>
              <a:rPr lang="tr-TR" dirty="0" smtClean="0">
                <a:latin typeface="Arial" panose="020B0604020202020204" pitchFamily="34" charset="0"/>
                <a:cs typeface="Arial" panose="020B0604020202020204" pitchFamily="34" charset="0"/>
              </a:rPr>
              <a:t>	Assess </a:t>
            </a:r>
            <a:r>
              <a:rPr lang="tr-TR" dirty="0">
                <a:latin typeface="Arial" panose="020B0604020202020204" pitchFamily="34" charset="0"/>
                <a:cs typeface="Arial" panose="020B0604020202020204" pitchFamily="34" charset="0"/>
              </a:rPr>
              <a:t>the Planning </a:t>
            </a:r>
            <a:r>
              <a:rPr lang="tr-TR" dirty="0" smtClean="0">
                <a:latin typeface="Arial" panose="020B0604020202020204" pitchFamily="34" charset="0"/>
                <a:cs typeface="Arial" panose="020B0604020202020204" pitchFamily="34" charset="0"/>
              </a:rPr>
              <a:t>and Operating </a:t>
            </a:r>
            <a:r>
              <a:rPr lang="tr-TR" dirty="0">
                <a:latin typeface="Arial" panose="020B0604020202020204" pitchFamily="34" charset="0"/>
                <a:cs typeface="Arial" panose="020B0604020202020204" pitchFamily="34" charset="0"/>
              </a:rPr>
              <a:t>Requirements for Reliable </a:t>
            </a:r>
            <a:r>
              <a:rPr lang="tr-TR" dirty="0" smtClean="0">
                <a:latin typeface="Arial" panose="020B0604020202020204" pitchFamily="34" charset="0"/>
                <a:cs typeface="Arial" panose="020B0604020202020204" pitchFamily="34" charset="0"/>
              </a:rPr>
              <a:t>	Integration </a:t>
            </a:r>
            <a:r>
              <a:rPr lang="tr-TR" dirty="0">
                <a:latin typeface="Arial" panose="020B0604020202020204" pitchFamily="34" charset="0"/>
                <a:cs typeface="Arial" panose="020B0604020202020204" pitchFamily="34" charset="0"/>
              </a:rPr>
              <a:t>of Variable Renewable Generation</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December </a:t>
            </a:r>
            <a:r>
              <a:rPr lang="tr-TR" dirty="0" smtClean="0">
                <a:latin typeface="Arial" panose="020B0604020202020204" pitchFamily="34" charset="0"/>
                <a:cs typeface="Arial" panose="020B0604020202020204" pitchFamily="34" charset="0"/>
              </a:rPr>
              <a:t>	2010</a:t>
            </a:r>
            <a:r>
              <a:rPr lang="tr-TR" dirty="0">
                <a:latin typeface="Arial" panose="020B0604020202020204" pitchFamily="34" charset="0"/>
                <a:cs typeface="Arial" panose="020B0604020202020204" pitchFamily="34" charset="0"/>
              </a:rPr>
              <a:t>, pp. </a:t>
            </a:r>
            <a:r>
              <a:rPr lang="tr-TR" dirty="0" smtClean="0">
                <a:latin typeface="Arial" panose="020B0604020202020204" pitchFamily="34" charset="0"/>
                <a:cs typeface="Arial" panose="020B0604020202020204" pitchFamily="34" charset="0"/>
              </a:rPr>
              <a:t>LBNL– 142E</a:t>
            </a:r>
            <a:r>
              <a:rPr lang="tr-TR" dirty="0">
                <a:latin typeface="Arial" panose="020B0604020202020204" pitchFamily="34" charset="0"/>
                <a:cs typeface="Arial" panose="020B0604020202020204" pitchFamily="34" charset="0"/>
              </a:rPr>
              <a:t>, 2010</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[3] E</a:t>
            </a:r>
            <a:r>
              <a:rPr lang="tr-TR" dirty="0">
                <a:latin typeface="Arial" panose="020B0604020202020204" pitchFamily="34" charset="0"/>
                <a:cs typeface="Arial" panose="020B0604020202020204" pitchFamily="34" charset="0"/>
              </a:rPr>
              <a:t>. Muljadi, V. Gevorgian, and M. Singh, “Understanding Inertial and </a:t>
            </a:r>
            <a:r>
              <a:rPr lang="tr-TR" dirty="0" smtClean="0">
                <a:latin typeface="Arial" panose="020B0604020202020204" pitchFamily="34" charset="0"/>
                <a:cs typeface="Arial" panose="020B0604020202020204" pitchFamily="34" charset="0"/>
              </a:rPr>
              <a:t>	Frequency Response </a:t>
            </a:r>
            <a:r>
              <a:rPr lang="tr-TR" dirty="0">
                <a:latin typeface="Arial" panose="020B0604020202020204" pitchFamily="34" charset="0"/>
                <a:cs typeface="Arial" panose="020B0604020202020204" pitchFamily="34" charset="0"/>
              </a:rPr>
              <a:t>of Wind Power Plants Preprint,” 2012 IEEE </a:t>
            </a:r>
            <a:r>
              <a:rPr lang="tr-TR" dirty="0" smtClean="0">
                <a:latin typeface="Arial" panose="020B0604020202020204" pitchFamily="34" charset="0"/>
                <a:cs typeface="Arial" panose="020B0604020202020204" pitchFamily="34" charset="0"/>
              </a:rPr>
              <a:t>	Power </a:t>
            </a:r>
            <a:r>
              <a:rPr lang="tr-TR" dirty="0">
                <a:latin typeface="Arial" panose="020B0604020202020204" pitchFamily="34" charset="0"/>
                <a:cs typeface="Arial" panose="020B0604020202020204" pitchFamily="34" charset="0"/>
              </a:rPr>
              <a:t>Electronics </a:t>
            </a:r>
            <a:r>
              <a:rPr lang="tr-TR" dirty="0" smtClean="0">
                <a:latin typeface="Arial" panose="020B0604020202020204" pitchFamily="34" charset="0"/>
                <a:cs typeface="Arial" panose="020B0604020202020204" pitchFamily="34" charset="0"/>
              </a:rPr>
              <a:t>and Machines </a:t>
            </a:r>
            <a:r>
              <a:rPr lang="tr-TR" dirty="0">
                <a:latin typeface="Arial" panose="020B0604020202020204" pitchFamily="34" charset="0"/>
                <a:cs typeface="Arial" panose="020B0604020202020204" pitchFamily="34" charset="0"/>
              </a:rPr>
              <a:t>in Wind Applications (PEMWA), </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July, pp. 1–8, 2012</a:t>
            </a:r>
            <a:r>
              <a:rPr lang="tr-TR"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 (cont’d)</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34</a:t>
            </a:fld>
            <a:endParaRPr lang="en-US" dirty="0"/>
          </a:p>
        </p:txBody>
      </p:sp>
      <p:sp>
        <p:nvSpPr>
          <p:cNvPr id="4" name="Content Placeholder 3"/>
          <p:cNvSpPr>
            <a:spLocks noGrp="1"/>
          </p:cNvSpPr>
          <p:nvPr>
            <p:ph idx="1"/>
          </p:nvPr>
        </p:nvSpPr>
        <p:spPr/>
        <p:txBody>
          <a:bodyPr/>
          <a:lstStyle/>
          <a:p>
            <a:pPr marL="0" indent="0">
              <a:buNone/>
              <a:tabLst>
                <a:tab pos="449263" algn="l"/>
              </a:tabLst>
            </a:pPr>
            <a:r>
              <a:rPr lang="tr-TR" dirty="0" smtClean="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4] </a:t>
            </a:r>
            <a:r>
              <a:rPr lang="tr-TR" dirty="0" smtClean="0">
                <a:latin typeface="Arial" panose="020B0604020202020204" pitchFamily="34" charset="0"/>
                <a:cs typeface="Arial" panose="020B0604020202020204" pitchFamily="34" charset="0"/>
              </a:rPr>
              <a:t>J</a:t>
            </a:r>
            <a:r>
              <a:rPr lang="tr-TR" dirty="0">
                <a:latin typeface="Arial" panose="020B0604020202020204" pitchFamily="34" charset="0"/>
                <a:cs typeface="Arial" panose="020B0604020202020204" pitchFamily="34" charset="0"/>
              </a:rPr>
              <a:t>. Licari, J. Ekanayake, and I. Moore, “Inertia response from </a:t>
            </a:r>
            <a:r>
              <a:rPr lang="tr-TR" dirty="0" smtClean="0">
                <a:latin typeface="Arial" panose="020B0604020202020204" pitchFamily="34" charset="0"/>
                <a:cs typeface="Arial" panose="020B0604020202020204" pitchFamily="34" charset="0"/>
              </a:rPr>
              <a:t>full-	power </a:t>
            </a:r>
            <a:r>
              <a:rPr lang="tr-TR" dirty="0">
                <a:latin typeface="Arial" panose="020B0604020202020204" pitchFamily="34" charset="0"/>
                <a:cs typeface="Arial" panose="020B0604020202020204" pitchFamily="34" charset="0"/>
              </a:rPr>
              <a:t>converter-based permanent magnet wind generators,” J. </a:t>
            </a:r>
            <a:r>
              <a:rPr lang="tr-TR" dirty="0" smtClean="0">
                <a:latin typeface="Arial" panose="020B0604020202020204" pitchFamily="34" charset="0"/>
                <a:cs typeface="Arial" panose="020B0604020202020204" pitchFamily="34" charset="0"/>
              </a:rPr>
              <a:t>	Mod</a:t>
            </a:r>
            <a:r>
              <a:rPr lang="tr-TR" dirty="0">
                <a:latin typeface="Arial" panose="020B0604020202020204" pitchFamily="34" charset="0"/>
                <a:cs typeface="Arial" panose="020B0604020202020204" pitchFamily="34" charset="0"/>
              </a:rPr>
              <a:t>. Power Syst. Clean Energy, vol. 1, no. 1, pp. 26–33, 2013.</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[5] </a:t>
            </a:r>
            <a:r>
              <a:rPr lang="en-GB" dirty="0">
                <a:latin typeface="Arial" panose="020B0604020202020204" pitchFamily="34" charset="0"/>
                <a:cs typeface="Arial" panose="020B0604020202020204" pitchFamily="34" charset="0"/>
              </a:rPr>
              <a:t>A. D. Hansen, M. </a:t>
            </a:r>
            <a:r>
              <a:rPr lang="en-GB" dirty="0" err="1">
                <a:latin typeface="Arial" panose="020B0604020202020204" pitchFamily="34" charset="0"/>
                <a:cs typeface="Arial" panose="020B0604020202020204" pitchFamily="34" charset="0"/>
              </a:rPr>
              <a:t>Altin</a:t>
            </a:r>
            <a:r>
              <a:rPr lang="en-GB" dirty="0">
                <a:latin typeface="Arial" panose="020B0604020202020204" pitchFamily="34" charset="0"/>
                <a:cs typeface="Arial" panose="020B0604020202020204" pitchFamily="34" charset="0"/>
              </a:rPr>
              <a:t>, I. D. </a:t>
            </a:r>
            <a:r>
              <a:rPr lang="en-GB" dirty="0" err="1">
                <a:latin typeface="Arial" panose="020B0604020202020204" pitchFamily="34" charset="0"/>
                <a:cs typeface="Arial" panose="020B0604020202020204" pitchFamily="34" charset="0"/>
              </a:rPr>
              <a:t>Margaris</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Iov</a:t>
            </a:r>
            <a:r>
              <a:rPr lang="en-GB" dirty="0">
                <a:latin typeface="Arial" panose="020B0604020202020204" pitchFamily="34" charset="0"/>
                <a:cs typeface="Arial" panose="020B0604020202020204" pitchFamily="34" charset="0"/>
              </a:rPr>
              <a:t>, and G. C. </a:t>
            </a:r>
            <a:r>
              <a:rPr lang="en-GB" dirty="0" err="1">
                <a:latin typeface="Arial" panose="020B0604020202020204" pitchFamily="34" charset="0"/>
                <a:cs typeface="Arial" panose="020B0604020202020204" pitchFamily="34" charset="0"/>
              </a:rPr>
              <a:t>Tarnowski</a:t>
            </a:r>
            <a:r>
              <a:rPr lang="en-GB"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“Analysis</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 </a:t>
            </a:r>
            <a:r>
              <a:rPr lang="en-GB" dirty="0">
                <a:latin typeface="Arial" panose="020B0604020202020204" pitchFamily="34" charset="0"/>
                <a:cs typeface="Arial" panose="020B0604020202020204" pitchFamily="34" charset="0"/>
              </a:rPr>
              <a:t>the short-term overproduction capability of variable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speed </a:t>
            </a:r>
            <a:r>
              <a:rPr lang="en-GB" dirty="0">
                <a:latin typeface="Arial" panose="020B0604020202020204" pitchFamily="34" charset="0"/>
                <a:cs typeface="Arial" panose="020B0604020202020204" pitchFamily="34" charset="0"/>
              </a:rPr>
              <a:t>wind turbines</a:t>
            </a:r>
            <a:r>
              <a:rPr lang="en-GB" dirty="0" smtClean="0">
                <a:latin typeface="Arial" panose="020B0604020202020204" pitchFamily="34" charset="0"/>
                <a:cs typeface="Arial" panose="020B0604020202020204" pitchFamily="34" charset="0"/>
              </a:rPr>
              <a:t>,”</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Renewable </a:t>
            </a:r>
            <a:r>
              <a:rPr lang="en-GB" dirty="0">
                <a:latin typeface="Arial" panose="020B0604020202020204" pitchFamily="34" charset="0"/>
                <a:cs typeface="Arial" panose="020B0604020202020204" pitchFamily="34" charset="0"/>
              </a:rPr>
              <a:t>Energy, vol. 68, pp. 326–336,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2014.</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[6] </a:t>
            </a:r>
            <a:r>
              <a:rPr lang="en-GB" dirty="0" smtClean="0">
                <a:latin typeface="Arial" panose="020B0604020202020204" pitchFamily="34" charset="0"/>
                <a:cs typeface="Arial" panose="020B0604020202020204" pitchFamily="34" charset="0"/>
              </a:rPr>
              <a:t>P. M. Anderson and A. A. Fouad, Power System Control and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Stability. 2 ed.,</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2003.</a:t>
            </a:r>
            <a:endParaRPr lang="tr-TR" dirty="0" smtClean="0">
              <a:latin typeface="Arial" panose="020B0604020202020204" pitchFamily="34" charset="0"/>
              <a:cs typeface="Arial" panose="020B0604020202020204" pitchFamily="34" charset="0"/>
            </a:endParaRPr>
          </a:p>
          <a:p>
            <a:pPr marL="0" indent="0" defTabSz="449263">
              <a:buNone/>
            </a:pPr>
            <a:r>
              <a:rPr lang="tr-TR" dirty="0" smtClean="0">
                <a:latin typeface="Arial" panose="020B0604020202020204" pitchFamily="34" charset="0"/>
                <a:cs typeface="Arial" panose="020B0604020202020204" pitchFamily="34" charset="0"/>
              </a:rPr>
              <a:t>[7]</a:t>
            </a:r>
            <a:r>
              <a:rPr lang="tr-TR" dirty="0" smtClean="0"/>
              <a:t> </a:t>
            </a:r>
            <a:r>
              <a:rPr lang="tr-TR" dirty="0" smtClean="0">
                <a:latin typeface="Arial" panose="020B0604020202020204" pitchFamily="34" charset="0"/>
                <a:cs typeface="Arial" panose="020B0604020202020204" pitchFamily="34" charset="0"/>
              </a:rPr>
              <a:t>TEİAŞ, “Gerçekleşen Üretim,” </a:t>
            </a:r>
            <a:r>
              <a:rPr lang="tr-TR" i="1" dirty="0" smtClean="0">
                <a:latin typeface="Arial" panose="020B0604020202020204" pitchFamily="34" charset="0"/>
                <a:cs typeface="Arial" panose="020B0604020202020204" pitchFamily="34" charset="0"/>
              </a:rPr>
              <a:t>EPİAŞ ŞEFFAFLIK PLATFORMU</a:t>
            </a:r>
            <a:r>
              <a:rPr lang="tr-TR" dirty="0" smtClean="0">
                <a:latin typeface="Arial" panose="020B0604020202020204" pitchFamily="34" charset="0"/>
                <a:cs typeface="Arial" panose="020B0604020202020204" pitchFamily="34" charset="0"/>
              </a:rPr>
              <a:t>. 	[Online]. Available: https://seffaflik.epias.com.tr/transparency/. 	[Accessed: 07-Jan-2019].</a:t>
            </a:r>
          </a:p>
        </p:txBody>
      </p:sp>
    </p:spTree>
    <p:extLst>
      <p:ext uri="{BB962C8B-B14F-4D97-AF65-F5344CB8AC3E}">
        <p14:creationId xmlns:p14="http://schemas.microsoft.com/office/powerpoint/2010/main" val="35548393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Thank you!	</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35</a:t>
            </a:fld>
            <a:endParaRPr lang="en-US" dirty="0"/>
          </a:p>
        </p:txBody>
      </p:sp>
      <p:sp>
        <p:nvSpPr>
          <p:cNvPr id="5" name="Content Placeholder 4"/>
          <p:cNvSpPr>
            <a:spLocks noGrp="1"/>
          </p:cNvSpPr>
          <p:nvPr>
            <p:ph idx="1"/>
          </p:nvPr>
        </p:nvSpPr>
        <p:spPr/>
        <p:txBody>
          <a:bodyPr/>
          <a:lstStyle/>
          <a:p>
            <a:r>
              <a:rPr lang="tr-TR" dirty="0" smtClean="0"/>
              <a:t>Any questions?</a:t>
            </a:r>
            <a:endParaRPr lang="tr-TR" dirty="0"/>
          </a:p>
        </p:txBody>
      </p:sp>
    </p:spTree>
    <p:extLst>
      <p:ext uri="{BB962C8B-B14F-4D97-AF65-F5344CB8AC3E}">
        <p14:creationId xmlns:p14="http://schemas.microsoft.com/office/powerpoint/2010/main" val="298509373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from Northern Cyprus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36</a:t>
            </a:fld>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084" y="1523460"/>
            <a:ext cx="5791832" cy="4801680"/>
          </a:xfrm>
        </p:spPr>
      </p:pic>
    </p:spTree>
    <p:extLst>
      <p:ext uri="{BB962C8B-B14F-4D97-AF65-F5344CB8AC3E}">
        <p14:creationId xmlns:p14="http://schemas.microsoft.com/office/powerpoint/2010/main" val="349512977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6717" y="1196752"/>
            <a:ext cx="6650566"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37</a:t>
            </a:fld>
            <a:endParaRPr lang="en-US" dirty="0"/>
          </a:p>
        </p:txBody>
      </p:sp>
    </p:spTree>
    <p:extLst>
      <p:ext uri="{BB962C8B-B14F-4D97-AF65-F5344CB8AC3E}">
        <p14:creationId xmlns:p14="http://schemas.microsoft.com/office/powerpoint/2010/main" val="236853296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38</a:t>
            </a:fld>
            <a:endParaRPr lang="en-US" dirty="0"/>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84056" y="1363663"/>
            <a:ext cx="6175887" cy="463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547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with Droop=4%</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94" y="1916832"/>
            <a:ext cx="7494612" cy="3575900"/>
          </a:xfrm>
          <a:prstGeom prst="rect">
            <a:avLst/>
          </a:prstGeom>
        </p:spPr>
      </p:pic>
    </p:spTree>
    <p:extLst>
      <p:ext uri="{BB962C8B-B14F-4D97-AF65-F5344CB8AC3E}">
        <p14:creationId xmlns:p14="http://schemas.microsoft.com/office/powerpoint/2010/main" val="17040287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000" dirty="0" smtClean="0">
                <a:latin typeface="Arial" panose="020B0604020202020204" pitchFamily="34" charset="0"/>
                <a:cs typeface="Arial" panose="020B0604020202020204" pitchFamily="34" charset="0"/>
              </a:rPr>
              <a:t>Benefits:</a:t>
            </a:r>
          </a:p>
          <a:p>
            <a:pPr lvl="3">
              <a:defRPr/>
            </a:pPr>
            <a:r>
              <a:rPr lang="tr-TR" sz="2000" dirty="0" smtClean="0">
                <a:latin typeface="Arial" panose="020B0604020202020204" pitchFamily="34" charset="0"/>
                <a:cs typeface="Arial" panose="020B0604020202020204" pitchFamily="34" charset="0"/>
              </a:rPr>
              <a:t>Reduction in f</a:t>
            </a:r>
            <a:r>
              <a:rPr lang="en-GB" sz="2000" dirty="0" err="1" smtClean="0">
                <a:latin typeface="Arial" panose="020B0604020202020204" pitchFamily="34" charset="0"/>
                <a:cs typeface="Arial" panose="020B0604020202020204" pitchFamily="34" charset="0"/>
              </a:rPr>
              <a:t>ossil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f</a:t>
            </a:r>
            <a:r>
              <a:rPr lang="en-GB" sz="2000" dirty="0" err="1" smtClean="0">
                <a:latin typeface="Arial" panose="020B0604020202020204" pitchFamily="34" charset="0"/>
                <a:cs typeface="Arial" panose="020B0604020202020204" pitchFamily="34" charset="0"/>
              </a:rPr>
              <a:t>uel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u</a:t>
            </a:r>
            <a:r>
              <a:rPr lang="en-GB" sz="2000" dirty="0" smtClean="0">
                <a:latin typeface="Arial" panose="020B0604020202020204" pitchFamily="34" charset="0"/>
                <a:cs typeface="Arial" panose="020B0604020202020204" pitchFamily="34" charset="0"/>
              </a:rPr>
              <a:t>sage</a:t>
            </a:r>
          </a:p>
          <a:p>
            <a:pPr lvl="3">
              <a:defRPr/>
            </a:pPr>
            <a:r>
              <a:rPr lang="tr-TR" sz="2000" dirty="0" smtClean="0">
                <a:latin typeface="Arial" panose="020B0604020202020204" pitchFamily="34" charset="0"/>
                <a:cs typeface="Arial" panose="020B0604020202020204" pitchFamily="34" charset="0"/>
              </a:rPr>
              <a:t>Reduction in </a:t>
            </a:r>
            <a:r>
              <a:rPr lang="en-GB" sz="2000" dirty="0" smtClean="0">
                <a:latin typeface="Arial" panose="020B0604020202020204" pitchFamily="34" charset="0"/>
                <a:cs typeface="Arial" panose="020B0604020202020204" pitchFamily="34" charset="0"/>
              </a:rPr>
              <a:t>CO</a:t>
            </a:r>
            <a:r>
              <a:rPr lang="en-GB" sz="2000" baseline="-25000" dirty="0" smtClean="0">
                <a:latin typeface="Arial" panose="020B0604020202020204" pitchFamily="34" charset="0"/>
                <a:cs typeface="Arial" panose="020B0604020202020204" pitchFamily="34" charset="0"/>
              </a:rPr>
              <a:t>2</a:t>
            </a:r>
            <a:r>
              <a:rPr lang="en-GB"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e</a:t>
            </a:r>
            <a:r>
              <a:rPr lang="en-GB" sz="2000" dirty="0" smtClean="0">
                <a:latin typeface="Arial" panose="020B0604020202020204" pitchFamily="34" charset="0"/>
                <a:cs typeface="Arial" panose="020B0604020202020204" pitchFamily="34" charset="0"/>
              </a:rPr>
              <a:t>mission</a:t>
            </a:r>
          </a:p>
          <a:p>
            <a:pPr lvl="1">
              <a:defRPr/>
            </a:pPr>
            <a:endParaRPr lang="en-GB" sz="2000" dirty="0" smtClean="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Challenges:</a:t>
            </a:r>
          </a:p>
          <a:p>
            <a:pPr lvl="3">
              <a:defRPr/>
            </a:pPr>
            <a:r>
              <a:rPr lang="en-GB" sz="2000" dirty="0" smtClean="0">
                <a:latin typeface="Arial" panose="020B0604020202020204" pitchFamily="34" charset="0"/>
                <a:cs typeface="Arial" panose="020B0604020202020204" pitchFamily="34" charset="0"/>
              </a:rPr>
              <a:t>Operational </a:t>
            </a:r>
            <a:r>
              <a:rPr lang="tr-TR" sz="2000" dirty="0" smtClean="0">
                <a:latin typeface="Arial" panose="020B0604020202020204" pitchFamily="34" charset="0"/>
                <a:cs typeface="Arial" panose="020B0604020202020204" pitchFamily="34" charset="0"/>
              </a:rPr>
              <a:t>p</a:t>
            </a:r>
            <a:r>
              <a:rPr lang="en-GB" sz="2000" dirty="0" err="1" smtClean="0">
                <a:latin typeface="Arial" panose="020B0604020202020204" pitchFamily="34" charset="0"/>
                <a:cs typeface="Arial" panose="020B0604020202020204" pitchFamily="34" charset="0"/>
              </a:rPr>
              <a:t>roblems</a:t>
            </a:r>
            <a:r>
              <a:rPr lang="tr-TR" sz="2000" dirty="0" smtClean="0">
                <a:latin typeface="Arial" panose="020B0604020202020204" pitchFamily="34" charset="0"/>
                <a:cs typeface="Arial" panose="020B0604020202020204" pitchFamily="34" charset="0"/>
              </a:rPr>
              <a:t> due to intermittent </a:t>
            </a:r>
            <a:r>
              <a:rPr lang="en-GB" sz="2000" dirty="0" smtClean="0">
                <a:latin typeface="Arial" panose="020B0604020202020204" pitchFamily="34" charset="0"/>
                <a:cs typeface="Arial" panose="020B0604020202020204" pitchFamily="34" charset="0"/>
              </a:rPr>
              <a:t>nature of renewable sources </a:t>
            </a:r>
          </a:p>
          <a:p>
            <a:pPr lvl="3">
              <a:defRPr/>
            </a:pPr>
            <a:r>
              <a:rPr lang="en-GB" sz="2000" dirty="0" smtClean="0">
                <a:latin typeface="Arial" panose="020B0604020202020204" pitchFamily="34" charset="0"/>
                <a:cs typeface="Arial" panose="020B0604020202020204" pitchFamily="34" charset="0"/>
              </a:rPr>
              <a:t>Reduction in </a:t>
            </a:r>
            <a:r>
              <a:rPr lang="tr-TR" sz="2000" dirty="0" smtClean="0">
                <a:latin typeface="Arial" panose="020B0604020202020204" pitchFamily="34" charset="0"/>
                <a:cs typeface="Arial" panose="020B0604020202020204" pitchFamily="34" charset="0"/>
              </a:rPr>
              <a:t>g</a:t>
            </a:r>
            <a:r>
              <a:rPr lang="en-GB" sz="2000" dirty="0" smtClean="0">
                <a:latin typeface="Arial" panose="020B0604020202020204" pitchFamily="34" charset="0"/>
                <a:cs typeface="Arial" panose="020B0604020202020204" pitchFamily="34" charset="0"/>
              </a:rPr>
              <a:t>rid </a:t>
            </a:r>
            <a:r>
              <a:rPr lang="tr-TR" sz="2000" dirty="0">
                <a:latin typeface="Arial" panose="020B0604020202020204" pitchFamily="34" charset="0"/>
                <a:cs typeface="Arial" panose="020B0604020202020204" pitchFamily="34" charset="0"/>
              </a:rPr>
              <a:t>i</a:t>
            </a:r>
            <a:r>
              <a:rPr lang="en-GB" sz="2000" dirty="0" err="1" smtClean="0">
                <a:latin typeface="Arial" panose="020B0604020202020204" pitchFamily="34" charset="0"/>
                <a:cs typeface="Arial" panose="020B0604020202020204" pitchFamily="34" charset="0"/>
              </a:rPr>
              <a:t>nertia</a:t>
            </a:r>
            <a:r>
              <a:rPr lang="tr-TR" sz="2000" dirty="0" smtClean="0">
                <a:latin typeface="Arial" panose="020B0604020202020204" pitchFamily="34" charset="0"/>
                <a:cs typeface="Arial" panose="020B0604020202020204" pitchFamily="34" charset="0"/>
              </a:rPr>
              <a:t> due to </a:t>
            </a:r>
            <a:r>
              <a:rPr lang="en-GB" sz="2000" dirty="0" smtClean="0">
                <a:latin typeface="Arial" panose="020B0604020202020204" pitchFamily="34" charset="0"/>
                <a:cs typeface="Arial" panose="020B0604020202020204" pitchFamily="34" charset="0"/>
              </a:rPr>
              <a:t>existing control structure of </a:t>
            </a:r>
            <a:r>
              <a:rPr lang="tr-TR" sz="2000" dirty="0" smtClean="0">
                <a:latin typeface="Arial" panose="020B0604020202020204" pitchFamily="34" charset="0"/>
                <a:cs typeface="Arial" panose="020B0604020202020204" pitchFamily="34" charset="0"/>
              </a:rPr>
              <a:t>units with power electronics</a:t>
            </a:r>
            <a:endParaRPr lang="en-GB"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Effect transition="in" filter="fade">
                                      <p:cBhvr>
                                        <p:cTn id="30"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Aerodynamic Power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40</a:t>
            </a:fld>
            <a:endParaRPr lang="en-US" dirty="0"/>
          </a:p>
        </p:txBody>
      </p:sp>
      <p:pic>
        <p:nvPicPr>
          <p:cNvPr id="6" name="Picture 5"/>
          <p:cNvPicPr>
            <a:picLocks noChangeAspect="1"/>
          </p:cNvPicPr>
          <p:nvPr/>
        </p:nvPicPr>
        <p:blipFill>
          <a:blip r:embed="rId3"/>
          <a:stretch>
            <a:fillRect/>
          </a:stretch>
        </p:blipFill>
        <p:spPr>
          <a:xfrm>
            <a:off x="1979712" y="1700808"/>
            <a:ext cx="4511626" cy="770752"/>
          </a:xfrm>
          <a:prstGeom prst="rect">
            <a:avLst/>
          </a:prstGeom>
        </p:spPr>
      </p:pic>
      <p:pic>
        <p:nvPicPr>
          <p:cNvPr id="9" name="Picture 8"/>
          <p:cNvPicPr>
            <a:picLocks noChangeAspect="1"/>
          </p:cNvPicPr>
          <p:nvPr/>
        </p:nvPicPr>
        <p:blipFill>
          <a:blip r:embed="rId4"/>
          <a:stretch>
            <a:fillRect/>
          </a:stretch>
        </p:blipFill>
        <p:spPr>
          <a:xfrm>
            <a:off x="2916300" y="2453913"/>
            <a:ext cx="2638450" cy="682260"/>
          </a:xfrm>
          <a:prstGeom prst="rect">
            <a:avLst/>
          </a:prstGeom>
        </p:spPr>
      </p:pic>
      <p:pic>
        <p:nvPicPr>
          <p:cNvPr id="10" name="Picture 9"/>
          <p:cNvPicPr>
            <a:picLocks noChangeAspect="1"/>
          </p:cNvPicPr>
          <p:nvPr/>
        </p:nvPicPr>
        <p:blipFill>
          <a:blip r:embed="rId5"/>
          <a:stretch>
            <a:fillRect/>
          </a:stretch>
        </p:blipFill>
        <p:spPr>
          <a:xfrm>
            <a:off x="3119643" y="3154385"/>
            <a:ext cx="2231764" cy="895276"/>
          </a:xfrm>
          <a:prstGeom prst="rect">
            <a:avLst/>
          </a:prstGeom>
        </p:spPr>
      </p:pic>
      <p:pic>
        <p:nvPicPr>
          <p:cNvPr id="11" name="Picture 10"/>
          <p:cNvPicPr>
            <a:picLocks noChangeAspect="1"/>
          </p:cNvPicPr>
          <p:nvPr/>
        </p:nvPicPr>
        <p:blipFill>
          <a:blip r:embed="rId6"/>
          <a:stretch>
            <a:fillRect/>
          </a:stretch>
        </p:blipFill>
        <p:spPr>
          <a:xfrm>
            <a:off x="2135981" y="4049661"/>
            <a:ext cx="4872038" cy="600280"/>
          </a:xfrm>
          <a:prstGeom prst="rect">
            <a:avLst/>
          </a:prstGeom>
        </p:spPr>
      </p:pic>
      <p:pic>
        <p:nvPicPr>
          <p:cNvPr id="12" name="Picture 11"/>
          <p:cNvPicPr>
            <a:picLocks noChangeAspect="1"/>
          </p:cNvPicPr>
          <p:nvPr/>
        </p:nvPicPr>
        <p:blipFill>
          <a:blip r:embed="rId7"/>
          <a:stretch>
            <a:fillRect/>
          </a:stretch>
        </p:blipFill>
        <p:spPr>
          <a:xfrm>
            <a:off x="2965092" y="4714274"/>
            <a:ext cx="3213816" cy="935279"/>
          </a:xfrm>
          <a:prstGeom prst="rect">
            <a:avLst/>
          </a:prstGeom>
        </p:spPr>
      </p:pic>
      <p:sp>
        <p:nvSpPr>
          <p:cNvPr id="13" name="TextBox 12"/>
          <p:cNvSpPr txBox="1"/>
          <p:nvPr/>
        </p:nvSpPr>
        <p:spPr>
          <a:xfrm>
            <a:off x="1187624" y="5517232"/>
            <a:ext cx="7632848" cy="461665"/>
          </a:xfrm>
          <a:prstGeom prst="rect">
            <a:avLst/>
          </a:prstGeom>
          <a:noFill/>
        </p:spPr>
        <p:txBody>
          <a:bodyPr wrap="square" rtlCol="0">
            <a:spAutoFit/>
          </a:bodyPr>
          <a:lstStyle/>
          <a:p>
            <a:r>
              <a:rPr lang="tr-TR" dirty="0" smtClean="0"/>
              <a:t>c</a:t>
            </a:r>
            <a:r>
              <a:rPr lang="tr-TR" baseline="-25000" dirty="0" smtClean="0"/>
              <a:t>1</a:t>
            </a:r>
            <a:r>
              <a:rPr lang="tr-TR" dirty="0" smtClean="0"/>
              <a:t>=0.5176,c</a:t>
            </a:r>
            <a:r>
              <a:rPr lang="tr-TR" baseline="-25000" dirty="0" smtClean="0"/>
              <a:t>2</a:t>
            </a:r>
            <a:r>
              <a:rPr lang="tr-TR" dirty="0" smtClean="0"/>
              <a:t>=116,c</a:t>
            </a:r>
            <a:r>
              <a:rPr lang="tr-TR" baseline="-25000" dirty="0" smtClean="0"/>
              <a:t>3</a:t>
            </a:r>
            <a:r>
              <a:rPr lang="tr-TR" dirty="0" smtClean="0"/>
              <a:t>=0.4,c</a:t>
            </a:r>
            <a:r>
              <a:rPr lang="tr-TR" baseline="-25000" dirty="0" smtClean="0"/>
              <a:t>4</a:t>
            </a:r>
            <a:r>
              <a:rPr lang="tr-TR" dirty="0" smtClean="0"/>
              <a:t>=5,c5=21,c</a:t>
            </a:r>
            <a:r>
              <a:rPr lang="tr-TR" baseline="-25000" dirty="0" smtClean="0"/>
              <a:t>6</a:t>
            </a:r>
            <a:r>
              <a:rPr lang="tr-TR" dirty="0" smtClean="0"/>
              <a:t>=0.0068</a:t>
            </a:r>
            <a:endParaRPr lang="tr-TR" dirty="0"/>
          </a:p>
        </p:txBody>
      </p:sp>
    </p:spTree>
    <p:extLst>
      <p:ext uri="{BB962C8B-B14F-4D97-AF65-F5344CB8AC3E}">
        <p14:creationId xmlns:p14="http://schemas.microsoft.com/office/powerpoint/2010/main" val="36633461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Pitch Control</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2" y="1646376"/>
            <a:ext cx="7596336" cy="2296974"/>
          </a:xfrm>
          <a:prstGeom prst="rect">
            <a:avLst/>
          </a:prstGeom>
        </p:spPr>
      </p:pic>
      <p:sp>
        <p:nvSpPr>
          <p:cNvPr id="5" name="TextBox 4"/>
          <p:cNvSpPr txBox="1"/>
          <p:nvPr/>
        </p:nvSpPr>
        <p:spPr>
          <a:xfrm>
            <a:off x="457199" y="4516851"/>
            <a:ext cx="4968552" cy="461665"/>
          </a:xfrm>
          <a:prstGeom prst="rect">
            <a:avLst/>
          </a:prstGeom>
          <a:noFill/>
        </p:spPr>
        <p:txBody>
          <a:bodyPr wrap="square" rtlCol="0">
            <a:spAutoFit/>
          </a:bodyPr>
          <a:lstStyle/>
          <a:p>
            <a:r>
              <a:rPr lang="tr-TR" smtClean="0"/>
              <a:t>Pitch Rate is limited with 10°/s.</a:t>
            </a:r>
            <a:endParaRPr lang="tr-TR"/>
          </a:p>
        </p:txBody>
      </p:sp>
      <p:sp>
        <p:nvSpPr>
          <p:cNvPr id="8" name="TextBox 7"/>
          <p:cNvSpPr txBox="1"/>
          <p:nvPr/>
        </p:nvSpPr>
        <p:spPr>
          <a:xfrm>
            <a:off x="457198" y="5163039"/>
            <a:ext cx="6347049" cy="461665"/>
          </a:xfrm>
          <a:prstGeom prst="rect">
            <a:avLst/>
          </a:prstGeom>
          <a:noFill/>
        </p:spPr>
        <p:txBody>
          <a:bodyPr wrap="square" rtlCol="0">
            <a:spAutoFit/>
          </a:bodyPr>
          <a:lstStyle/>
          <a:p>
            <a:r>
              <a:rPr lang="tr-TR" dirty="0" smtClean="0"/>
              <a:t>Maximum Pitch Rate is 0.8°/s in the system.</a:t>
            </a:r>
            <a:endParaRPr lang="tr-TR" dirty="0"/>
          </a:p>
        </p:txBody>
      </p:sp>
    </p:spTree>
    <p:extLst>
      <p:ext uri="{BB962C8B-B14F-4D97-AF65-F5344CB8AC3E}">
        <p14:creationId xmlns:p14="http://schemas.microsoft.com/office/powerpoint/2010/main" val="18076665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Vector Control of PMSG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42</a:t>
            </a:fld>
            <a:endParaRPr lang="en-US" dirty="0"/>
          </a:p>
        </p:txBody>
      </p:sp>
      <p:pic>
        <p:nvPicPr>
          <p:cNvPr id="7" name="Picture 6"/>
          <p:cNvPicPr>
            <a:picLocks noChangeAspect="1"/>
          </p:cNvPicPr>
          <p:nvPr/>
        </p:nvPicPr>
        <p:blipFill>
          <a:blip r:embed="rId3"/>
          <a:stretch>
            <a:fillRect/>
          </a:stretch>
        </p:blipFill>
        <p:spPr>
          <a:xfrm>
            <a:off x="1601837" y="1484784"/>
            <a:ext cx="5940326" cy="4132033"/>
          </a:xfrm>
          <a:prstGeom prst="rect">
            <a:avLst/>
          </a:prstGeom>
        </p:spPr>
      </p:pic>
      <p:pic>
        <p:nvPicPr>
          <p:cNvPr id="9" name="Picture 8"/>
          <p:cNvPicPr>
            <a:picLocks noChangeAspect="1"/>
          </p:cNvPicPr>
          <p:nvPr/>
        </p:nvPicPr>
        <p:blipFill>
          <a:blip r:embed="rId4"/>
          <a:stretch>
            <a:fillRect/>
          </a:stretch>
        </p:blipFill>
        <p:spPr>
          <a:xfrm>
            <a:off x="2986087" y="5476040"/>
            <a:ext cx="3171825" cy="1038225"/>
          </a:xfrm>
          <a:prstGeom prst="rect">
            <a:avLst/>
          </a:prstGeom>
        </p:spPr>
      </p:pic>
    </p:spTree>
    <p:extLst>
      <p:ext uri="{BB962C8B-B14F-4D97-AF65-F5344CB8AC3E}">
        <p14:creationId xmlns:p14="http://schemas.microsoft.com/office/powerpoint/2010/main" val="20848648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i="1">
                            <a:latin typeface="Cambria Math" panose="02040503050406030204" pitchFamily="18" charset="0"/>
                          </a:rPr>
                          <m:t>𝑚</m:t>
                        </m:r>
                      </m:sub>
                    </m:sSub>
                  </m:oMath>
                </a14:m>
                <a:r>
                  <a:rPr lang="en-GB" sz="2000" dirty="0" smtClean="0"/>
                  <a:t>: Mechanical Input Torque (water flow)</a:t>
                </a:r>
              </a:p>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b="0" i="1" smtClean="0">
                            <a:latin typeface="Cambria Math" panose="02040503050406030204" pitchFamily="18" charset="0"/>
                          </a:rPr>
                          <m:t>𝑒</m:t>
                        </m:r>
                      </m:sub>
                    </m:sSub>
                  </m:oMath>
                </a14:m>
                <a:r>
                  <a:rPr lang="en-GB" sz="2000" dirty="0" smtClean="0"/>
                  <a:t> : Electromechanical Output Torque</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
        <p:nvSpPr>
          <p:cNvPr id="9" name="TextBox 8"/>
          <p:cNvSpPr txBox="1"/>
          <p:nvPr/>
        </p:nvSpPr>
        <p:spPr>
          <a:xfrm>
            <a:off x="4993704" y="5630816"/>
            <a:ext cx="3538736" cy="646331"/>
          </a:xfrm>
          <a:prstGeom prst="rect">
            <a:avLst/>
          </a:prstGeom>
          <a:noFill/>
        </p:spPr>
        <p:txBody>
          <a:bodyPr wrap="square" rtlCol="0">
            <a:spAutoFit/>
          </a:bodyPr>
          <a:lstStyle/>
          <a:p>
            <a:pPr algn="ctr"/>
            <a:r>
              <a:rPr lang="tr-TR" sz="1800" dirty="0" smtClean="0"/>
              <a:t>Figure 2: Turbine and Generator of a Hydro Power Plant</a:t>
            </a:r>
            <a:endParaRPr lang="tr-TR" sz="1800" dirty="0"/>
          </a:p>
        </p:txBody>
      </p:sp>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5"/>
                <a:stretch>
                  <a:fillRect/>
                </a:stretch>
              </a:blipFill>
            </p:spPr>
            <p:txBody>
              <a:bodyPr/>
              <a:lstStyle/>
              <a:p>
                <a:r>
                  <a:rPr lang="tr-TR">
                    <a:noFill/>
                  </a:rPr>
                  <a:t> </a:t>
                </a:r>
              </a:p>
            </p:txBody>
          </p:sp>
        </mc:Fallback>
      </mc:AlternateContent>
      <p:sp>
        <p:nvSpPr>
          <p:cNvPr id="10" name="TextBox 9"/>
          <p:cNvSpPr txBox="1"/>
          <p:nvPr/>
        </p:nvSpPr>
        <p:spPr>
          <a:xfrm>
            <a:off x="4993704" y="5630816"/>
            <a:ext cx="3538736" cy="646331"/>
          </a:xfrm>
          <a:prstGeom prst="rect">
            <a:avLst/>
          </a:prstGeom>
          <a:noFill/>
        </p:spPr>
        <p:txBody>
          <a:bodyPr wrap="square" rtlCol="0">
            <a:spAutoFit/>
          </a:bodyPr>
          <a:lstStyle/>
          <a:p>
            <a:pPr algn="ctr"/>
            <a:r>
              <a:rPr lang="tr-TR" sz="1800" dirty="0" smtClean="0"/>
              <a:t>Figure 3: Turbine and Generator of a Hydro Power Plant</a:t>
            </a:r>
            <a:endParaRPr lang="tr-TR" sz="1800" dirty="0"/>
          </a:p>
        </p:txBody>
      </p:sp>
      <mc:AlternateContent xmlns:mc="http://schemas.openxmlformats.org/markup-compatibility/2006" xmlns:a14="http://schemas.microsoft.com/office/drawing/2010/main">
        <mc:Choice Requires="a14">
          <p:sp>
            <p:nvSpPr>
              <p:cNvPr id="12" name="TextBox 11"/>
              <p:cNvSpPr txBox="1"/>
              <p:nvPr/>
            </p:nvSpPr>
            <p:spPr>
              <a:xfrm>
                <a:off x="643598" y="4401361"/>
                <a:ext cx="3630116" cy="624273"/>
              </a:xfrm>
              <a:prstGeom prst="rect">
                <a:avLst/>
              </a:prstGeom>
              <a:noFill/>
            </p:spPr>
            <p:txBody>
              <a:bodyPr wrap="square" rtlCol="0">
                <a:spAutoFit/>
              </a:bodyPr>
              <a:lstStyle/>
              <a:p>
                <a14:m>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i="1">
                                <a:latin typeface="Cambria Math" panose="02040503050406030204" pitchFamily="18" charset="0"/>
                              </a:rPr>
                              <m:t>𝑚</m:t>
                            </m:r>
                          </m:sub>
                        </m:sSub>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a14:m>
                <a:endParaRPr lang="tr-TR" dirty="0"/>
              </a:p>
            </p:txBody>
          </p:sp>
        </mc:Choice>
        <mc:Fallback xmlns="">
          <p:sp>
            <p:nvSpPr>
              <p:cNvPr id="12" name="TextBox 11"/>
              <p:cNvSpPr txBox="1">
                <a:spLocks noRot="1" noChangeAspect="1" noMove="1" noResize="1" noEditPoints="1" noAdjustHandles="1" noChangeArrowheads="1" noChangeShapeType="1" noTextEdit="1"/>
              </p:cNvSpPr>
              <p:nvPr/>
            </p:nvSpPr>
            <p:spPr>
              <a:xfrm>
                <a:off x="643598" y="4401361"/>
                <a:ext cx="3630116" cy="624273"/>
              </a:xfrm>
              <a:prstGeom prst="rect">
                <a:avLst/>
              </a:prstGeom>
              <a:blipFill>
                <a:blip r:embed="rId6"/>
                <a:stretch>
                  <a:fillRect b="-8824"/>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37262"/>
            <a:ext cx="5580112" cy="2742445"/>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552" y="1728780"/>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728780"/>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5580112" y="1348231"/>
            <a:ext cx="3384376" cy="4154984"/>
          </a:xfrm>
          <a:prstGeom prst="rect">
            <a:avLst/>
          </a:prstGeom>
          <a:noFill/>
        </p:spPr>
        <p:txBody>
          <a:bodyPr wrap="square" rtlCol="0">
            <a:spAutoFit/>
          </a:bodyPr>
          <a:lstStyle/>
          <a:p>
            <a:r>
              <a:rPr lang="en-GB" dirty="0" smtClean="0"/>
              <a:t>Frequency Regulating Mechanisms in Grid:</a:t>
            </a:r>
          </a:p>
          <a:p>
            <a:endParaRPr lang="en-GB" dirty="0" smtClean="0"/>
          </a:p>
          <a:p>
            <a:pPr marL="342900" indent="-342900">
              <a:buFont typeface="Arial" panose="020B0604020202020204" pitchFamily="34" charset="0"/>
              <a:buChar char="•"/>
            </a:pPr>
            <a:r>
              <a:rPr lang="en-GB" dirty="0" smtClean="0"/>
              <a:t>Primary Frequency Control (no longer than 15s)</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Secondary Control</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Tertiary Frequency Control</a:t>
            </a:r>
            <a:endParaRPr lang="en-GB" dirty="0"/>
          </a:p>
        </p:txBody>
      </p:sp>
      <p:sp>
        <p:nvSpPr>
          <p:cNvPr id="8" name="TextBox 7"/>
          <p:cNvSpPr txBox="1"/>
          <p:nvPr/>
        </p:nvSpPr>
        <p:spPr>
          <a:xfrm>
            <a:off x="179512" y="5545166"/>
            <a:ext cx="6059016" cy="646331"/>
          </a:xfrm>
          <a:prstGeom prst="rect">
            <a:avLst/>
          </a:prstGeom>
          <a:noFill/>
        </p:spPr>
        <p:txBody>
          <a:bodyPr wrap="square" rtlCol="0">
            <a:spAutoFit/>
          </a:bodyPr>
          <a:lstStyle/>
          <a:p>
            <a:pPr algn="ctr"/>
            <a:r>
              <a:rPr lang="tr-TR" sz="1800" dirty="0" smtClean="0"/>
              <a:t>Figure 4: </a:t>
            </a:r>
            <a:r>
              <a:rPr lang="en-GB" sz="1800" dirty="0"/>
              <a:t>Frequency behaviour in electric grid with the water level in </a:t>
            </a:r>
            <a:r>
              <a:rPr lang="en-GB" sz="1800" dirty="0" smtClean="0"/>
              <a:t>a</a:t>
            </a:r>
            <a:r>
              <a:rPr lang="tr-TR" sz="1800" dirty="0" smtClean="0"/>
              <a:t> </a:t>
            </a:r>
            <a:r>
              <a:rPr lang="en-GB" sz="1800" dirty="0" smtClean="0"/>
              <a:t>container</a:t>
            </a:r>
            <a:r>
              <a:rPr lang="tr-TR" sz="1800" dirty="0" smtClean="0"/>
              <a:t> </a:t>
            </a:r>
            <a:r>
              <a:rPr lang="en-GB" sz="1800" dirty="0" smtClean="0"/>
              <a:t>analogy [</a:t>
            </a:r>
            <a:r>
              <a:rPr lang="tr-TR" sz="1800" dirty="0" smtClean="0"/>
              <a:t>2</a:t>
            </a:r>
            <a:r>
              <a:rPr lang="en-GB" sz="1800" dirty="0" smtClean="0"/>
              <a:t>]</a:t>
            </a:r>
            <a:endParaRPr lang="tr-TR" sz="1800"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801503"/>
            <a:ext cx="4762872" cy="3283681"/>
          </a:xfrm>
        </p:spPr>
      </p:pic>
      <p:sp>
        <p:nvSpPr>
          <p:cNvPr id="9" name="Left Arrow 8"/>
          <p:cNvSpPr/>
          <p:nvPr/>
        </p:nvSpPr>
        <p:spPr>
          <a:xfrm rot="8090536">
            <a:off x="5306104" y="2098326"/>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684145"/>
            <a:ext cx="2575315" cy="1200329"/>
          </a:xfrm>
          <a:prstGeom prst="rect">
            <a:avLst/>
          </a:prstGeom>
          <a:noFill/>
        </p:spPr>
        <p:txBody>
          <a:bodyPr wrap="square" rtlCol="0">
            <a:spAutoFit/>
          </a:bodyPr>
          <a:lstStyle/>
          <a:p>
            <a:r>
              <a:rPr lang="tr-TR" dirty="0" smtClean="0"/>
              <a:t>Inertial Support decreases the RoCOF</a:t>
            </a:r>
            <a:endParaRPr lang="tr-TR" dirty="0"/>
          </a:p>
        </p:txBody>
      </p:sp>
      <p:sp>
        <p:nvSpPr>
          <p:cNvPr id="11" name="TextBox 10"/>
          <p:cNvSpPr txBox="1"/>
          <p:nvPr/>
        </p:nvSpPr>
        <p:spPr>
          <a:xfrm>
            <a:off x="460892" y="4922859"/>
            <a:ext cx="4111108" cy="1569660"/>
          </a:xfrm>
          <a:prstGeom prst="rect">
            <a:avLst/>
          </a:prstGeom>
          <a:noFill/>
        </p:spPr>
        <p:txBody>
          <a:bodyPr wrap="square" rtlCol="0">
            <a:spAutoFit/>
          </a:bodyPr>
          <a:lstStyle/>
          <a:p>
            <a:pPr algn="ctr"/>
            <a:r>
              <a:rPr lang="tr-TR" dirty="0" smtClean="0"/>
              <a:t>Higher Grid Inertia</a:t>
            </a:r>
          </a:p>
          <a:p>
            <a:pPr algn="ctr"/>
            <a:endParaRPr lang="tr-TR" dirty="0" smtClean="0">
              <a:sym typeface="Wingdings" panose="05000000000000000000" pitchFamily="2" charset="2"/>
            </a:endParaRPr>
          </a:p>
          <a:p>
            <a:pPr algn="ctr"/>
            <a:endParaRPr lang="tr-TR" dirty="0" smtClean="0">
              <a:sym typeface="Wingdings" panose="05000000000000000000" pitchFamily="2" charset="2"/>
            </a:endParaRPr>
          </a:p>
          <a:p>
            <a:pPr algn="ctr"/>
            <a:r>
              <a:rPr lang="tr-TR" dirty="0" smtClean="0">
                <a:sym typeface="Wingdings" panose="05000000000000000000" pitchFamily="2" charset="2"/>
              </a:rPr>
              <a:t> Lower RoCoF</a:t>
            </a:r>
            <a:endParaRPr lang="tr-TR" dirty="0"/>
          </a:p>
        </p:txBody>
      </p:sp>
      <p:sp>
        <p:nvSpPr>
          <p:cNvPr id="12" name="TextBox 11"/>
          <p:cNvSpPr txBox="1"/>
          <p:nvPr/>
        </p:nvSpPr>
        <p:spPr>
          <a:xfrm>
            <a:off x="421450" y="1801503"/>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Until the primary controller action, the frequency falls. </a:t>
            </a:r>
          </a:p>
          <a:p>
            <a:pPr marL="800100" lvl="1"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Frequency decline is arrested by Inertial Support and Primary Frequency Controllers</a:t>
            </a:r>
          </a:p>
          <a:p>
            <a:endParaRPr lang="en-GB" dirty="0"/>
          </a:p>
        </p:txBody>
      </p:sp>
      <p:sp>
        <p:nvSpPr>
          <p:cNvPr id="13" name="TextBox 12"/>
          <p:cNvSpPr txBox="1"/>
          <p:nvPr/>
        </p:nvSpPr>
        <p:spPr>
          <a:xfrm>
            <a:off x="4494260" y="5288740"/>
            <a:ext cx="4590328" cy="369332"/>
          </a:xfrm>
          <a:prstGeom prst="rect">
            <a:avLst/>
          </a:prstGeom>
          <a:noFill/>
        </p:spPr>
        <p:txBody>
          <a:bodyPr wrap="square" rtlCol="0">
            <a:spAutoFit/>
          </a:bodyPr>
          <a:lstStyle/>
          <a:p>
            <a:r>
              <a:rPr lang="tr-TR" sz="1800" dirty="0" smtClean="0"/>
              <a:t>Figure 5: Typical Frequency Disturbance</a:t>
            </a:r>
            <a:endParaRPr lang="tr-TR" sz="1800" dirty="0"/>
          </a:p>
        </p:txBody>
      </p:sp>
      <p:sp>
        <p:nvSpPr>
          <p:cNvPr id="4" name="Down Arrow 3"/>
          <p:cNvSpPr/>
          <p:nvPr/>
        </p:nvSpPr>
        <p:spPr>
          <a:xfrm>
            <a:off x="2300273" y="5406804"/>
            <a:ext cx="314351" cy="601769"/>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4048" y="908720"/>
            <a:ext cx="3842939"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6" name="TextBox 5"/>
          <p:cNvSpPr txBox="1"/>
          <p:nvPr/>
        </p:nvSpPr>
        <p:spPr>
          <a:xfrm>
            <a:off x="611560" y="1700807"/>
            <a:ext cx="3960440" cy="4524315"/>
          </a:xfrm>
          <a:prstGeom prst="rect">
            <a:avLst/>
          </a:prstGeom>
          <a:noFill/>
        </p:spPr>
        <p:txBody>
          <a:bodyPr wrap="square" rtlCol="0">
            <a:spAutoFit/>
          </a:bodyPr>
          <a:lstStyle/>
          <a:p>
            <a:pPr marL="342900" indent="-342900">
              <a:buFont typeface="Arial" panose="020B0604020202020204" pitchFamily="34" charset="0"/>
              <a:buChar char="•"/>
            </a:pPr>
            <a:r>
              <a:rPr lang="tr-TR" dirty="0" smtClean="0"/>
              <a:t>Frequency changes create small deviations in Type-1 and Type-2 turbines. </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tr-TR" dirty="0"/>
              <a:t>Frequency changes </a:t>
            </a:r>
            <a:r>
              <a:rPr lang="tr-TR" dirty="0" smtClean="0"/>
              <a:t>do not affect Type-3 </a:t>
            </a:r>
            <a:r>
              <a:rPr lang="tr-TR" dirty="0"/>
              <a:t>and </a:t>
            </a:r>
            <a:r>
              <a:rPr lang="tr-TR" dirty="0" smtClean="0"/>
              <a:t>Type-4 </a:t>
            </a:r>
            <a:r>
              <a:rPr lang="tr-TR" dirty="0"/>
              <a:t>turbines. </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Existing structure decreases grid </a:t>
            </a:r>
            <a:r>
              <a:rPr lang="tr-TR" dirty="0" smtClean="0"/>
              <a:t>effective </a:t>
            </a:r>
            <a:r>
              <a:rPr lang="en-GB" dirty="0" smtClean="0"/>
              <a:t>inertia!</a:t>
            </a:r>
            <a:endParaRPr lang="en-GB" dirty="0"/>
          </a:p>
        </p:txBody>
      </p:sp>
      <p:sp>
        <p:nvSpPr>
          <p:cNvPr id="7" name="TextBox 6"/>
          <p:cNvSpPr txBox="1"/>
          <p:nvPr/>
        </p:nvSpPr>
        <p:spPr>
          <a:xfrm>
            <a:off x="4693269" y="5876707"/>
            <a:ext cx="4464496" cy="646331"/>
          </a:xfrm>
          <a:prstGeom prst="rect">
            <a:avLst/>
          </a:prstGeom>
          <a:noFill/>
        </p:spPr>
        <p:txBody>
          <a:bodyPr wrap="square" rtlCol="0">
            <a:spAutoFit/>
          </a:bodyPr>
          <a:lstStyle/>
          <a:p>
            <a:r>
              <a:rPr lang="tr-TR" sz="1800" dirty="0" smtClean="0"/>
              <a:t>Figure 6: Wind Turbine Generator Configurations [3]</a:t>
            </a:r>
            <a:endParaRPr lang="tr-TR" sz="1800"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1472215867</TotalTime>
  <Pages>17</Pages>
  <Words>2247</Words>
  <Application>Microsoft Office PowerPoint</Application>
  <PresentationFormat>On-screen Show (4:3)</PresentationFormat>
  <Paragraphs>348</Paragraphs>
  <Slides>42</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Inertial Support</vt:lpstr>
      <vt:lpstr>Fast Inertial Support</vt:lpstr>
      <vt:lpstr>Fast Inertia Support</vt:lpstr>
      <vt:lpstr>Fast Inertial Support</vt:lpstr>
      <vt:lpstr>Fast Inertial Support</vt:lpstr>
      <vt:lpstr>Fast Inertial Support</vt:lpstr>
      <vt:lpstr>Fast Inertial Support</vt:lpstr>
      <vt:lpstr>Fast Inertial Support</vt:lpstr>
      <vt:lpstr>Implementation on a Test Case</vt:lpstr>
      <vt:lpstr>Implementation on a Test Case</vt:lpstr>
      <vt:lpstr>Implementation on a Test Case</vt:lpstr>
      <vt:lpstr>Implementation on a Test Case</vt:lpstr>
      <vt:lpstr>Comparison between Fast Inertial Support and Synthetic Inertia</vt:lpstr>
      <vt:lpstr>Effects on the Turkish Electricity Network</vt:lpstr>
      <vt:lpstr>Effects on the Turkish Electricity Network</vt:lpstr>
      <vt:lpstr>Effects on the Turkish Electricity Network</vt:lpstr>
      <vt:lpstr>Economical Perspective</vt:lpstr>
      <vt:lpstr>Economical Perspective</vt:lpstr>
      <vt:lpstr>Conclusions</vt:lpstr>
      <vt:lpstr>References</vt:lpstr>
      <vt:lpstr>References (cont’d)</vt:lpstr>
      <vt:lpstr>Thank you! </vt:lpstr>
      <vt:lpstr>Frequency Disturbance from Northern Cyprus</vt:lpstr>
      <vt:lpstr>Frequency Disturbance</vt:lpstr>
      <vt:lpstr>Frequency Disturbance</vt:lpstr>
      <vt:lpstr>Frequency Disturbance with Droop=4%</vt:lpstr>
      <vt:lpstr>Aerodynamic Power</vt:lpstr>
      <vt:lpstr>Pitch Control</vt:lpstr>
      <vt:lpstr>Vector Control of PMSG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293</cp:revision>
  <cp:lastPrinted>1999-12-15T11:28:31Z</cp:lastPrinted>
  <dcterms:created xsi:type="dcterms:W3CDTF">1997-02-27T23:34:28Z</dcterms:created>
  <dcterms:modified xsi:type="dcterms:W3CDTF">2019-01-18T08:16:19Z</dcterms:modified>
</cp:coreProperties>
</file>