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3"/>
  </p:notesMasterIdLst>
  <p:handoutMasterIdLst>
    <p:handoutMasterId r:id="rId44"/>
  </p:handoutMasterIdLst>
  <p:sldIdLst>
    <p:sldId id="256" r:id="rId2"/>
    <p:sldId id="257" r:id="rId3"/>
    <p:sldId id="259" r:id="rId4"/>
    <p:sldId id="291" r:id="rId5"/>
    <p:sldId id="273" r:id="rId6"/>
    <p:sldId id="272" r:id="rId7"/>
    <p:sldId id="275" r:id="rId8"/>
    <p:sldId id="276" r:id="rId9"/>
    <p:sldId id="260" r:id="rId10"/>
    <p:sldId id="290" r:id="rId11"/>
    <p:sldId id="266" r:id="rId12"/>
    <p:sldId id="277" r:id="rId13"/>
    <p:sldId id="283" r:id="rId14"/>
    <p:sldId id="267" r:id="rId15"/>
    <p:sldId id="284" r:id="rId16"/>
    <p:sldId id="285" r:id="rId17"/>
    <p:sldId id="289" r:id="rId18"/>
    <p:sldId id="293" r:id="rId19"/>
    <p:sldId id="294" r:id="rId20"/>
    <p:sldId id="292" r:id="rId21"/>
    <p:sldId id="288" r:id="rId22"/>
    <p:sldId id="279" r:id="rId23"/>
    <p:sldId id="280" r:id="rId24"/>
    <p:sldId id="295" r:id="rId25"/>
    <p:sldId id="282" r:id="rId26"/>
    <p:sldId id="281" r:id="rId27"/>
    <p:sldId id="264" r:id="rId28"/>
    <p:sldId id="278" r:id="rId29"/>
    <p:sldId id="268" r:id="rId30"/>
    <p:sldId id="261" r:id="rId31"/>
    <p:sldId id="262" r:id="rId32"/>
    <p:sldId id="286" r:id="rId33"/>
    <p:sldId id="263" r:id="rId34"/>
    <p:sldId id="296" r:id="rId35"/>
    <p:sldId id="297" r:id="rId36"/>
    <p:sldId id="298" r:id="rId37"/>
    <p:sldId id="299" r:id="rId38"/>
    <p:sldId id="303" r:id="rId39"/>
    <p:sldId id="300" r:id="rId40"/>
    <p:sldId id="301" r:id="rId41"/>
    <p:sldId id="302" r:id="rId42"/>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6727" autoAdjust="0"/>
  </p:normalViewPr>
  <p:slideViewPr>
    <p:cSldViewPr>
      <p:cViewPr varScale="1">
        <p:scale>
          <a:sx n="60" d="100"/>
          <a:sy n="60" d="100"/>
        </p:scale>
        <p:origin x="157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b="0" i="0" u="none" strike="noStrike" kern="1200" baseline="0" dirty="0" smtClean="0">
                <a:solidFill>
                  <a:schemeClr val="tx1"/>
                </a:solidFill>
                <a:latin typeface="Arial" pitchFamily="34" charset="0"/>
                <a:ea typeface="+mn-ea"/>
                <a:cs typeface="+mn-cs"/>
              </a:rPr>
              <a:t>Wind speed measurements </a:t>
            </a:r>
            <a:r>
              <a:rPr lang="en-GB" sz="1200" b="0" i="0" u="none" strike="noStrike" kern="1200" baseline="0" dirty="0" smtClean="0">
                <a:solidFill>
                  <a:schemeClr val="tx1"/>
                </a:solidFill>
                <a:latin typeface="Arial" pitchFamily="34" charset="0"/>
                <a:ea typeface="+mn-ea"/>
                <a:cs typeface="+mn-cs"/>
              </a:rPr>
              <a:t>used in this thesis are taken from a real wind farm with GE 2.75-103 model</a:t>
            </a:r>
            <a:r>
              <a:rPr lang="tr-TR" sz="1200" b="0" i="0" u="none" strike="noStrike" kern="1200" baseline="0" dirty="0" smtClean="0">
                <a:solidFill>
                  <a:schemeClr val="tx1"/>
                </a:solidFill>
                <a:latin typeface="Arial" pitchFamily="34" charset="0"/>
                <a:ea typeface="+mn-ea"/>
                <a:cs typeface="+mn-cs"/>
              </a:rPr>
              <a:t> </a:t>
            </a:r>
            <a:r>
              <a:rPr lang="en-GB" sz="1200" b="0" i="0" u="none" strike="noStrike" kern="1200" baseline="0" dirty="0" smtClean="0">
                <a:solidFill>
                  <a:schemeClr val="tx1"/>
                </a:solidFill>
                <a:latin typeface="Arial" pitchFamily="34" charset="0"/>
                <a:ea typeface="+mn-ea"/>
                <a:cs typeface="+mn-cs"/>
              </a:rPr>
              <a:t>wind turbines between 01/01/2017 and 21/08/2017.</a:t>
            </a:r>
            <a:endParaRPr lang="tr-TR" sz="1200" b="0" i="0" u="none" strike="noStrike" kern="1200" baseline="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en-US" dirty="0" smtClean="0"/>
              <a:t>Main contribution of the wind turbine is in between the wind speed range of 3-10m/s. </a:t>
            </a:r>
          </a:p>
          <a:p>
            <a:endParaRPr lang="tr-TR" altLang="en-US" sz="1200" b="0" i="0" u="none" strike="noStrike" kern="1200" baseline="0" dirty="0" smtClean="0">
              <a:solidFill>
                <a:schemeClr val="tx1"/>
              </a:solidFill>
              <a:latin typeface="Arial" pitchFamily="34" charset="0"/>
              <a:ea typeface="+mn-ea"/>
              <a:cs typeface="+mn-cs"/>
            </a:endParaRP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Main contribution of the wind turbine is in between the wind speed range of 3-10m/s.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 </a:t>
            </a:r>
          </a:p>
          <a:p>
            <a:r>
              <a:rPr lang="tr-TR" altLang="en-US" dirty="0" smtClean="0"/>
              <a:t>Gen speed does</a:t>
            </a:r>
            <a:r>
              <a:rPr lang="tr-TR" altLang="en-US" baseline="0" dirty="0" smtClean="0"/>
              <a:t> not decreases thanks to pitch angle.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66963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5247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60559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07398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05261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79353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997243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844472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219408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461037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28642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35942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6247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55417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investigates the relation between speed and the power.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p>
          <a:p>
            <a:pPr algn="ctr"/>
            <a:r>
              <a:rPr lang="tr-TR" dirty="0"/>
              <a:t>i</a:t>
            </a:r>
            <a:r>
              <a:rPr lang="tr-TR" dirty="0" smtClean="0"/>
              <a:t>n Electrical and Electronics Engineering</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4" name="Content Placeholder 3"/>
          <p:cNvSpPr>
            <a:spLocks noGrp="1"/>
          </p:cNvSpPr>
          <p:nvPr>
            <p:ph idx="1"/>
          </p:nvPr>
        </p:nvSpPr>
        <p:spPr>
          <a:xfrm>
            <a:off x="457200" y="1430339"/>
            <a:ext cx="8229600" cy="2286693"/>
          </a:xfrm>
        </p:spPr>
        <p:txBody>
          <a:bodyPr/>
          <a:lstStyle/>
          <a:p>
            <a:r>
              <a:rPr lang="tr-TR" dirty="0" smtClean="0">
                <a:latin typeface="Arial" panose="020B0604020202020204" pitchFamily="34" charset="0"/>
                <a:cs typeface="Arial" panose="020B0604020202020204" pitchFamily="34" charset="0"/>
              </a:rPr>
              <a:t>The behaviour </a:t>
            </a:r>
            <a:r>
              <a:rPr lang="tr-TR" dirty="0">
                <a:latin typeface="Arial" panose="020B0604020202020204" pitchFamily="34" charset="0"/>
                <a:cs typeface="Arial" panose="020B0604020202020204" pitchFamily="34" charset="0"/>
              </a:rPr>
              <a:t>of the synchrnous generators can be applied to Type-4 wind </a:t>
            </a:r>
            <a:r>
              <a:rPr lang="tr-TR" dirty="0" smtClean="0">
                <a:latin typeface="Arial" panose="020B0604020202020204" pitchFamily="34" charset="0"/>
                <a:cs typeface="Arial" panose="020B0604020202020204" pitchFamily="34" charset="0"/>
              </a:rPr>
              <a:t>turbines since the FSPC has the ability control active and reactive powers.</a:t>
            </a:r>
            <a:endParaRPr lang="tr-TR" dirty="0">
              <a:latin typeface="Arial" panose="020B0604020202020204" pitchFamily="34" charset="0"/>
              <a:cs typeface="Arial" panose="020B0604020202020204" pitchFamily="34" charset="0"/>
            </a:endParaRP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The decrease in the grid inertia can be solved by emulating inertia support in the renewable energy systems. </a:t>
            </a:r>
            <a:endParaRPr lang="tr-TR" dirty="0" smtClean="0">
              <a:latin typeface="Arial" panose="020B0604020202020204" pitchFamily="34" charset="0"/>
              <a:cs typeface="Arial" panose="020B0604020202020204" pitchFamily="34" charset="0"/>
            </a:endParaRPr>
          </a:p>
          <a:p>
            <a:endParaRPr lang="tr-TR"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383052"/>
            <a:ext cx="4127644" cy="2473743"/>
          </a:xfrm>
          <a:prstGeom prst="rect">
            <a:avLst/>
          </a:prstGeom>
        </p:spPr>
      </p:pic>
      <p:sp>
        <p:nvSpPr>
          <p:cNvPr id="10" name="Content Placeholder 3"/>
          <p:cNvSpPr txBox="1">
            <a:spLocks/>
          </p:cNvSpPr>
          <p:nvPr/>
        </p:nvSpPr>
        <p:spPr bwMode="auto">
          <a:xfrm>
            <a:off x="453953" y="372860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GB" dirty="0" smtClean="0">
                <a:latin typeface="Arial" panose="020B0604020202020204" pitchFamily="34" charset="0"/>
                <a:cs typeface="Arial" panose="020B0604020202020204" pitchFamily="34" charset="0"/>
              </a:rPr>
              <a:t>Wind turbines with FSPC are the most promising type of renewable energy system due to its kinetic energy in the turbine inertia and the ability to control active/reactive power. </a:t>
            </a:r>
            <a:endParaRPr lang="en-GB" dirty="0">
              <a:latin typeface="Arial" panose="020B0604020202020204" pitchFamily="34" charset="0"/>
              <a:cs typeface="Arial" panose="020B0604020202020204" pitchFamily="34" charset="0"/>
            </a:endParaRPr>
          </a:p>
        </p:txBody>
      </p:sp>
      <p:sp>
        <p:nvSpPr>
          <p:cNvPr id="8" name="TextBox 7"/>
          <p:cNvSpPr txBox="1"/>
          <p:nvPr/>
        </p:nvSpPr>
        <p:spPr>
          <a:xfrm>
            <a:off x="4673858" y="5856795"/>
            <a:ext cx="4355976" cy="369332"/>
          </a:xfrm>
          <a:prstGeom prst="rect">
            <a:avLst/>
          </a:prstGeom>
          <a:noFill/>
        </p:spPr>
        <p:txBody>
          <a:bodyPr wrap="square" rtlCol="0">
            <a:spAutoFit/>
          </a:bodyPr>
          <a:lstStyle/>
          <a:p>
            <a:r>
              <a:rPr lang="tr-TR" sz="1800" dirty="0" smtClean="0"/>
              <a:t>Figure 7: Typical Fast Inertial Support [4]</a:t>
            </a:r>
            <a:endParaRPr lang="tr-TR" sz="1800" dirty="0"/>
          </a:p>
        </p:txBody>
      </p:sp>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2038794"/>
            <a:ext cx="8468542" cy="2592288"/>
          </a:xfrm>
        </p:spPr>
      </p:pic>
      <p:sp>
        <p:nvSpPr>
          <p:cNvPr id="6" name="TextBox 5"/>
          <p:cNvSpPr txBox="1"/>
          <p:nvPr/>
        </p:nvSpPr>
        <p:spPr>
          <a:xfrm>
            <a:off x="822412" y="4962081"/>
            <a:ext cx="7499176" cy="369332"/>
          </a:xfrm>
          <a:prstGeom prst="rect">
            <a:avLst/>
          </a:prstGeom>
          <a:noFill/>
        </p:spPr>
        <p:txBody>
          <a:bodyPr wrap="square" rtlCol="0">
            <a:spAutoFit/>
          </a:bodyPr>
          <a:lstStyle/>
          <a:p>
            <a:pPr algn="ctr"/>
            <a:r>
              <a:rPr lang="tr-TR" sz="1800" dirty="0" smtClean="0"/>
              <a:t>Figure 8: Geared PMSG Wind Turbine Modelling</a:t>
            </a:r>
            <a:endParaRPr lang="tr-TR" sz="1800" dirty="0"/>
          </a:p>
        </p:txBody>
      </p:sp>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
        <p:nvSpPr>
          <p:cNvPr id="7" name="TextBox 6"/>
          <p:cNvSpPr txBox="1"/>
          <p:nvPr/>
        </p:nvSpPr>
        <p:spPr>
          <a:xfrm>
            <a:off x="799531" y="5003313"/>
            <a:ext cx="7499176" cy="369332"/>
          </a:xfrm>
          <a:prstGeom prst="rect">
            <a:avLst/>
          </a:prstGeom>
          <a:noFill/>
        </p:spPr>
        <p:txBody>
          <a:bodyPr wrap="square" rtlCol="0">
            <a:spAutoFit/>
          </a:bodyPr>
          <a:lstStyle/>
          <a:p>
            <a:pPr algn="ctr"/>
            <a:r>
              <a:rPr lang="tr-TR" sz="1800" dirty="0" smtClean="0"/>
              <a:t>Figure 9: Existing Machine Side Controller Diagram</a:t>
            </a:r>
            <a:endParaRPr lang="tr-TR" sz="1800" dirty="0"/>
          </a:p>
        </p:txBody>
      </p:sp>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
        <p:nvSpPr>
          <p:cNvPr id="6" name="TextBox 5"/>
          <p:cNvSpPr txBox="1"/>
          <p:nvPr/>
        </p:nvSpPr>
        <p:spPr>
          <a:xfrm>
            <a:off x="822411" y="5129437"/>
            <a:ext cx="7499176" cy="646331"/>
          </a:xfrm>
          <a:prstGeom prst="rect">
            <a:avLst/>
          </a:prstGeom>
          <a:noFill/>
        </p:spPr>
        <p:txBody>
          <a:bodyPr wrap="square" rtlCol="0">
            <a:spAutoFit/>
          </a:bodyPr>
          <a:lstStyle/>
          <a:p>
            <a:pPr algn="ctr"/>
            <a:r>
              <a:rPr lang="tr-TR" sz="1800" dirty="0" smtClean="0"/>
              <a:t>Figure 10: Modification of Machine Side Controller Diagram for Synthetic Inertia Method</a:t>
            </a:r>
            <a:endParaRPr lang="tr-TR" sz="1800" dirty="0"/>
          </a:p>
        </p:txBody>
      </p:sp>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xmlns:a14="http://schemas.microsoft.com/office/drawing/2010/main">
        <mc:Choice Requires="a14">
          <p:sp>
            <p:nvSpPr>
              <p:cNvPr id="6" name="Rectangle 5"/>
              <p:cNvSpPr/>
              <p:nvPr/>
            </p:nvSpPr>
            <p:spPr>
              <a:xfrm>
                <a:off x="3538949" y="4509391"/>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3538949" y="4509391"/>
                <a:ext cx="2031325" cy="491738"/>
              </a:xfrm>
              <a:prstGeom prst="rect">
                <a:avLst/>
              </a:prstGeom>
              <a:blipFill>
                <a:blip r:embed="rId4"/>
                <a:stretch>
                  <a:fillRect l="-901" t="-10000" b="-225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101932" y="5046767"/>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3101932" y="5046767"/>
                <a:ext cx="2954655" cy="461665"/>
              </a:xfrm>
              <a:prstGeom prst="rect">
                <a:avLst/>
              </a:prstGeom>
              <a:blipFill>
                <a:blip r:embed="rId5"/>
                <a:stretch>
                  <a:fillRect l="-619"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77285" y="5599708"/>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3077285" y="5599708"/>
                <a:ext cx="2954655" cy="461665"/>
              </a:xfrm>
              <a:prstGeom prst="rect">
                <a:avLst/>
              </a:prstGeom>
              <a:blipFill>
                <a:blip r:embed="rId6"/>
                <a:stretch>
                  <a:fillRect l="-620" t="-9333" b="-32000"/>
                </a:stretch>
              </a:blipFill>
            </p:spPr>
            <p:txBody>
              <a:bodyPr/>
              <a:lstStyle/>
              <a:p>
                <a:r>
                  <a:rPr lang="tr-TR">
                    <a:noFill/>
                  </a:rPr>
                  <a:t> </a:t>
                </a:r>
              </a:p>
            </p:txBody>
          </p:sp>
        </mc:Fallback>
      </mc:AlternateContent>
      <p:sp>
        <p:nvSpPr>
          <p:cNvPr id="11" name="TextBox 10"/>
          <p:cNvSpPr txBox="1"/>
          <p:nvPr/>
        </p:nvSpPr>
        <p:spPr>
          <a:xfrm>
            <a:off x="457193" y="4015377"/>
            <a:ext cx="8229600" cy="369332"/>
          </a:xfrm>
          <a:prstGeom prst="rect">
            <a:avLst/>
          </a:prstGeom>
          <a:noFill/>
        </p:spPr>
        <p:txBody>
          <a:bodyPr wrap="square" rtlCol="0">
            <a:spAutoFit/>
          </a:bodyPr>
          <a:lstStyle/>
          <a:p>
            <a:pPr algn="ctr"/>
            <a:r>
              <a:rPr lang="tr-TR" sz="1800" smtClean="0"/>
              <a:t>Figure 11: </a:t>
            </a:r>
            <a:r>
              <a:rPr lang="tr-TR" sz="1800" dirty="0" smtClean="0"/>
              <a:t>Power Flow inside the Wind Turbine</a:t>
            </a:r>
            <a:endParaRPr lang="tr-TR" sz="1800" dirty="0"/>
          </a:p>
        </p:txBody>
      </p:sp>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91680" y="1363663"/>
            <a:ext cx="5760640" cy="4324072"/>
          </a:xfrm>
        </p:spPr>
      </p:pic>
      <p:sp>
        <p:nvSpPr>
          <p:cNvPr id="6" name="TextBox 5"/>
          <p:cNvSpPr txBox="1"/>
          <p:nvPr/>
        </p:nvSpPr>
        <p:spPr>
          <a:xfrm>
            <a:off x="342900" y="5736054"/>
            <a:ext cx="8229600" cy="369332"/>
          </a:xfrm>
          <a:prstGeom prst="rect">
            <a:avLst/>
          </a:prstGeom>
          <a:noFill/>
        </p:spPr>
        <p:txBody>
          <a:bodyPr wrap="square" rtlCol="0">
            <a:spAutoFit/>
          </a:bodyPr>
          <a:lstStyle/>
          <a:p>
            <a:pPr algn="ctr"/>
            <a:r>
              <a:rPr lang="tr-TR" sz="1800" dirty="0" smtClean="0"/>
              <a:t>Figure 12: Incresed Active Power for Varying Wind Speed</a:t>
            </a:r>
            <a:endParaRPr lang="tr-TR" sz="1800" dirty="0"/>
          </a:p>
        </p:txBody>
      </p:sp>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
        <p:nvSpPr>
          <p:cNvPr id="7" name="TextBox 6"/>
          <p:cNvSpPr txBox="1"/>
          <p:nvPr/>
        </p:nvSpPr>
        <p:spPr>
          <a:xfrm>
            <a:off x="437344" y="5082816"/>
            <a:ext cx="3797052" cy="1200329"/>
          </a:xfrm>
          <a:prstGeom prst="rect">
            <a:avLst/>
          </a:prstGeom>
          <a:noFill/>
        </p:spPr>
        <p:txBody>
          <a:bodyPr wrap="square" rtlCol="0">
            <a:spAutoFit/>
          </a:bodyPr>
          <a:lstStyle/>
          <a:p>
            <a:pPr algn="ctr"/>
            <a:r>
              <a:rPr lang="tr-TR" sz="1800" dirty="0" smtClean="0"/>
              <a:t>Figure 13: Probability Density Function of the Wind Speed Measurements</a:t>
            </a:r>
          </a:p>
          <a:p>
            <a:pPr algn="ctr"/>
            <a:r>
              <a:rPr lang="tr-TR" sz="1800" dirty="0" smtClean="0"/>
              <a:t>(01/01/2017-21/08/2017)</a:t>
            </a:r>
            <a:endParaRPr lang="tr-TR" sz="1800" dirty="0"/>
          </a:p>
        </p:txBody>
      </p:sp>
      <p:sp>
        <p:nvSpPr>
          <p:cNvPr id="10" name="TextBox 9"/>
          <p:cNvSpPr txBox="1"/>
          <p:nvPr/>
        </p:nvSpPr>
        <p:spPr>
          <a:xfrm>
            <a:off x="4889748" y="5082815"/>
            <a:ext cx="3797052" cy="646331"/>
          </a:xfrm>
          <a:prstGeom prst="rect">
            <a:avLst/>
          </a:prstGeom>
          <a:noFill/>
        </p:spPr>
        <p:txBody>
          <a:bodyPr wrap="square" rtlCol="0">
            <a:spAutoFit/>
          </a:bodyPr>
          <a:lstStyle/>
          <a:p>
            <a:pPr algn="ctr"/>
            <a:r>
              <a:rPr lang="tr-TR" sz="1800" dirty="0" smtClean="0"/>
              <a:t>Figure 14: Net Power Contribution of the Different Wind Speeds</a:t>
            </a:r>
            <a:endParaRPr lang="tr-TR" sz="1800" dirty="0"/>
          </a:p>
        </p:txBody>
      </p:sp>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
        <p:nvSpPr>
          <p:cNvPr id="7" name="TextBox 6"/>
          <p:cNvSpPr txBox="1"/>
          <p:nvPr/>
        </p:nvSpPr>
        <p:spPr>
          <a:xfrm>
            <a:off x="456095" y="5305353"/>
            <a:ext cx="4001605" cy="646331"/>
          </a:xfrm>
          <a:prstGeom prst="rect">
            <a:avLst/>
          </a:prstGeom>
          <a:noFill/>
        </p:spPr>
        <p:txBody>
          <a:bodyPr wrap="square" rtlCol="0">
            <a:spAutoFit/>
          </a:bodyPr>
          <a:lstStyle/>
          <a:p>
            <a:pPr algn="ctr"/>
            <a:r>
              <a:rPr lang="tr-TR" sz="1800" dirty="0" smtClean="0"/>
              <a:t>Figure 15: Available Kinetic Energy for Inertial Support</a:t>
            </a:r>
            <a:endParaRPr lang="tr-TR" sz="1800" dirty="0"/>
          </a:p>
        </p:txBody>
      </p:sp>
      <p:sp>
        <p:nvSpPr>
          <p:cNvPr id="8" name="TextBox 7"/>
          <p:cNvSpPr txBox="1"/>
          <p:nvPr/>
        </p:nvSpPr>
        <p:spPr>
          <a:xfrm>
            <a:off x="4855965" y="5422331"/>
            <a:ext cx="4001605" cy="646331"/>
          </a:xfrm>
          <a:prstGeom prst="rect">
            <a:avLst/>
          </a:prstGeom>
          <a:noFill/>
        </p:spPr>
        <p:txBody>
          <a:bodyPr wrap="square" rtlCol="0">
            <a:spAutoFit/>
          </a:bodyPr>
          <a:lstStyle/>
          <a:p>
            <a:pPr algn="ctr"/>
            <a:r>
              <a:rPr lang="tr-TR" sz="1800" dirty="0" smtClean="0"/>
              <a:t>Figure 16: Support Durations on the Limit Case</a:t>
            </a:r>
            <a:endParaRPr lang="tr-TR" sz="1800" dirty="0"/>
          </a:p>
        </p:txBody>
      </p:sp>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23" y="908721"/>
            <a:ext cx="8568953" cy="4083739"/>
          </a:xfrm>
          <a:prstGeom prst="rect">
            <a:avLst/>
          </a:prstGeom>
        </p:spPr>
      </p:pic>
      <p:sp>
        <p:nvSpPr>
          <p:cNvPr id="8" name="TextBox 7"/>
          <p:cNvSpPr txBox="1"/>
          <p:nvPr/>
        </p:nvSpPr>
        <p:spPr>
          <a:xfrm>
            <a:off x="458579" y="4992460"/>
            <a:ext cx="8230705" cy="646331"/>
          </a:xfrm>
          <a:prstGeom prst="rect">
            <a:avLst/>
          </a:prstGeom>
          <a:noFill/>
        </p:spPr>
        <p:txBody>
          <a:bodyPr wrap="square" rtlCol="0">
            <a:spAutoFit/>
          </a:bodyPr>
          <a:lstStyle/>
          <a:p>
            <a:pPr algn="ctr"/>
            <a:r>
              <a:rPr lang="tr-TR" sz="1800" dirty="0" smtClean="0"/>
              <a:t>Figure 17: Limit Case Turbine Power, Generator Power and Speed </a:t>
            </a:r>
          </a:p>
          <a:p>
            <a:pPr algn="ctr"/>
            <a:r>
              <a:rPr lang="tr-TR" sz="1800" dirty="0" smtClean="0"/>
              <a:t>İn High Wind Speed (11.4 m/s)</a:t>
            </a:r>
            <a:endParaRPr lang="tr-TR" sz="1800" dirty="0"/>
          </a:p>
        </p:txBody>
      </p:sp>
    </p:spTree>
    <p:extLst>
      <p:ext uri="{BB962C8B-B14F-4D97-AF65-F5344CB8AC3E}">
        <p14:creationId xmlns:p14="http://schemas.microsoft.com/office/powerpoint/2010/main" val="8368948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645" y="941115"/>
            <a:ext cx="8868709" cy="4226595"/>
          </a:xfrm>
          <a:prstGeom prst="rect">
            <a:avLst/>
          </a:prstGeom>
        </p:spPr>
      </p:pic>
      <p:sp>
        <p:nvSpPr>
          <p:cNvPr id="8" name="TextBox 7"/>
          <p:cNvSpPr txBox="1"/>
          <p:nvPr/>
        </p:nvSpPr>
        <p:spPr>
          <a:xfrm>
            <a:off x="457199" y="5167710"/>
            <a:ext cx="8230705" cy="646331"/>
          </a:xfrm>
          <a:prstGeom prst="rect">
            <a:avLst/>
          </a:prstGeom>
          <a:noFill/>
        </p:spPr>
        <p:txBody>
          <a:bodyPr wrap="square" rtlCol="0">
            <a:spAutoFit/>
          </a:bodyPr>
          <a:lstStyle/>
          <a:p>
            <a:pPr algn="ctr"/>
            <a:r>
              <a:rPr lang="tr-TR" sz="1800" dirty="0" smtClean="0"/>
              <a:t>Figure 18: Limit Case Pitch Angle and Pitch Rate</a:t>
            </a:r>
          </a:p>
          <a:p>
            <a:pPr algn="ctr"/>
            <a:r>
              <a:rPr lang="tr-TR" sz="1800" dirty="0" smtClean="0"/>
              <a:t>in High Wind Speed (11.4 m/s)</a:t>
            </a:r>
            <a:endParaRPr lang="tr-TR" sz="1800" dirty="0"/>
          </a:p>
        </p:txBody>
      </p:sp>
    </p:spTree>
    <p:extLst>
      <p:ext uri="{BB962C8B-B14F-4D97-AF65-F5344CB8AC3E}">
        <p14:creationId xmlns:p14="http://schemas.microsoft.com/office/powerpoint/2010/main" val="33658616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400" dirty="0" smtClean="0">
                <a:latin typeface="Arial" panose="020B0604020202020204" pitchFamily="34" charset="0"/>
                <a:cs typeface="Arial" panose="020B0604020202020204" pitchFamily="34" charset="0"/>
              </a:rPr>
              <a:t>Renewable Energy Status and Problems</a:t>
            </a:r>
          </a:p>
          <a:p>
            <a:pPr lvl="1">
              <a:defRPr/>
            </a:pPr>
            <a:r>
              <a:rPr lang="en-GB" sz="2400" dirty="0" smtClean="0">
                <a:latin typeface="Arial" panose="020B0604020202020204" pitchFamily="34" charset="0"/>
                <a:cs typeface="Arial" panose="020B0604020202020204" pitchFamily="34" charset="0"/>
              </a:rPr>
              <a:t>Inertia, Frequency and Inertial Support </a:t>
            </a:r>
            <a:r>
              <a:rPr lang="tr-TR" sz="2400" dirty="0" smtClean="0">
                <a:latin typeface="Arial" panose="020B0604020202020204" pitchFamily="34" charset="0"/>
                <a:cs typeface="Arial" panose="020B0604020202020204" pitchFamily="34" charset="0"/>
              </a:rPr>
              <a:t>Concepts</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Wind Turbine Modelling</a:t>
            </a:r>
          </a:p>
          <a:p>
            <a:pPr lvl="1">
              <a:defRPr/>
            </a:pPr>
            <a:r>
              <a:rPr lang="en-GB" sz="2400" dirty="0" smtClean="0">
                <a:latin typeface="Arial" panose="020B0604020202020204" pitchFamily="34" charset="0"/>
                <a:cs typeface="Arial" panose="020B0604020202020204" pitchFamily="34" charset="0"/>
              </a:rPr>
              <a:t>Fast Inertial Support</a:t>
            </a:r>
          </a:p>
          <a:p>
            <a:pPr lvl="1">
              <a:defRPr/>
            </a:pPr>
            <a:r>
              <a:rPr lang="en-GB" sz="2400" dirty="0" smtClean="0">
                <a:latin typeface="Arial" panose="020B0604020202020204" pitchFamily="34" charset="0"/>
                <a:cs typeface="Arial" panose="020B0604020202020204" pitchFamily="34" charset="0"/>
              </a:rPr>
              <a:t>Synthetic Inertia Support</a:t>
            </a:r>
          </a:p>
          <a:p>
            <a:pPr lvl="1">
              <a:defRPr/>
            </a:pPr>
            <a:r>
              <a:rPr lang="en-GB" sz="2400" dirty="0" smtClean="0">
                <a:latin typeface="Arial" panose="020B0604020202020204" pitchFamily="34" charset="0"/>
                <a:cs typeface="Arial" panose="020B0604020202020204" pitchFamily="34" charset="0"/>
              </a:rPr>
              <a:t>Effects on </a:t>
            </a:r>
            <a:r>
              <a:rPr lang="tr-TR" sz="2400" dirty="0" smtClean="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Turkish Electricity </a:t>
            </a:r>
            <a:r>
              <a:rPr lang="tr-TR" sz="2400" dirty="0" smtClean="0">
                <a:latin typeface="Arial" panose="020B0604020202020204" pitchFamily="34" charset="0"/>
                <a:cs typeface="Arial" panose="020B0604020202020204" pitchFamily="34" charset="0"/>
              </a:rPr>
              <a:t>Network</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Economical Perspective</a:t>
            </a:r>
          </a:p>
          <a:p>
            <a:pPr lvl="1">
              <a:defRPr/>
            </a:pPr>
            <a:r>
              <a:rPr lang="en-GB" sz="2400" dirty="0" smtClean="0">
                <a:latin typeface="Arial" panose="020B0604020202020204" pitchFamily="34" charset="0"/>
                <a:cs typeface="Arial" panose="020B0604020202020204" pitchFamily="34" charset="0"/>
              </a:rPr>
              <a:t>Conclusion</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1" y="1377895"/>
            <a:ext cx="8110538" cy="3865271"/>
          </a:xfrm>
          <a:prstGeom prst="rect">
            <a:avLst/>
          </a:prstGeom>
        </p:spPr>
      </p:pic>
      <p:sp>
        <p:nvSpPr>
          <p:cNvPr id="7" name="TextBox 6"/>
          <p:cNvSpPr txBox="1"/>
          <p:nvPr/>
        </p:nvSpPr>
        <p:spPr>
          <a:xfrm>
            <a:off x="1063286" y="5373216"/>
            <a:ext cx="6788828" cy="646331"/>
          </a:xfrm>
          <a:prstGeom prst="rect">
            <a:avLst/>
          </a:prstGeom>
          <a:noFill/>
        </p:spPr>
        <p:txBody>
          <a:bodyPr wrap="square" rtlCol="0">
            <a:spAutoFit/>
          </a:bodyPr>
          <a:lstStyle/>
          <a:p>
            <a:pPr algn="ctr"/>
            <a:r>
              <a:rPr lang="tr-TR" sz="1800" dirty="0" smtClean="0"/>
              <a:t>Figure 19: Limit Case Generator Torque, Power and Speed</a:t>
            </a:r>
          </a:p>
          <a:p>
            <a:pPr algn="ctr"/>
            <a:r>
              <a:rPr lang="tr-TR" sz="1800" dirty="0" smtClean="0"/>
              <a:t>for Low Wind Speed (3.12m/s)</a:t>
            </a:r>
            <a:endParaRPr lang="tr-TR" sz="1800" dirty="0"/>
          </a:p>
        </p:txBody>
      </p:sp>
    </p:spTree>
    <p:extLst>
      <p:ext uri="{BB962C8B-B14F-4D97-AF65-F5344CB8AC3E}">
        <p14:creationId xmlns:p14="http://schemas.microsoft.com/office/powerpoint/2010/main" val="41388853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314276"/>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4" y="908721"/>
            <a:ext cx="5305615" cy="2528518"/>
          </a:xfrm>
          <a:prstGeom prst="rect">
            <a:avLst/>
          </a:prstGeom>
        </p:spPr>
      </p:pic>
      <p:sp>
        <p:nvSpPr>
          <p:cNvPr id="4" name="TextBox 3"/>
          <p:cNvSpPr txBox="1"/>
          <p:nvPr/>
        </p:nvSpPr>
        <p:spPr>
          <a:xfrm>
            <a:off x="5355461" y="1183380"/>
            <a:ext cx="3456384"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Active power is increased by </a:t>
            </a:r>
            <a:r>
              <a:rPr lang="tr-TR" dirty="0"/>
              <a:t>10% </a:t>
            </a:r>
            <a:r>
              <a:rPr lang="tr-TR" dirty="0" smtClean="0"/>
              <a:t>for 5s, 10s and 15s.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Power decreases higher for return process. </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Speed Recovery is completed 10s. </a:t>
            </a:r>
            <a:endParaRPr lang="tr-TR" dirty="0"/>
          </a:p>
        </p:txBody>
      </p:sp>
      <p:sp>
        <p:nvSpPr>
          <p:cNvPr id="8" name="TextBox 7"/>
          <p:cNvSpPr txBox="1"/>
          <p:nvPr/>
        </p:nvSpPr>
        <p:spPr>
          <a:xfrm>
            <a:off x="431191" y="5800085"/>
            <a:ext cx="5869001" cy="646331"/>
          </a:xfrm>
          <a:prstGeom prst="rect">
            <a:avLst/>
          </a:prstGeom>
          <a:noFill/>
        </p:spPr>
        <p:txBody>
          <a:bodyPr wrap="square" rtlCol="0">
            <a:spAutoFit/>
          </a:bodyPr>
          <a:lstStyle/>
          <a:p>
            <a:r>
              <a:rPr lang="tr-TR" sz="1800" dirty="0" smtClean="0"/>
              <a:t>Figure 20: Active Power and Generator Speed for Different Support Time Durations in Low Wind (3.12m/s)</a:t>
            </a:r>
            <a:endParaRPr lang="tr-TR" sz="1800" dirty="0"/>
          </a:p>
        </p:txBody>
      </p:sp>
    </p:spTree>
    <p:extLst>
      <p:ext uri="{BB962C8B-B14F-4D97-AF65-F5344CB8AC3E}">
        <p14:creationId xmlns:p14="http://schemas.microsoft.com/office/powerpoint/2010/main" val="402410718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088625" cy="4447431"/>
          </a:xfrm>
        </p:spPr>
      </p:pic>
      <p:sp>
        <p:nvSpPr>
          <p:cNvPr id="6" name="TextBox 5"/>
          <p:cNvSpPr txBox="1"/>
          <p:nvPr/>
        </p:nvSpPr>
        <p:spPr>
          <a:xfrm>
            <a:off x="5950496" y="3272254"/>
            <a:ext cx="273630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r>
              <a:rPr lang="tr-TR" dirty="0" smtClean="0"/>
              <a:t>Reduced Inertia Case</a:t>
            </a:r>
            <a:endParaRPr lang="tr-TR" dirty="0"/>
          </a:p>
        </p:txBody>
      </p:sp>
      <p:sp>
        <p:nvSpPr>
          <p:cNvPr id="7" name="TextBox 6"/>
          <p:cNvSpPr txBox="1"/>
          <p:nvPr/>
        </p:nvSpPr>
        <p:spPr>
          <a:xfrm>
            <a:off x="269275" y="5949910"/>
            <a:ext cx="5484057" cy="369332"/>
          </a:xfrm>
          <a:prstGeom prst="rect">
            <a:avLst/>
          </a:prstGeom>
          <a:noFill/>
        </p:spPr>
        <p:txBody>
          <a:bodyPr wrap="square" rtlCol="0">
            <a:spAutoFit/>
          </a:bodyPr>
          <a:lstStyle/>
          <a:p>
            <a:pPr algn="ctr"/>
            <a:r>
              <a:rPr lang="tr-TR" sz="1800" dirty="0"/>
              <a:t>Figure 20: P.M.Anderson Test Case </a:t>
            </a:r>
            <a:r>
              <a:rPr lang="tr-TR" sz="1800" dirty="0" smtClean="0"/>
              <a:t>[5] </a:t>
            </a:r>
            <a:endParaRPr lang="tr-TR" sz="1800"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28800"/>
            <a:ext cx="4818221" cy="3613666"/>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491" y="1484784"/>
            <a:ext cx="5052053" cy="3789040"/>
          </a:xfrm>
          <a:prstGeom prst="rect">
            <a:avLst/>
          </a:prstGeom>
        </p:spPr>
      </p:pic>
      <p:sp>
        <p:nvSpPr>
          <p:cNvPr id="10" name="TextBox 9"/>
          <p:cNvSpPr txBox="1"/>
          <p:nvPr/>
        </p:nvSpPr>
        <p:spPr>
          <a:xfrm>
            <a:off x="1674462" y="5416949"/>
            <a:ext cx="5484057" cy="646331"/>
          </a:xfrm>
          <a:prstGeom prst="rect">
            <a:avLst/>
          </a:prstGeom>
          <a:noFill/>
        </p:spPr>
        <p:txBody>
          <a:bodyPr wrap="square" rtlCol="0">
            <a:spAutoFit/>
          </a:bodyPr>
          <a:lstStyle/>
          <a:p>
            <a:pPr algn="ctr"/>
            <a:r>
              <a:rPr lang="tr-TR" sz="1800" dirty="0"/>
              <a:t>Figure </a:t>
            </a:r>
            <a:r>
              <a:rPr lang="tr-TR" sz="1800" dirty="0" smtClean="0"/>
              <a:t>21: Frequency and RoCoF for Base Case, 10% Renewable Case and Reduced Inertia Case</a:t>
            </a:r>
            <a:endParaRPr lang="tr-TR" sz="1800" dirty="0"/>
          </a:p>
        </p:txBody>
      </p:sp>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04" y="3284984"/>
            <a:ext cx="5421888" cy="2583930"/>
          </a:xfrm>
        </p:spPr>
      </p:pic>
      <p:sp>
        <p:nvSpPr>
          <p:cNvPr id="5122" name="Rectangle 2"/>
          <p:cNvSpPr>
            <a:spLocks noGrp="1" noChangeArrowheads="1"/>
          </p:cNvSpPr>
          <p:nvPr>
            <p:ph type="title"/>
          </p:nvPr>
        </p:nvSpPr>
        <p:spPr>
          <a:xfrm>
            <a:off x="457200" y="338139"/>
            <a:ext cx="8229600" cy="544052"/>
          </a:xfrm>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82191"/>
            <a:ext cx="5495090" cy="2618817"/>
          </a:xfrm>
          <a:prstGeom prst="rect">
            <a:avLst/>
          </a:prstGeom>
        </p:spPr>
      </p:pic>
      <p:sp>
        <p:nvSpPr>
          <p:cNvPr id="7" name="TextBox 6"/>
          <p:cNvSpPr txBox="1"/>
          <p:nvPr/>
        </p:nvSpPr>
        <p:spPr>
          <a:xfrm>
            <a:off x="-83873" y="5868914"/>
            <a:ext cx="5484057" cy="646331"/>
          </a:xfrm>
          <a:prstGeom prst="rect">
            <a:avLst/>
          </a:prstGeom>
          <a:noFill/>
        </p:spPr>
        <p:txBody>
          <a:bodyPr wrap="square" rtlCol="0">
            <a:spAutoFit/>
          </a:bodyPr>
          <a:lstStyle/>
          <a:p>
            <a:pPr algn="ctr"/>
            <a:r>
              <a:rPr lang="tr-TR" sz="1800" dirty="0"/>
              <a:t>Figure </a:t>
            </a:r>
            <a:r>
              <a:rPr lang="tr-TR" sz="1800" dirty="0" smtClean="0"/>
              <a:t>22: RoCoF and Frequency for the Reduced Case with Synthetic Inertia Implementation</a:t>
            </a:r>
            <a:endParaRPr lang="tr-TR" sz="1800" dirty="0"/>
          </a:p>
        </p:txBody>
      </p:sp>
    </p:spTree>
    <p:extLst>
      <p:ext uri="{BB962C8B-B14F-4D97-AF65-F5344CB8AC3E}">
        <p14:creationId xmlns:p14="http://schemas.microsoft.com/office/powerpoint/2010/main" val="2808818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
        <p:nvSpPr>
          <p:cNvPr id="6" name="TextBox 5"/>
          <p:cNvSpPr txBox="1"/>
          <p:nvPr/>
        </p:nvSpPr>
        <p:spPr>
          <a:xfrm>
            <a:off x="534380" y="5868914"/>
            <a:ext cx="8075242" cy="646331"/>
          </a:xfrm>
          <a:prstGeom prst="rect">
            <a:avLst/>
          </a:prstGeom>
          <a:noFill/>
        </p:spPr>
        <p:txBody>
          <a:bodyPr wrap="square" rtlCol="0">
            <a:spAutoFit/>
          </a:bodyPr>
          <a:lstStyle/>
          <a:p>
            <a:pPr algn="ctr"/>
            <a:r>
              <a:rPr lang="tr-TR" sz="1800" dirty="0"/>
              <a:t>Figure </a:t>
            </a:r>
            <a:r>
              <a:rPr lang="tr-TR" sz="1800" dirty="0" smtClean="0"/>
              <a:t>23: Effect of the Synthetic Inertia in System Frequency Response Parameters</a:t>
            </a:r>
            <a:endParaRPr lang="tr-TR" sz="1800" dirty="0"/>
          </a:p>
        </p:txBody>
      </p:sp>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
        <p:nvSpPr>
          <p:cNvPr id="11" name="TextBox 10"/>
          <p:cNvSpPr txBox="1"/>
          <p:nvPr/>
        </p:nvSpPr>
        <p:spPr>
          <a:xfrm>
            <a:off x="457199" y="5802091"/>
            <a:ext cx="8770673" cy="646331"/>
          </a:xfrm>
          <a:prstGeom prst="rect">
            <a:avLst/>
          </a:prstGeom>
          <a:noFill/>
        </p:spPr>
        <p:txBody>
          <a:bodyPr wrap="square" rtlCol="0">
            <a:spAutoFit/>
          </a:bodyPr>
          <a:lstStyle/>
          <a:p>
            <a:pPr algn="ctr"/>
            <a:r>
              <a:rPr lang="tr-TR" sz="1800" dirty="0"/>
              <a:t>Figure </a:t>
            </a:r>
            <a:r>
              <a:rPr lang="tr-TR" sz="1800" dirty="0" smtClean="0"/>
              <a:t>24: Comparison between Fast Inertial Support and Synthetic Inertia based on the 400kJ Energy Extraction</a:t>
            </a:r>
            <a:endParaRPr lang="tr-TR" sz="1800" dirty="0"/>
          </a:p>
        </p:txBody>
      </p:sp>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
        <p:nvSpPr>
          <p:cNvPr id="6" name="TextBox 5"/>
          <p:cNvSpPr txBox="1"/>
          <p:nvPr/>
        </p:nvSpPr>
        <p:spPr>
          <a:xfrm>
            <a:off x="1715671" y="5490074"/>
            <a:ext cx="5484057" cy="646331"/>
          </a:xfrm>
          <a:prstGeom prst="rect">
            <a:avLst/>
          </a:prstGeom>
          <a:noFill/>
        </p:spPr>
        <p:txBody>
          <a:bodyPr wrap="square" rtlCol="0">
            <a:spAutoFit/>
          </a:bodyPr>
          <a:lstStyle/>
          <a:p>
            <a:pPr algn="ctr"/>
            <a:r>
              <a:rPr lang="tr-TR" sz="1800" dirty="0"/>
              <a:t>Figure </a:t>
            </a:r>
            <a:r>
              <a:rPr lang="tr-TR" sz="1800" dirty="0" smtClean="0"/>
              <a:t>25: Variation of the Total Power and Wind Power in 2018 [6]</a:t>
            </a:r>
            <a:endParaRPr lang="tr-TR" sz="1800" dirty="0"/>
          </a:p>
        </p:txBody>
      </p:sp>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a:t>
            </a:r>
            <a:r>
              <a:rPr lang="tr-TR" dirty="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7" name="TextBox 6"/>
          <p:cNvSpPr txBox="1"/>
          <p:nvPr/>
        </p:nvSpPr>
        <p:spPr>
          <a:xfrm>
            <a:off x="1259633" y="5490074"/>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H=0 for Wind and Solar, H=5s for others)</a:t>
            </a:r>
            <a:endParaRPr lang="tr-TR" sz="1800"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268760"/>
            <a:ext cx="6306177" cy="4729633"/>
          </a:xfrm>
        </p:spPr>
      </p:pic>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646829"/>
              </p:ext>
            </p:extLst>
          </p:nvPr>
        </p:nvGraphicFramePr>
        <p:xfrm>
          <a:off x="288651" y="2094522"/>
          <a:ext cx="2603872" cy="3267913"/>
        </p:xfrm>
        <a:graphic>
          <a:graphicData uri="http://schemas.openxmlformats.org/drawingml/2006/table">
            <a:tbl>
              <a:tblPr>
                <a:tableStyleId>{5C22544A-7EE6-4342-B048-85BDC9FD1C3A}</a:tableStyleId>
              </a:tblPr>
              <a:tblGrid>
                <a:gridCol w="1523752">
                  <a:extLst>
                    <a:ext uri="{9D8B030D-6E8A-4147-A177-3AD203B41FA5}">
                      <a16:colId xmlns:a16="http://schemas.microsoft.com/office/drawing/2014/main" val="177217349"/>
                    </a:ext>
                  </a:extLst>
                </a:gridCol>
                <a:gridCol w="1080120">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dirty="0">
                          <a:effectLst/>
                          <a:latin typeface="Arial" panose="020B0604020202020204" pitchFamily="34" charset="0"/>
                          <a:cs typeface="Arial" panose="020B0604020202020204" pitchFamily="34" charset="0"/>
                        </a:rPr>
                        <a:t>Wind (Other)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
        <p:nvSpPr>
          <p:cNvPr id="7" name="TextBox 6"/>
          <p:cNvSpPr txBox="1"/>
          <p:nvPr/>
        </p:nvSpPr>
        <p:spPr>
          <a:xfrm>
            <a:off x="2576516" y="5877272"/>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H=10s for Wind Turbines with FSPC)</a:t>
            </a:r>
            <a:endParaRPr lang="tr-TR" sz="1800" dirty="0"/>
          </a:p>
        </p:txBody>
      </p:sp>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1" y="1511718"/>
            <a:ext cx="8579297" cy="4303053"/>
          </a:xfrm>
          <a:prstGeom prst="rect">
            <a:avLst/>
          </a:prstGeom>
        </p:spPr>
      </p:pic>
      <p:sp>
        <p:nvSpPr>
          <p:cNvPr id="6" name="TextBox 5"/>
          <p:cNvSpPr txBox="1"/>
          <p:nvPr/>
        </p:nvSpPr>
        <p:spPr>
          <a:xfrm>
            <a:off x="282351" y="5814771"/>
            <a:ext cx="8579297" cy="369332"/>
          </a:xfrm>
          <a:prstGeom prst="rect">
            <a:avLst/>
          </a:prstGeom>
          <a:noFill/>
        </p:spPr>
        <p:txBody>
          <a:bodyPr wrap="square" rtlCol="0">
            <a:spAutoFit/>
          </a:bodyPr>
          <a:lstStyle/>
          <a:p>
            <a:pPr algn="ctr"/>
            <a:r>
              <a:rPr lang="tr-TR" sz="1800" dirty="0" smtClean="0"/>
              <a:t>Figure 1: Variation of the Installed Capacity based on Primary Energy Source [1]</a:t>
            </a:r>
            <a:endParaRPr lang="tr-TR" sz="1800"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8"/>
            <a:ext cx="8229600" cy="656193"/>
          </a:xfrm>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30</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080" y="1005832"/>
            <a:ext cx="4511496" cy="4991263"/>
          </a:xfrm>
        </p:spPr>
      </p:pic>
      <p:sp>
        <p:nvSpPr>
          <p:cNvPr id="7" name="TextBox 6"/>
          <p:cNvSpPr txBox="1"/>
          <p:nvPr/>
        </p:nvSpPr>
        <p:spPr>
          <a:xfrm>
            <a:off x="-324544" y="6008596"/>
            <a:ext cx="6696744" cy="369332"/>
          </a:xfrm>
          <a:prstGeom prst="rect">
            <a:avLst/>
          </a:prstGeom>
          <a:noFill/>
        </p:spPr>
        <p:txBody>
          <a:bodyPr wrap="square" rtlCol="0">
            <a:spAutoFit/>
          </a:bodyPr>
          <a:lstStyle/>
          <a:p>
            <a:pPr algn="ctr"/>
            <a:r>
              <a:rPr lang="tr-TR" sz="1800" dirty="0"/>
              <a:t>Figure </a:t>
            </a:r>
            <a:r>
              <a:rPr lang="tr-TR" sz="1800" dirty="0" smtClean="0"/>
              <a:t>27: Economical Perspective of Synthetic Inertia</a:t>
            </a:r>
            <a:endParaRPr lang="tr-TR" sz="1800" dirty="0"/>
          </a:p>
        </p:txBody>
      </p:sp>
      <p:sp>
        <p:nvSpPr>
          <p:cNvPr id="8" name="TextBox 7"/>
          <p:cNvSpPr txBox="1"/>
          <p:nvPr/>
        </p:nvSpPr>
        <p:spPr>
          <a:xfrm>
            <a:off x="5508104" y="1005832"/>
            <a:ext cx="3384375" cy="3046988"/>
          </a:xfrm>
          <a:prstGeom prst="rect">
            <a:avLst/>
          </a:prstGeom>
          <a:noFill/>
        </p:spPr>
        <p:txBody>
          <a:bodyPr wrap="square" rtlCol="0">
            <a:spAutoFit/>
          </a:bodyPr>
          <a:lstStyle/>
          <a:p>
            <a:pPr marL="342900" indent="-342900">
              <a:buFont typeface="Arial" panose="020B0604020202020204" pitchFamily="34" charset="0"/>
              <a:buChar char="•"/>
            </a:pPr>
            <a:r>
              <a:rPr lang="tr-TR" dirty="0" smtClean="0"/>
              <a:t>Profit by Additional Energy:</a:t>
            </a:r>
          </a:p>
          <a:p>
            <a:pPr lvl="1"/>
            <a:r>
              <a:rPr lang="tr-TR" dirty="0"/>
              <a:t>+</a:t>
            </a:r>
            <a:r>
              <a:rPr lang="tr-TR" dirty="0" smtClean="0"/>
              <a:t>0.16%</a:t>
            </a:r>
          </a:p>
          <a:p>
            <a:pPr lvl="1"/>
            <a:endParaRPr lang="tr-TR" dirty="0" smtClean="0"/>
          </a:p>
          <a:p>
            <a:pPr marL="342900" indent="-342900">
              <a:buFont typeface="Arial" panose="020B0604020202020204" pitchFamily="34" charset="0"/>
              <a:buChar char="•"/>
            </a:pPr>
            <a:r>
              <a:rPr lang="tr-TR" dirty="0" smtClean="0"/>
              <a:t>Profit by Incentive (0.6¢/kWh):</a:t>
            </a:r>
          </a:p>
          <a:p>
            <a:pPr lvl="1"/>
            <a:r>
              <a:rPr lang="tr-TR" dirty="0" smtClean="0"/>
              <a:t>+8.2%</a:t>
            </a:r>
          </a:p>
          <a:p>
            <a:pPr marL="342900" indent="-342900">
              <a:buFont typeface="Arial" panose="020B0604020202020204" pitchFamily="34" charset="0"/>
              <a:buChar char="•"/>
            </a:pPr>
            <a:endParaRPr lang="tr-TR" dirty="0"/>
          </a:p>
        </p:txBody>
      </p:sp>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31</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the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32</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33</a:t>
            </a:fld>
            <a:endParaRPr lang="en-US" dirty="0"/>
          </a:p>
        </p:txBody>
      </p:sp>
      <p:sp>
        <p:nvSpPr>
          <p:cNvPr id="4" name="Content Placeholder 3"/>
          <p:cNvSpPr>
            <a:spLocks noGrp="1"/>
          </p:cNvSpPr>
          <p:nvPr>
            <p:ph idx="1"/>
          </p:nvPr>
        </p:nvSpPr>
        <p:spPr/>
        <p:txBody>
          <a:bodyPr/>
          <a:lstStyle/>
          <a:p>
            <a:pPr marL="0" indent="0" algn="just">
              <a:buNone/>
              <a:tabLst>
                <a:tab pos="449263" algn="l"/>
              </a:tabLst>
            </a:pPr>
            <a:r>
              <a:rPr lang="tr-TR" dirty="0">
                <a:latin typeface="Arial" panose="020B0604020202020204" pitchFamily="34" charset="0"/>
                <a:cs typeface="Arial" panose="020B0604020202020204" pitchFamily="34" charset="0"/>
              </a:rPr>
              <a:t>[1] TEİAŞ, “Türkiye Kurulu Gücünün Birincil Enerji Kaynaklarına Göre </a:t>
            </a:r>
            <a:r>
              <a:rPr lang="tr-TR" dirty="0" smtClean="0">
                <a:latin typeface="Arial" panose="020B0604020202020204" pitchFamily="34" charset="0"/>
                <a:cs typeface="Arial" panose="020B0604020202020204" pitchFamily="34" charset="0"/>
              </a:rPr>
              <a:t>	Yıllar </a:t>
            </a:r>
            <a:r>
              <a:rPr lang="tr-TR" dirty="0">
                <a:latin typeface="Arial" panose="020B0604020202020204" pitchFamily="34" charset="0"/>
                <a:cs typeface="Arial" panose="020B0604020202020204" pitchFamily="34" charset="0"/>
              </a:rPr>
              <a:t>İtibariyle Gelişimi (2006-2016),” https://www.teias.gov.tr/. </a:t>
            </a:r>
            <a:r>
              <a:rPr lang="tr-TR" dirty="0" smtClean="0">
                <a:latin typeface="Arial" panose="020B0604020202020204" pitchFamily="34" charset="0"/>
                <a:cs typeface="Arial" panose="020B0604020202020204" pitchFamily="34" charset="0"/>
              </a:rPr>
              <a:t>	[Online</a:t>
            </a:r>
            <a:r>
              <a:rPr lang="tr-TR" dirty="0">
                <a:latin typeface="Arial" panose="020B0604020202020204" pitchFamily="34" charset="0"/>
                <a:cs typeface="Arial" panose="020B0604020202020204" pitchFamily="34" charset="0"/>
              </a:rPr>
              <a:t>]. Available: https://www.teias.gov.tr/tr/i-kurulu-guc. </a:t>
            </a:r>
            <a:r>
              <a:rPr lang="tr-TR" dirty="0" smtClean="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Accessed: 07-Jan-2019</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J. Eto, J. Undrill, P. Mackin, R. Daschmans, B. Williams, B. Haney, </a:t>
            </a:r>
            <a:r>
              <a:rPr lang="tr-TR" dirty="0" smtClean="0">
                <a:latin typeface="Arial" panose="020B0604020202020204" pitchFamily="34" charset="0"/>
                <a:cs typeface="Arial" panose="020B0604020202020204" pitchFamily="34" charset="0"/>
              </a:rPr>
              <a:t>	R</a:t>
            </a:r>
            <a:r>
              <a:rPr lang="tr-TR" dirty="0">
                <a:latin typeface="Arial" panose="020B0604020202020204" pitchFamily="34" charset="0"/>
                <a:cs typeface="Arial" panose="020B0604020202020204" pitchFamily="34" charset="0"/>
              </a:rPr>
              <a:t>. Hunt</a:t>
            </a:r>
            <a:r>
              <a:rPr lang="tr-TR" dirty="0" smtClean="0">
                <a:latin typeface="Arial" panose="020B0604020202020204" pitchFamily="34" charset="0"/>
                <a:cs typeface="Arial" panose="020B0604020202020204" pitchFamily="34" charset="0"/>
              </a:rPr>
              <a:t>, J</a:t>
            </a:r>
            <a:r>
              <a:rPr lang="tr-TR" dirty="0">
                <a:latin typeface="Arial" panose="020B0604020202020204" pitchFamily="34" charset="0"/>
                <a:cs typeface="Arial" panose="020B0604020202020204" pitchFamily="34" charset="0"/>
              </a:rPr>
              <a:t>. Ellis, H. Illian, C. Martinez, M. OMalley, K. Coughlin, and </a:t>
            </a:r>
            <a:r>
              <a:rPr lang="tr-TR" dirty="0" smtClean="0">
                <a:latin typeface="Arial" panose="020B0604020202020204" pitchFamily="34" charset="0"/>
                <a:cs typeface="Arial" panose="020B0604020202020204" pitchFamily="34" charset="0"/>
              </a:rPr>
              <a:t>	K</a:t>
            </a:r>
            <a:r>
              <a:rPr lang="tr-TR"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Hamachi- LaCommare</a:t>
            </a:r>
            <a:r>
              <a:rPr lang="tr-TR" dirty="0">
                <a:latin typeface="Arial" panose="020B0604020202020204" pitchFamily="34" charset="0"/>
                <a:cs typeface="Arial" panose="020B0604020202020204" pitchFamily="34" charset="0"/>
              </a:rPr>
              <a:t>, “Use of Frequency Response Metrics to </a:t>
            </a:r>
            <a:r>
              <a:rPr lang="tr-TR" dirty="0" smtClean="0">
                <a:latin typeface="Arial" panose="020B0604020202020204" pitchFamily="34" charset="0"/>
                <a:cs typeface="Arial" panose="020B0604020202020204" pitchFamily="34" charset="0"/>
              </a:rPr>
              <a:t>	Assess </a:t>
            </a:r>
            <a:r>
              <a:rPr lang="tr-TR" dirty="0">
                <a:latin typeface="Arial" panose="020B0604020202020204" pitchFamily="34" charset="0"/>
                <a:cs typeface="Arial" panose="020B0604020202020204" pitchFamily="34" charset="0"/>
              </a:rPr>
              <a:t>the Planning </a:t>
            </a:r>
            <a:r>
              <a:rPr lang="tr-TR" dirty="0" smtClean="0">
                <a:latin typeface="Arial" panose="020B0604020202020204" pitchFamily="34" charset="0"/>
                <a:cs typeface="Arial" panose="020B0604020202020204" pitchFamily="34" charset="0"/>
              </a:rPr>
              <a:t>and Operating </a:t>
            </a:r>
            <a:r>
              <a:rPr lang="tr-TR" dirty="0">
                <a:latin typeface="Arial" panose="020B0604020202020204" pitchFamily="34" charset="0"/>
                <a:cs typeface="Arial" panose="020B0604020202020204" pitchFamily="34" charset="0"/>
              </a:rPr>
              <a:t>Requirements for Reliable </a:t>
            </a:r>
            <a:r>
              <a:rPr lang="tr-TR" dirty="0" smtClean="0">
                <a:latin typeface="Arial" panose="020B0604020202020204" pitchFamily="34" charset="0"/>
                <a:cs typeface="Arial" panose="020B0604020202020204" pitchFamily="34" charset="0"/>
              </a:rPr>
              <a:t>	Integration </a:t>
            </a:r>
            <a:r>
              <a:rPr lang="tr-TR" dirty="0">
                <a:latin typeface="Arial" panose="020B0604020202020204" pitchFamily="34" charset="0"/>
                <a:cs typeface="Arial" panose="020B0604020202020204" pitchFamily="34" charset="0"/>
              </a:rPr>
              <a:t>of Variable Renewable Generation</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December </a:t>
            </a:r>
            <a:r>
              <a:rPr lang="tr-TR" dirty="0" smtClean="0">
                <a:latin typeface="Arial" panose="020B0604020202020204" pitchFamily="34" charset="0"/>
                <a:cs typeface="Arial" panose="020B0604020202020204" pitchFamily="34" charset="0"/>
              </a:rPr>
              <a:t>	2010</a:t>
            </a:r>
            <a:r>
              <a:rPr lang="tr-TR" dirty="0">
                <a:latin typeface="Arial" panose="020B0604020202020204" pitchFamily="34" charset="0"/>
                <a:cs typeface="Arial" panose="020B0604020202020204" pitchFamily="34" charset="0"/>
              </a:rPr>
              <a:t>, pp. </a:t>
            </a:r>
            <a:r>
              <a:rPr lang="tr-TR" dirty="0" smtClean="0">
                <a:latin typeface="Arial" panose="020B0604020202020204" pitchFamily="34" charset="0"/>
                <a:cs typeface="Arial" panose="020B0604020202020204" pitchFamily="34" charset="0"/>
              </a:rPr>
              <a:t>LBNL– 142E</a:t>
            </a:r>
            <a:r>
              <a:rPr lang="tr-TR" dirty="0">
                <a:latin typeface="Arial" panose="020B0604020202020204" pitchFamily="34" charset="0"/>
                <a:cs typeface="Arial" panose="020B0604020202020204" pitchFamily="34" charset="0"/>
              </a:rPr>
              <a:t>, 2010</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[3] E</a:t>
            </a:r>
            <a:r>
              <a:rPr lang="tr-TR" dirty="0">
                <a:latin typeface="Arial" panose="020B0604020202020204" pitchFamily="34" charset="0"/>
                <a:cs typeface="Arial" panose="020B0604020202020204" pitchFamily="34" charset="0"/>
              </a:rPr>
              <a:t>. Muljadi, V. Gevorgian, and M. Singh, “Understanding Inertial and </a:t>
            </a:r>
            <a:r>
              <a:rPr lang="tr-TR" dirty="0" smtClean="0">
                <a:latin typeface="Arial" panose="020B0604020202020204" pitchFamily="34" charset="0"/>
                <a:cs typeface="Arial" panose="020B0604020202020204" pitchFamily="34" charset="0"/>
              </a:rPr>
              <a:t>	Frequency Response </a:t>
            </a:r>
            <a:r>
              <a:rPr lang="tr-TR" dirty="0">
                <a:latin typeface="Arial" panose="020B0604020202020204" pitchFamily="34" charset="0"/>
                <a:cs typeface="Arial" panose="020B0604020202020204" pitchFamily="34" charset="0"/>
              </a:rPr>
              <a:t>of Wind Power Plants Preprint,” 2012 IEEE </a:t>
            </a:r>
            <a:r>
              <a:rPr lang="tr-TR" dirty="0" smtClean="0">
                <a:latin typeface="Arial" panose="020B0604020202020204" pitchFamily="34" charset="0"/>
                <a:cs typeface="Arial" panose="020B0604020202020204" pitchFamily="34" charset="0"/>
              </a:rPr>
              <a:t>	Power </a:t>
            </a:r>
            <a:r>
              <a:rPr lang="tr-TR" dirty="0">
                <a:latin typeface="Arial" panose="020B0604020202020204" pitchFamily="34" charset="0"/>
                <a:cs typeface="Arial" panose="020B0604020202020204" pitchFamily="34" charset="0"/>
              </a:rPr>
              <a:t>Electronics </a:t>
            </a:r>
            <a:r>
              <a:rPr lang="tr-TR" dirty="0" smtClean="0">
                <a:latin typeface="Arial" panose="020B0604020202020204" pitchFamily="34" charset="0"/>
                <a:cs typeface="Arial" panose="020B0604020202020204" pitchFamily="34" charset="0"/>
              </a:rPr>
              <a:t>and Machines </a:t>
            </a:r>
            <a:r>
              <a:rPr lang="tr-TR" dirty="0">
                <a:latin typeface="Arial" panose="020B0604020202020204" pitchFamily="34" charset="0"/>
                <a:cs typeface="Arial" panose="020B0604020202020204" pitchFamily="34" charset="0"/>
              </a:rPr>
              <a:t>in Wind Applications (PEMWA), </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July, pp. 1–8, 2012</a:t>
            </a:r>
            <a:r>
              <a:rPr lang="tr-TR"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 (cont’d)</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34</a:t>
            </a:fld>
            <a:endParaRPr lang="en-US" dirty="0"/>
          </a:p>
        </p:txBody>
      </p:sp>
      <p:sp>
        <p:nvSpPr>
          <p:cNvPr id="4" name="Content Placeholder 3"/>
          <p:cNvSpPr>
            <a:spLocks noGrp="1"/>
          </p:cNvSpPr>
          <p:nvPr>
            <p:ph idx="1"/>
          </p:nvPr>
        </p:nvSpPr>
        <p:spPr/>
        <p:txBody>
          <a:bodyPr/>
          <a:lstStyle/>
          <a:p>
            <a:pPr marL="0" indent="0">
              <a:buNone/>
              <a:tabLst>
                <a:tab pos="449263" algn="l"/>
              </a:tabLst>
            </a:pPr>
            <a:r>
              <a:rPr lang="tr-TR" dirty="0" smtClean="0">
                <a:latin typeface="Arial" panose="020B0604020202020204" pitchFamily="34" charset="0"/>
                <a:cs typeface="Arial" panose="020B0604020202020204" pitchFamily="34" charset="0"/>
              </a:rPr>
              <a:t>[4] </a:t>
            </a:r>
            <a:r>
              <a:rPr lang="en-GB" dirty="0">
                <a:latin typeface="Arial" panose="020B0604020202020204" pitchFamily="34" charset="0"/>
                <a:cs typeface="Arial" panose="020B0604020202020204" pitchFamily="34" charset="0"/>
              </a:rPr>
              <a:t>A. D. Hansen, M. </a:t>
            </a:r>
            <a:r>
              <a:rPr lang="en-GB" dirty="0" err="1">
                <a:latin typeface="Arial" panose="020B0604020202020204" pitchFamily="34" charset="0"/>
                <a:cs typeface="Arial" panose="020B0604020202020204" pitchFamily="34" charset="0"/>
              </a:rPr>
              <a:t>Altin</a:t>
            </a:r>
            <a:r>
              <a:rPr lang="en-GB" dirty="0">
                <a:latin typeface="Arial" panose="020B0604020202020204" pitchFamily="34" charset="0"/>
                <a:cs typeface="Arial" panose="020B0604020202020204" pitchFamily="34" charset="0"/>
              </a:rPr>
              <a:t>, I. D. </a:t>
            </a:r>
            <a:r>
              <a:rPr lang="en-GB" dirty="0" err="1">
                <a:latin typeface="Arial" panose="020B0604020202020204" pitchFamily="34" charset="0"/>
                <a:cs typeface="Arial" panose="020B0604020202020204" pitchFamily="34" charset="0"/>
              </a:rPr>
              <a:t>Margaris</a:t>
            </a:r>
            <a:r>
              <a:rPr lang="en-GB" dirty="0">
                <a:latin typeface="Arial" panose="020B0604020202020204" pitchFamily="34" charset="0"/>
                <a:cs typeface="Arial" panose="020B0604020202020204" pitchFamily="34" charset="0"/>
              </a:rPr>
              <a:t>, F. </a:t>
            </a:r>
            <a:r>
              <a:rPr lang="en-GB" dirty="0" err="1">
                <a:latin typeface="Arial" panose="020B0604020202020204" pitchFamily="34" charset="0"/>
                <a:cs typeface="Arial" panose="020B0604020202020204" pitchFamily="34" charset="0"/>
              </a:rPr>
              <a:t>Iov</a:t>
            </a:r>
            <a:r>
              <a:rPr lang="en-GB" dirty="0">
                <a:latin typeface="Arial" panose="020B0604020202020204" pitchFamily="34" charset="0"/>
                <a:cs typeface="Arial" panose="020B0604020202020204" pitchFamily="34" charset="0"/>
              </a:rPr>
              <a:t>, and G. C. </a:t>
            </a:r>
            <a:r>
              <a:rPr lang="en-GB" dirty="0" err="1">
                <a:latin typeface="Arial" panose="020B0604020202020204" pitchFamily="34" charset="0"/>
                <a:cs typeface="Arial" panose="020B0604020202020204" pitchFamily="34" charset="0"/>
              </a:rPr>
              <a:t>Tarnowski</a:t>
            </a:r>
            <a:r>
              <a:rPr lang="en-GB"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“Analysis</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of </a:t>
            </a:r>
            <a:r>
              <a:rPr lang="en-GB" dirty="0">
                <a:latin typeface="Arial" panose="020B0604020202020204" pitchFamily="34" charset="0"/>
                <a:cs typeface="Arial" panose="020B0604020202020204" pitchFamily="34" charset="0"/>
              </a:rPr>
              <a:t>the short-term overproduction capability of variable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speed </a:t>
            </a:r>
            <a:r>
              <a:rPr lang="en-GB" dirty="0">
                <a:latin typeface="Arial" panose="020B0604020202020204" pitchFamily="34" charset="0"/>
                <a:cs typeface="Arial" panose="020B0604020202020204" pitchFamily="34" charset="0"/>
              </a:rPr>
              <a:t>wind turbines</a:t>
            </a:r>
            <a:r>
              <a:rPr lang="en-GB" dirty="0" smtClean="0">
                <a:latin typeface="Arial" panose="020B0604020202020204" pitchFamily="34" charset="0"/>
                <a:cs typeface="Arial" panose="020B0604020202020204" pitchFamily="34" charset="0"/>
              </a:rPr>
              <a:t>,”</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Renewable </a:t>
            </a:r>
            <a:r>
              <a:rPr lang="en-GB" dirty="0">
                <a:latin typeface="Arial" panose="020B0604020202020204" pitchFamily="34" charset="0"/>
                <a:cs typeface="Arial" panose="020B0604020202020204" pitchFamily="34" charset="0"/>
              </a:rPr>
              <a:t>Energy, vol. 68, pp. 326–336,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2014.</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[5] </a:t>
            </a:r>
            <a:r>
              <a:rPr lang="en-GB" dirty="0" smtClean="0">
                <a:latin typeface="Arial" panose="020B0604020202020204" pitchFamily="34" charset="0"/>
                <a:cs typeface="Arial" panose="020B0604020202020204" pitchFamily="34" charset="0"/>
              </a:rPr>
              <a:t>P. M. Anderson and A. A. Fouad, Power System Control and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Stability. 2 ed.,</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2003.</a:t>
            </a:r>
            <a:endParaRPr lang="tr-TR" dirty="0" smtClean="0">
              <a:latin typeface="Arial" panose="020B0604020202020204" pitchFamily="34" charset="0"/>
              <a:cs typeface="Arial" panose="020B0604020202020204" pitchFamily="34" charset="0"/>
            </a:endParaRPr>
          </a:p>
          <a:p>
            <a:pPr marL="0" indent="0" defTabSz="449263">
              <a:buNone/>
            </a:pPr>
            <a:r>
              <a:rPr lang="tr-TR" dirty="0" smtClean="0">
                <a:latin typeface="Arial" panose="020B0604020202020204" pitchFamily="34" charset="0"/>
                <a:cs typeface="Arial" panose="020B0604020202020204" pitchFamily="34" charset="0"/>
              </a:rPr>
              <a:t>[6]</a:t>
            </a:r>
            <a:r>
              <a:rPr lang="tr-TR" dirty="0" smtClean="0"/>
              <a:t> </a:t>
            </a:r>
            <a:r>
              <a:rPr lang="tr-TR" dirty="0" smtClean="0">
                <a:latin typeface="Arial" panose="020B0604020202020204" pitchFamily="34" charset="0"/>
                <a:cs typeface="Arial" panose="020B0604020202020204" pitchFamily="34" charset="0"/>
              </a:rPr>
              <a:t>TEİAŞ, “Gerçekleşen Üretim,” </a:t>
            </a:r>
            <a:r>
              <a:rPr lang="tr-TR" i="1" dirty="0" smtClean="0">
                <a:latin typeface="Arial" panose="020B0604020202020204" pitchFamily="34" charset="0"/>
                <a:cs typeface="Arial" panose="020B0604020202020204" pitchFamily="34" charset="0"/>
              </a:rPr>
              <a:t>EPİAŞ ŞEFFAFLIK PLATFORMU</a:t>
            </a:r>
            <a:r>
              <a:rPr lang="tr-TR" dirty="0" smtClean="0">
                <a:latin typeface="Arial" panose="020B0604020202020204" pitchFamily="34" charset="0"/>
                <a:cs typeface="Arial" panose="020B0604020202020204" pitchFamily="34" charset="0"/>
              </a:rPr>
              <a:t>. 	[Online]. Available: https://seffaflik.epias.com.tr/transparency/. 	[Accessed: 07-Jan-2019].</a:t>
            </a:r>
          </a:p>
        </p:txBody>
      </p:sp>
    </p:spTree>
    <p:extLst>
      <p:ext uri="{BB962C8B-B14F-4D97-AF65-F5344CB8AC3E}">
        <p14:creationId xmlns:p14="http://schemas.microsoft.com/office/powerpoint/2010/main" val="35548393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from Northern Cyprus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35</a:t>
            </a:fld>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76084" y="1523460"/>
            <a:ext cx="5791832" cy="4801680"/>
          </a:xfrm>
        </p:spPr>
      </p:pic>
    </p:spTree>
    <p:extLst>
      <p:ext uri="{BB962C8B-B14F-4D97-AF65-F5344CB8AC3E}">
        <p14:creationId xmlns:p14="http://schemas.microsoft.com/office/powerpoint/2010/main" val="34951297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6717" y="1196752"/>
            <a:ext cx="6650566"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36</a:t>
            </a:fld>
            <a:endParaRPr lang="en-US" dirty="0"/>
          </a:p>
        </p:txBody>
      </p:sp>
    </p:spTree>
    <p:extLst>
      <p:ext uri="{BB962C8B-B14F-4D97-AF65-F5344CB8AC3E}">
        <p14:creationId xmlns:p14="http://schemas.microsoft.com/office/powerpoint/2010/main" val="23685329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37</a:t>
            </a:fld>
            <a:endParaRPr lang="en-US" dirty="0"/>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84056" y="1363663"/>
            <a:ext cx="6175887" cy="463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65479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a:t>
            </a:r>
            <a:r>
              <a:rPr lang="tr-TR" dirty="0" smtClean="0">
                <a:latin typeface="Arial" panose="020B0604020202020204" pitchFamily="34" charset="0"/>
                <a:cs typeface="Arial" panose="020B0604020202020204" pitchFamily="34" charset="0"/>
              </a:rPr>
              <a:t>Disturbance with Droop=4%</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94" y="1916832"/>
            <a:ext cx="7494612" cy="3575900"/>
          </a:xfrm>
          <a:prstGeom prst="rect">
            <a:avLst/>
          </a:prstGeom>
        </p:spPr>
      </p:pic>
    </p:spTree>
    <p:extLst>
      <p:ext uri="{BB962C8B-B14F-4D97-AF65-F5344CB8AC3E}">
        <p14:creationId xmlns:p14="http://schemas.microsoft.com/office/powerpoint/2010/main" val="170402879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Aerodynamic Power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39</a:t>
            </a:fld>
            <a:endParaRPr lang="en-US" dirty="0"/>
          </a:p>
        </p:txBody>
      </p:sp>
      <p:pic>
        <p:nvPicPr>
          <p:cNvPr id="6" name="Picture 5"/>
          <p:cNvPicPr>
            <a:picLocks noChangeAspect="1"/>
          </p:cNvPicPr>
          <p:nvPr/>
        </p:nvPicPr>
        <p:blipFill>
          <a:blip r:embed="rId3"/>
          <a:stretch>
            <a:fillRect/>
          </a:stretch>
        </p:blipFill>
        <p:spPr>
          <a:xfrm>
            <a:off x="1979712" y="1700808"/>
            <a:ext cx="4511626" cy="770752"/>
          </a:xfrm>
          <a:prstGeom prst="rect">
            <a:avLst/>
          </a:prstGeom>
        </p:spPr>
      </p:pic>
      <p:pic>
        <p:nvPicPr>
          <p:cNvPr id="9" name="Picture 8"/>
          <p:cNvPicPr>
            <a:picLocks noChangeAspect="1"/>
          </p:cNvPicPr>
          <p:nvPr/>
        </p:nvPicPr>
        <p:blipFill>
          <a:blip r:embed="rId4"/>
          <a:stretch>
            <a:fillRect/>
          </a:stretch>
        </p:blipFill>
        <p:spPr>
          <a:xfrm>
            <a:off x="2916300" y="2453913"/>
            <a:ext cx="2638450" cy="682260"/>
          </a:xfrm>
          <a:prstGeom prst="rect">
            <a:avLst/>
          </a:prstGeom>
        </p:spPr>
      </p:pic>
      <p:pic>
        <p:nvPicPr>
          <p:cNvPr id="10" name="Picture 9"/>
          <p:cNvPicPr>
            <a:picLocks noChangeAspect="1"/>
          </p:cNvPicPr>
          <p:nvPr/>
        </p:nvPicPr>
        <p:blipFill>
          <a:blip r:embed="rId5"/>
          <a:stretch>
            <a:fillRect/>
          </a:stretch>
        </p:blipFill>
        <p:spPr>
          <a:xfrm>
            <a:off x="3119643" y="3154385"/>
            <a:ext cx="2231764" cy="895276"/>
          </a:xfrm>
          <a:prstGeom prst="rect">
            <a:avLst/>
          </a:prstGeom>
        </p:spPr>
      </p:pic>
      <p:pic>
        <p:nvPicPr>
          <p:cNvPr id="11" name="Picture 10"/>
          <p:cNvPicPr>
            <a:picLocks noChangeAspect="1"/>
          </p:cNvPicPr>
          <p:nvPr/>
        </p:nvPicPr>
        <p:blipFill>
          <a:blip r:embed="rId6"/>
          <a:stretch>
            <a:fillRect/>
          </a:stretch>
        </p:blipFill>
        <p:spPr>
          <a:xfrm>
            <a:off x="2135981" y="4049661"/>
            <a:ext cx="4872038" cy="600280"/>
          </a:xfrm>
          <a:prstGeom prst="rect">
            <a:avLst/>
          </a:prstGeom>
        </p:spPr>
      </p:pic>
      <p:pic>
        <p:nvPicPr>
          <p:cNvPr id="12" name="Picture 11"/>
          <p:cNvPicPr>
            <a:picLocks noChangeAspect="1"/>
          </p:cNvPicPr>
          <p:nvPr/>
        </p:nvPicPr>
        <p:blipFill>
          <a:blip r:embed="rId7"/>
          <a:stretch>
            <a:fillRect/>
          </a:stretch>
        </p:blipFill>
        <p:spPr>
          <a:xfrm>
            <a:off x="2965092" y="4714274"/>
            <a:ext cx="3213816" cy="935279"/>
          </a:xfrm>
          <a:prstGeom prst="rect">
            <a:avLst/>
          </a:prstGeom>
        </p:spPr>
      </p:pic>
      <p:sp>
        <p:nvSpPr>
          <p:cNvPr id="13" name="TextBox 12"/>
          <p:cNvSpPr txBox="1"/>
          <p:nvPr/>
        </p:nvSpPr>
        <p:spPr>
          <a:xfrm>
            <a:off x="1187624" y="5517232"/>
            <a:ext cx="7632848" cy="461665"/>
          </a:xfrm>
          <a:prstGeom prst="rect">
            <a:avLst/>
          </a:prstGeom>
          <a:noFill/>
        </p:spPr>
        <p:txBody>
          <a:bodyPr wrap="square" rtlCol="0">
            <a:spAutoFit/>
          </a:bodyPr>
          <a:lstStyle/>
          <a:p>
            <a:r>
              <a:rPr lang="tr-TR" dirty="0" smtClean="0"/>
              <a:t>c</a:t>
            </a:r>
            <a:r>
              <a:rPr lang="tr-TR" baseline="-25000" dirty="0" smtClean="0"/>
              <a:t>1</a:t>
            </a:r>
            <a:r>
              <a:rPr lang="tr-TR" dirty="0" smtClean="0"/>
              <a:t>=0.5176,c</a:t>
            </a:r>
            <a:r>
              <a:rPr lang="tr-TR" baseline="-25000" dirty="0" smtClean="0"/>
              <a:t>2</a:t>
            </a:r>
            <a:r>
              <a:rPr lang="tr-TR" dirty="0" smtClean="0"/>
              <a:t>=116,c</a:t>
            </a:r>
            <a:r>
              <a:rPr lang="tr-TR" baseline="-25000" dirty="0" smtClean="0"/>
              <a:t>3</a:t>
            </a:r>
            <a:r>
              <a:rPr lang="tr-TR" dirty="0" smtClean="0"/>
              <a:t>=0.4,c</a:t>
            </a:r>
            <a:r>
              <a:rPr lang="tr-TR" baseline="-25000" dirty="0" smtClean="0"/>
              <a:t>4</a:t>
            </a:r>
            <a:r>
              <a:rPr lang="tr-TR" dirty="0" smtClean="0"/>
              <a:t>=5,c5=21,c</a:t>
            </a:r>
            <a:r>
              <a:rPr lang="tr-TR" baseline="-25000" dirty="0" smtClean="0"/>
              <a:t>6</a:t>
            </a:r>
            <a:r>
              <a:rPr lang="tr-TR" dirty="0" smtClean="0"/>
              <a:t>=0.0068</a:t>
            </a:r>
            <a:endParaRPr lang="tr-TR" dirty="0"/>
          </a:p>
        </p:txBody>
      </p:sp>
    </p:spTree>
    <p:extLst>
      <p:ext uri="{BB962C8B-B14F-4D97-AF65-F5344CB8AC3E}">
        <p14:creationId xmlns:p14="http://schemas.microsoft.com/office/powerpoint/2010/main" val="3663346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000" dirty="0" smtClean="0">
                <a:latin typeface="Arial" panose="020B0604020202020204" pitchFamily="34" charset="0"/>
                <a:cs typeface="Arial" panose="020B0604020202020204" pitchFamily="34" charset="0"/>
              </a:rPr>
              <a:t>Benefits:</a:t>
            </a:r>
          </a:p>
          <a:p>
            <a:pPr lvl="3">
              <a:defRPr/>
            </a:pPr>
            <a:r>
              <a:rPr lang="en-GB" sz="2000" dirty="0" smtClean="0">
                <a:latin typeface="Arial" panose="020B0604020202020204" pitchFamily="34" charset="0"/>
                <a:cs typeface="Arial" panose="020B0604020202020204" pitchFamily="34" charset="0"/>
              </a:rPr>
              <a:t>Fossil Fuel Usage</a:t>
            </a:r>
          </a:p>
          <a:p>
            <a:pPr lvl="3">
              <a:defRPr/>
            </a:pPr>
            <a:r>
              <a:rPr lang="en-GB" sz="2000" dirty="0" smtClean="0">
                <a:latin typeface="Arial" panose="020B0604020202020204" pitchFamily="34" charset="0"/>
                <a:cs typeface="Arial" panose="020B0604020202020204" pitchFamily="34" charset="0"/>
              </a:rPr>
              <a:t>CO</a:t>
            </a:r>
            <a:r>
              <a:rPr lang="en-GB" sz="2000" baseline="-25000" dirty="0" smtClean="0">
                <a:latin typeface="Arial" panose="020B0604020202020204" pitchFamily="34" charset="0"/>
                <a:cs typeface="Arial" panose="020B0604020202020204" pitchFamily="34" charset="0"/>
              </a:rPr>
              <a:t>2</a:t>
            </a:r>
            <a:r>
              <a:rPr lang="en-GB" sz="2000" dirty="0" smtClean="0">
                <a:latin typeface="Arial" panose="020B0604020202020204" pitchFamily="34" charset="0"/>
                <a:cs typeface="Arial" panose="020B0604020202020204" pitchFamily="34" charset="0"/>
              </a:rPr>
              <a:t> Emission</a:t>
            </a:r>
          </a:p>
          <a:p>
            <a:pPr lvl="1">
              <a:defRPr/>
            </a:pPr>
            <a:endParaRPr lang="en-GB" sz="2000" dirty="0" smtClean="0">
              <a:latin typeface="Arial" panose="020B0604020202020204" pitchFamily="34" charset="0"/>
              <a:cs typeface="Arial" panose="020B0604020202020204" pitchFamily="34" charset="0"/>
            </a:endParaRPr>
          </a:p>
          <a:p>
            <a:pPr lvl="1">
              <a:defRPr/>
            </a:pPr>
            <a:r>
              <a:rPr lang="en-GB" sz="2000" dirty="0" smtClean="0">
                <a:latin typeface="Arial" panose="020B0604020202020204" pitchFamily="34" charset="0"/>
                <a:cs typeface="Arial" panose="020B0604020202020204" pitchFamily="34" charset="0"/>
              </a:rPr>
              <a:t>Challenges:</a:t>
            </a:r>
          </a:p>
          <a:p>
            <a:pPr lvl="3">
              <a:defRPr/>
            </a:pPr>
            <a:r>
              <a:rPr lang="en-GB" sz="2000" dirty="0" smtClean="0">
                <a:latin typeface="Arial" panose="020B0604020202020204" pitchFamily="34" charset="0"/>
                <a:cs typeface="Arial" panose="020B0604020202020204" pitchFamily="34" charset="0"/>
              </a:rPr>
              <a:t>Operational Problems</a:t>
            </a:r>
            <a:r>
              <a:rPr lang="tr-TR" sz="2000" dirty="0" smtClean="0">
                <a:latin typeface="Arial" panose="020B0604020202020204" pitchFamily="34" charset="0"/>
                <a:cs typeface="Arial" panose="020B0604020202020204" pitchFamily="34" charset="0"/>
              </a:rPr>
              <a:t> due to the </a:t>
            </a:r>
            <a:r>
              <a:rPr lang="en-GB" sz="2000" dirty="0" smtClean="0">
                <a:latin typeface="Arial" panose="020B0604020202020204" pitchFamily="34" charset="0"/>
                <a:cs typeface="Arial" panose="020B0604020202020204" pitchFamily="34" charset="0"/>
              </a:rPr>
              <a:t>variable and uncontrolled nature of renewable sources </a:t>
            </a:r>
          </a:p>
          <a:p>
            <a:pPr lvl="3">
              <a:defRPr/>
            </a:pPr>
            <a:r>
              <a:rPr lang="en-GB" sz="2000" dirty="0" smtClean="0">
                <a:latin typeface="Arial" panose="020B0604020202020204" pitchFamily="34" charset="0"/>
                <a:cs typeface="Arial" panose="020B0604020202020204" pitchFamily="34" charset="0"/>
              </a:rPr>
              <a:t>Reduction in Grid Inertia</a:t>
            </a:r>
            <a:r>
              <a:rPr lang="tr-TR" sz="2000" dirty="0" smtClean="0">
                <a:latin typeface="Arial" panose="020B0604020202020204" pitchFamily="34" charset="0"/>
                <a:cs typeface="Arial" panose="020B0604020202020204" pitchFamily="34" charset="0"/>
              </a:rPr>
              <a:t> due to </a:t>
            </a:r>
            <a:r>
              <a:rPr lang="en-GB" sz="2000" dirty="0" smtClean="0">
                <a:latin typeface="Arial" panose="020B0604020202020204" pitchFamily="34" charset="0"/>
                <a:cs typeface="Arial" panose="020B0604020202020204" pitchFamily="34" charset="0"/>
              </a:rPr>
              <a:t>existing control structure of </a:t>
            </a:r>
            <a:r>
              <a:rPr lang="tr-TR" sz="2000" dirty="0" smtClean="0">
                <a:latin typeface="Arial" panose="020B0604020202020204" pitchFamily="34" charset="0"/>
                <a:cs typeface="Arial" panose="020B0604020202020204" pitchFamily="34" charset="0"/>
              </a:rPr>
              <a:t>units with power electronics</a:t>
            </a:r>
            <a:endParaRPr lang="en-GB"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Tree>
    <p:extLst>
      <p:ext uri="{BB962C8B-B14F-4D97-AF65-F5344CB8AC3E}">
        <p14:creationId xmlns:p14="http://schemas.microsoft.com/office/powerpoint/2010/main" val="363743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3">
                                            <p:txEl>
                                              <p:pRg st="6" end="6"/>
                                            </p:txEl>
                                          </p:spTgt>
                                        </p:tgtEl>
                                        <p:attrNameLst>
                                          <p:attrName>style.visibility</p:attrName>
                                        </p:attrNameLst>
                                      </p:cBhvr>
                                      <p:to>
                                        <p:strVal val="visible"/>
                                      </p:to>
                                    </p:set>
                                    <p:animEffect transition="in" filter="fade">
                                      <p:cBhvr>
                                        <p:cTn id="30"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Pitch Control</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32" y="1646376"/>
            <a:ext cx="7596336" cy="2296974"/>
          </a:xfrm>
          <a:prstGeom prst="rect">
            <a:avLst/>
          </a:prstGeom>
        </p:spPr>
      </p:pic>
      <p:sp>
        <p:nvSpPr>
          <p:cNvPr id="5" name="TextBox 4"/>
          <p:cNvSpPr txBox="1"/>
          <p:nvPr/>
        </p:nvSpPr>
        <p:spPr>
          <a:xfrm>
            <a:off x="457199" y="4516851"/>
            <a:ext cx="4968552" cy="461665"/>
          </a:xfrm>
          <a:prstGeom prst="rect">
            <a:avLst/>
          </a:prstGeom>
          <a:noFill/>
        </p:spPr>
        <p:txBody>
          <a:bodyPr wrap="square" rtlCol="0">
            <a:spAutoFit/>
          </a:bodyPr>
          <a:lstStyle/>
          <a:p>
            <a:r>
              <a:rPr lang="tr-TR" smtClean="0"/>
              <a:t>Pitch Rate is limited with 10°/s.</a:t>
            </a:r>
            <a:endParaRPr lang="tr-TR"/>
          </a:p>
        </p:txBody>
      </p:sp>
      <p:sp>
        <p:nvSpPr>
          <p:cNvPr id="8" name="TextBox 7"/>
          <p:cNvSpPr txBox="1"/>
          <p:nvPr/>
        </p:nvSpPr>
        <p:spPr>
          <a:xfrm>
            <a:off x="457198" y="5163039"/>
            <a:ext cx="6347049" cy="461665"/>
          </a:xfrm>
          <a:prstGeom prst="rect">
            <a:avLst/>
          </a:prstGeom>
          <a:noFill/>
        </p:spPr>
        <p:txBody>
          <a:bodyPr wrap="square" rtlCol="0">
            <a:spAutoFit/>
          </a:bodyPr>
          <a:lstStyle/>
          <a:p>
            <a:r>
              <a:rPr lang="tr-TR" dirty="0" smtClean="0"/>
              <a:t>Maximum Pitch Rate is 0.8°/s in the system.</a:t>
            </a:r>
            <a:endParaRPr lang="tr-TR" dirty="0"/>
          </a:p>
        </p:txBody>
      </p:sp>
    </p:spTree>
    <p:extLst>
      <p:ext uri="{BB962C8B-B14F-4D97-AF65-F5344CB8AC3E}">
        <p14:creationId xmlns:p14="http://schemas.microsoft.com/office/powerpoint/2010/main" val="18076665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Vector Control of PMSG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41</a:t>
            </a:fld>
            <a:endParaRPr lang="en-US" dirty="0"/>
          </a:p>
        </p:txBody>
      </p:sp>
      <p:pic>
        <p:nvPicPr>
          <p:cNvPr id="7" name="Picture 6"/>
          <p:cNvPicPr>
            <a:picLocks noChangeAspect="1"/>
          </p:cNvPicPr>
          <p:nvPr/>
        </p:nvPicPr>
        <p:blipFill>
          <a:blip r:embed="rId3"/>
          <a:stretch>
            <a:fillRect/>
          </a:stretch>
        </p:blipFill>
        <p:spPr>
          <a:xfrm>
            <a:off x="1601837" y="1484784"/>
            <a:ext cx="5940326" cy="4132033"/>
          </a:xfrm>
          <a:prstGeom prst="rect">
            <a:avLst/>
          </a:prstGeom>
        </p:spPr>
      </p:pic>
      <p:pic>
        <p:nvPicPr>
          <p:cNvPr id="9" name="Picture 8"/>
          <p:cNvPicPr>
            <a:picLocks noChangeAspect="1"/>
          </p:cNvPicPr>
          <p:nvPr/>
        </p:nvPicPr>
        <p:blipFill>
          <a:blip r:embed="rId4"/>
          <a:stretch>
            <a:fillRect/>
          </a:stretch>
        </p:blipFill>
        <p:spPr>
          <a:xfrm>
            <a:off x="2986087" y="5476040"/>
            <a:ext cx="3171825" cy="1038225"/>
          </a:xfrm>
          <a:prstGeom prst="rect">
            <a:avLst/>
          </a:prstGeom>
        </p:spPr>
      </p:pic>
    </p:spTree>
    <p:extLst>
      <p:ext uri="{BB962C8B-B14F-4D97-AF65-F5344CB8AC3E}">
        <p14:creationId xmlns:p14="http://schemas.microsoft.com/office/powerpoint/2010/main" val="20848648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i="1">
                            <a:latin typeface="Cambria Math" panose="02040503050406030204" pitchFamily="18" charset="0"/>
                          </a:rPr>
                          <m:t>𝑚</m:t>
                        </m:r>
                      </m:sub>
                    </m:sSub>
                  </m:oMath>
                </a14:m>
                <a:r>
                  <a:rPr lang="en-GB" sz="2000" dirty="0" smtClean="0"/>
                  <a:t>: Mechanical Input Torque (water flow)</a:t>
                </a:r>
              </a:p>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b="0" i="1" smtClean="0">
                            <a:latin typeface="Cambria Math" panose="02040503050406030204" pitchFamily="18" charset="0"/>
                          </a:rPr>
                          <m:t>𝑒</m:t>
                        </m:r>
                      </m:sub>
                    </m:sSub>
                  </m:oMath>
                </a14:m>
                <a:r>
                  <a:rPr lang="en-GB" sz="2000" dirty="0" smtClean="0"/>
                  <a:t> : Electromechanical Output Torque</a:t>
                </a:r>
                <a:endParaRPr lang="en-GB"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
        <p:nvSpPr>
          <p:cNvPr id="9" name="TextBox 8"/>
          <p:cNvSpPr txBox="1"/>
          <p:nvPr/>
        </p:nvSpPr>
        <p:spPr>
          <a:xfrm>
            <a:off x="4993704" y="5630816"/>
            <a:ext cx="3538736" cy="646331"/>
          </a:xfrm>
          <a:prstGeom prst="rect">
            <a:avLst/>
          </a:prstGeom>
          <a:noFill/>
        </p:spPr>
        <p:txBody>
          <a:bodyPr wrap="square" rtlCol="0">
            <a:spAutoFit/>
          </a:bodyPr>
          <a:lstStyle/>
          <a:p>
            <a:pPr algn="ctr"/>
            <a:r>
              <a:rPr lang="tr-TR" sz="1800" dirty="0" smtClean="0"/>
              <a:t>Figure 2: Turbine and Generator of a Hydro Power Plant</a:t>
            </a:r>
            <a:endParaRPr lang="tr-TR" sz="1800" dirty="0"/>
          </a:p>
        </p:txBody>
      </p:sp>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5"/>
                <a:stretch>
                  <a:fillRect/>
                </a:stretch>
              </a:blipFill>
            </p:spPr>
            <p:txBody>
              <a:bodyPr/>
              <a:lstStyle/>
              <a:p>
                <a:r>
                  <a:rPr lang="tr-TR">
                    <a:noFill/>
                  </a:rPr>
                  <a:t> </a:t>
                </a:r>
              </a:p>
            </p:txBody>
          </p:sp>
        </mc:Fallback>
      </mc:AlternateContent>
      <p:sp>
        <p:nvSpPr>
          <p:cNvPr id="10" name="TextBox 9"/>
          <p:cNvSpPr txBox="1"/>
          <p:nvPr/>
        </p:nvSpPr>
        <p:spPr>
          <a:xfrm>
            <a:off x="4993704" y="5630816"/>
            <a:ext cx="3538736" cy="646331"/>
          </a:xfrm>
          <a:prstGeom prst="rect">
            <a:avLst/>
          </a:prstGeom>
          <a:noFill/>
        </p:spPr>
        <p:txBody>
          <a:bodyPr wrap="square" rtlCol="0">
            <a:spAutoFit/>
          </a:bodyPr>
          <a:lstStyle/>
          <a:p>
            <a:pPr algn="ctr"/>
            <a:r>
              <a:rPr lang="tr-TR" sz="1800" dirty="0" smtClean="0"/>
              <a:t>Figure 3: Turbine and Generator of a Hydro Power Plant</a:t>
            </a:r>
            <a:endParaRPr lang="tr-TR" sz="1800" dirty="0"/>
          </a:p>
        </p:txBody>
      </p:sp>
      <mc:AlternateContent xmlns:mc="http://schemas.openxmlformats.org/markup-compatibility/2006" xmlns:a14="http://schemas.microsoft.com/office/drawing/2010/main">
        <mc:Choice Requires="a14">
          <p:sp>
            <p:nvSpPr>
              <p:cNvPr id="12" name="TextBox 11"/>
              <p:cNvSpPr txBox="1"/>
              <p:nvPr/>
            </p:nvSpPr>
            <p:spPr>
              <a:xfrm>
                <a:off x="643598" y="4401361"/>
                <a:ext cx="3630116" cy="624273"/>
              </a:xfrm>
              <a:prstGeom prst="rect">
                <a:avLst/>
              </a:prstGeom>
              <a:noFill/>
            </p:spPr>
            <p:txBody>
              <a:bodyPr wrap="square" rtlCol="0">
                <a:spAutoFit/>
              </a:bodyPr>
              <a:lstStyle/>
              <a:p>
                <a14:m>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i="1">
                                <a:latin typeface="Cambria Math" panose="02040503050406030204" pitchFamily="18" charset="0"/>
                              </a:rPr>
                              <m:t>𝑚</m:t>
                            </m:r>
                          </m:sub>
                        </m:sSub>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a14:m>
                <a:endParaRPr lang="tr-TR" dirty="0"/>
              </a:p>
            </p:txBody>
          </p:sp>
        </mc:Choice>
        <mc:Fallback xmlns="">
          <p:sp>
            <p:nvSpPr>
              <p:cNvPr id="12" name="TextBox 11"/>
              <p:cNvSpPr txBox="1">
                <a:spLocks noRot="1" noChangeAspect="1" noMove="1" noResize="1" noEditPoints="1" noAdjustHandles="1" noChangeArrowheads="1" noChangeShapeType="1" noTextEdit="1"/>
              </p:cNvSpPr>
              <p:nvPr/>
            </p:nvSpPr>
            <p:spPr>
              <a:xfrm>
                <a:off x="643598" y="4401361"/>
                <a:ext cx="3630116" cy="624273"/>
              </a:xfrm>
              <a:prstGeom prst="rect">
                <a:avLst/>
              </a:prstGeom>
              <a:blipFill>
                <a:blip r:embed="rId6"/>
                <a:stretch>
                  <a:fillRect b="-8824"/>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737262"/>
            <a:ext cx="5580112" cy="2742445"/>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552" y="1728780"/>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1728780"/>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5580112" y="1348231"/>
            <a:ext cx="3384376" cy="4154984"/>
          </a:xfrm>
          <a:prstGeom prst="rect">
            <a:avLst/>
          </a:prstGeom>
          <a:noFill/>
        </p:spPr>
        <p:txBody>
          <a:bodyPr wrap="square" rtlCol="0">
            <a:spAutoFit/>
          </a:bodyPr>
          <a:lstStyle/>
          <a:p>
            <a:r>
              <a:rPr lang="en-GB" dirty="0" smtClean="0"/>
              <a:t>Frequency Regulating Mechanisms in Grid:</a:t>
            </a:r>
          </a:p>
          <a:p>
            <a:endParaRPr lang="en-GB" dirty="0" smtClean="0"/>
          </a:p>
          <a:p>
            <a:pPr marL="342900" indent="-342900">
              <a:buFont typeface="Arial" panose="020B0604020202020204" pitchFamily="34" charset="0"/>
              <a:buChar char="•"/>
            </a:pPr>
            <a:r>
              <a:rPr lang="en-GB" dirty="0" smtClean="0"/>
              <a:t>Primary Frequency Control (no longer than 15s)</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Secondary Control</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Tertiary Frequency Control</a:t>
            </a:r>
            <a:endParaRPr lang="en-GB" dirty="0"/>
          </a:p>
        </p:txBody>
      </p:sp>
      <p:sp>
        <p:nvSpPr>
          <p:cNvPr id="8" name="TextBox 7"/>
          <p:cNvSpPr txBox="1"/>
          <p:nvPr/>
        </p:nvSpPr>
        <p:spPr>
          <a:xfrm>
            <a:off x="179512" y="5545166"/>
            <a:ext cx="6059016" cy="646331"/>
          </a:xfrm>
          <a:prstGeom prst="rect">
            <a:avLst/>
          </a:prstGeom>
          <a:noFill/>
        </p:spPr>
        <p:txBody>
          <a:bodyPr wrap="square" rtlCol="0">
            <a:spAutoFit/>
          </a:bodyPr>
          <a:lstStyle/>
          <a:p>
            <a:pPr algn="ctr"/>
            <a:r>
              <a:rPr lang="tr-TR" sz="1800" dirty="0" smtClean="0"/>
              <a:t>Figure 4: </a:t>
            </a:r>
            <a:r>
              <a:rPr lang="en-GB" sz="1800" dirty="0"/>
              <a:t>Frequency behaviour in electric grid with the water level in </a:t>
            </a:r>
            <a:r>
              <a:rPr lang="en-GB" sz="1800" dirty="0" smtClean="0"/>
              <a:t>a</a:t>
            </a:r>
            <a:r>
              <a:rPr lang="tr-TR" sz="1800" dirty="0" smtClean="0"/>
              <a:t> </a:t>
            </a:r>
            <a:r>
              <a:rPr lang="en-GB" sz="1800" dirty="0" smtClean="0"/>
              <a:t>container</a:t>
            </a:r>
            <a:r>
              <a:rPr lang="tr-TR" sz="1800" dirty="0" smtClean="0"/>
              <a:t> </a:t>
            </a:r>
            <a:r>
              <a:rPr lang="en-GB" sz="1800" dirty="0" smtClean="0"/>
              <a:t>analogy [</a:t>
            </a:r>
            <a:r>
              <a:rPr lang="tr-TR" sz="1800" dirty="0" smtClean="0"/>
              <a:t>2</a:t>
            </a:r>
            <a:r>
              <a:rPr lang="en-GB" sz="1800" dirty="0" smtClean="0"/>
              <a:t>]</a:t>
            </a:r>
            <a:endParaRPr lang="tr-TR" sz="1800"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801503"/>
            <a:ext cx="4762872" cy="3283681"/>
          </a:xfrm>
        </p:spPr>
      </p:pic>
      <p:sp>
        <p:nvSpPr>
          <p:cNvPr id="9" name="Left Arrow 8"/>
          <p:cNvSpPr/>
          <p:nvPr/>
        </p:nvSpPr>
        <p:spPr>
          <a:xfrm rot="8090536">
            <a:off x="5306104" y="2098326"/>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684145"/>
            <a:ext cx="2575315" cy="1200329"/>
          </a:xfrm>
          <a:prstGeom prst="rect">
            <a:avLst/>
          </a:prstGeom>
          <a:noFill/>
        </p:spPr>
        <p:txBody>
          <a:bodyPr wrap="square" rtlCol="0">
            <a:spAutoFit/>
          </a:bodyPr>
          <a:lstStyle/>
          <a:p>
            <a:r>
              <a:rPr lang="tr-TR" dirty="0" smtClean="0"/>
              <a:t>Inertial Support decreases the RoCOF</a:t>
            </a:r>
            <a:endParaRPr lang="tr-TR" dirty="0"/>
          </a:p>
        </p:txBody>
      </p:sp>
      <p:sp>
        <p:nvSpPr>
          <p:cNvPr id="11" name="TextBox 10"/>
          <p:cNvSpPr txBox="1"/>
          <p:nvPr/>
        </p:nvSpPr>
        <p:spPr>
          <a:xfrm>
            <a:off x="460892" y="4922859"/>
            <a:ext cx="4111108" cy="1569660"/>
          </a:xfrm>
          <a:prstGeom prst="rect">
            <a:avLst/>
          </a:prstGeom>
          <a:noFill/>
        </p:spPr>
        <p:txBody>
          <a:bodyPr wrap="square" rtlCol="0">
            <a:spAutoFit/>
          </a:bodyPr>
          <a:lstStyle/>
          <a:p>
            <a:pPr algn="ctr"/>
            <a:r>
              <a:rPr lang="tr-TR" dirty="0" smtClean="0"/>
              <a:t>Higher Grid Inertia</a:t>
            </a:r>
          </a:p>
          <a:p>
            <a:pPr algn="ctr"/>
            <a:endParaRPr lang="tr-TR" dirty="0" smtClean="0">
              <a:sym typeface="Wingdings" panose="05000000000000000000" pitchFamily="2" charset="2"/>
            </a:endParaRPr>
          </a:p>
          <a:p>
            <a:pPr algn="ctr"/>
            <a:endParaRPr lang="tr-TR" dirty="0" smtClean="0">
              <a:sym typeface="Wingdings" panose="05000000000000000000" pitchFamily="2" charset="2"/>
            </a:endParaRPr>
          </a:p>
          <a:p>
            <a:pPr algn="ctr"/>
            <a:r>
              <a:rPr lang="tr-TR" dirty="0" smtClean="0">
                <a:sym typeface="Wingdings" panose="05000000000000000000" pitchFamily="2" charset="2"/>
              </a:rPr>
              <a:t> Lower RoCoF</a:t>
            </a:r>
            <a:endParaRPr lang="tr-TR" dirty="0"/>
          </a:p>
        </p:txBody>
      </p:sp>
      <p:sp>
        <p:nvSpPr>
          <p:cNvPr id="12" name="TextBox 11"/>
          <p:cNvSpPr txBox="1"/>
          <p:nvPr/>
        </p:nvSpPr>
        <p:spPr>
          <a:xfrm>
            <a:off x="421450" y="1801503"/>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Until the primary controller action, the frequency falls. </a:t>
            </a:r>
          </a:p>
          <a:p>
            <a:pPr marL="800100" lvl="1"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Frequency decline is arrested by Inertial Support and Primary Frequency Controllers</a:t>
            </a:r>
          </a:p>
          <a:p>
            <a:endParaRPr lang="en-GB" dirty="0"/>
          </a:p>
        </p:txBody>
      </p:sp>
      <p:sp>
        <p:nvSpPr>
          <p:cNvPr id="13" name="TextBox 12"/>
          <p:cNvSpPr txBox="1"/>
          <p:nvPr/>
        </p:nvSpPr>
        <p:spPr>
          <a:xfrm>
            <a:off x="4494260" y="5288740"/>
            <a:ext cx="4590328" cy="369332"/>
          </a:xfrm>
          <a:prstGeom prst="rect">
            <a:avLst/>
          </a:prstGeom>
          <a:noFill/>
        </p:spPr>
        <p:txBody>
          <a:bodyPr wrap="square" rtlCol="0">
            <a:spAutoFit/>
          </a:bodyPr>
          <a:lstStyle/>
          <a:p>
            <a:r>
              <a:rPr lang="tr-TR" sz="1800" dirty="0" smtClean="0"/>
              <a:t>Figure 5: Typical Frequency Disturbance</a:t>
            </a:r>
            <a:endParaRPr lang="tr-TR" sz="1800" dirty="0"/>
          </a:p>
        </p:txBody>
      </p:sp>
      <p:sp>
        <p:nvSpPr>
          <p:cNvPr id="4" name="Down Arrow 3"/>
          <p:cNvSpPr/>
          <p:nvPr/>
        </p:nvSpPr>
        <p:spPr>
          <a:xfrm>
            <a:off x="2300273" y="5406804"/>
            <a:ext cx="314351" cy="601769"/>
          </a:xfrm>
          <a:prstGeom prst="down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4048" y="908720"/>
            <a:ext cx="3842939"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6" name="TextBox 5"/>
          <p:cNvSpPr txBox="1"/>
          <p:nvPr/>
        </p:nvSpPr>
        <p:spPr>
          <a:xfrm>
            <a:off x="611560" y="1700807"/>
            <a:ext cx="3960440" cy="4524315"/>
          </a:xfrm>
          <a:prstGeom prst="rect">
            <a:avLst/>
          </a:prstGeom>
          <a:noFill/>
        </p:spPr>
        <p:txBody>
          <a:bodyPr wrap="square" rtlCol="0">
            <a:spAutoFit/>
          </a:bodyPr>
          <a:lstStyle/>
          <a:p>
            <a:pPr marL="342900" indent="-342900">
              <a:buFont typeface="Arial" panose="020B0604020202020204" pitchFamily="34" charset="0"/>
              <a:buChar char="•"/>
            </a:pPr>
            <a:r>
              <a:rPr lang="tr-TR" dirty="0" smtClean="0"/>
              <a:t>Frequency changes create small deviations in Type-1 and Type-2 turbines. </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tr-TR" dirty="0"/>
              <a:t>Frequency changes </a:t>
            </a:r>
            <a:r>
              <a:rPr lang="tr-TR" dirty="0" smtClean="0"/>
              <a:t>do not affect Type-3 </a:t>
            </a:r>
            <a:r>
              <a:rPr lang="tr-TR" dirty="0"/>
              <a:t>and </a:t>
            </a:r>
            <a:r>
              <a:rPr lang="tr-TR" dirty="0" smtClean="0"/>
              <a:t>Type-4 </a:t>
            </a:r>
            <a:r>
              <a:rPr lang="tr-TR" dirty="0"/>
              <a:t>turbines. </a:t>
            </a:r>
            <a:endParaRPr lang="en-GB" dirty="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Existing structure decreases grid </a:t>
            </a:r>
            <a:r>
              <a:rPr lang="tr-TR" dirty="0" smtClean="0"/>
              <a:t>effective </a:t>
            </a:r>
            <a:r>
              <a:rPr lang="en-GB" dirty="0" smtClean="0"/>
              <a:t>inertia!</a:t>
            </a:r>
            <a:endParaRPr lang="en-GB" dirty="0"/>
          </a:p>
        </p:txBody>
      </p:sp>
      <p:sp>
        <p:nvSpPr>
          <p:cNvPr id="7" name="TextBox 6"/>
          <p:cNvSpPr txBox="1"/>
          <p:nvPr/>
        </p:nvSpPr>
        <p:spPr>
          <a:xfrm>
            <a:off x="4693269" y="5876707"/>
            <a:ext cx="4464496" cy="646331"/>
          </a:xfrm>
          <a:prstGeom prst="rect">
            <a:avLst/>
          </a:prstGeom>
          <a:noFill/>
        </p:spPr>
        <p:txBody>
          <a:bodyPr wrap="square" rtlCol="0">
            <a:spAutoFit/>
          </a:bodyPr>
          <a:lstStyle/>
          <a:p>
            <a:r>
              <a:rPr lang="tr-TR" sz="1800" dirty="0" smtClean="0"/>
              <a:t>Figure 6: Wind Turbine Generator Configurations [3]</a:t>
            </a:r>
            <a:endParaRPr lang="tr-TR" sz="1800"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1472215606</TotalTime>
  <Pages>17</Pages>
  <Words>2013</Words>
  <Application>Microsoft Office PowerPoint</Application>
  <PresentationFormat>On-screen Show (4:3)</PresentationFormat>
  <Paragraphs>329</Paragraphs>
  <Slides>41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 Support</vt:lpstr>
      <vt:lpstr>Fast Inertia Support</vt:lpstr>
      <vt:lpstr>Fast Inertia Support</vt:lpstr>
      <vt:lpstr>Fast Inertia Support</vt:lpstr>
      <vt:lpstr>Fast Inertia Support</vt:lpstr>
      <vt:lpstr>Fast Inertia Support</vt:lpstr>
      <vt:lpstr>Fast Inertia Support</vt:lpstr>
      <vt:lpstr>Fast Inertia Support</vt:lpstr>
      <vt:lpstr>Implementation on a Test Case</vt:lpstr>
      <vt:lpstr>Implementation on a Test Case</vt:lpstr>
      <vt:lpstr>Implementation on a Test Case</vt:lpstr>
      <vt:lpstr>Implementation on a Test Case</vt:lpstr>
      <vt:lpstr>Comparison between Fast Inertial Support and Synthetic Inertia</vt:lpstr>
      <vt:lpstr>Effects on the Turkish Electricity Network</vt:lpstr>
      <vt:lpstr>Effects on the Turkish Electricity Network</vt:lpstr>
      <vt:lpstr>Effects on the Turkish Electricity Network</vt:lpstr>
      <vt:lpstr>Economical Perspective</vt:lpstr>
      <vt:lpstr>Economical Perspective</vt:lpstr>
      <vt:lpstr>Conclusions</vt:lpstr>
      <vt:lpstr>References</vt:lpstr>
      <vt:lpstr>References (cont’d)</vt:lpstr>
      <vt:lpstr>Frequency Disturbance from Northern Cyprus</vt:lpstr>
      <vt:lpstr>Frequency Disturbance</vt:lpstr>
      <vt:lpstr>Frequency Disturbance</vt:lpstr>
      <vt:lpstr>Frequency Disturbance with Droop=4%</vt:lpstr>
      <vt:lpstr>Aerodynamic Power</vt:lpstr>
      <vt:lpstr>Pitch Control</vt:lpstr>
      <vt:lpstr>Vector Control of PMSG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254</cp:revision>
  <cp:lastPrinted>1999-12-15T11:28:31Z</cp:lastPrinted>
  <dcterms:created xsi:type="dcterms:W3CDTF">1997-02-27T23:34:28Z</dcterms:created>
  <dcterms:modified xsi:type="dcterms:W3CDTF">2019-01-17T14:27:53Z</dcterms:modified>
</cp:coreProperties>
</file>