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1"/>
  </p:sldMasterIdLst>
  <p:notesMasterIdLst>
    <p:notesMasterId r:id="rId34"/>
  </p:notesMasterIdLst>
  <p:handoutMasterIdLst>
    <p:handoutMasterId r:id="rId35"/>
  </p:handoutMasterIdLst>
  <p:sldIdLst>
    <p:sldId id="256" r:id="rId2"/>
    <p:sldId id="257" r:id="rId3"/>
    <p:sldId id="259" r:id="rId4"/>
    <p:sldId id="291" r:id="rId5"/>
    <p:sldId id="273" r:id="rId6"/>
    <p:sldId id="272" r:id="rId7"/>
    <p:sldId id="275" r:id="rId8"/>
    <p:sldId id="276" r:id="rId9"/>
    <p:sldId id="260" r:id="rId10"/>
    <p:sldId id="290" r:id="rId11"/>
    <p:sldId id="266" r:id="rId12"/>
    <p:sldId id="277" r:id="rId13"/>
    <p:sldId id="283" r:id="rId14"/>
    <p:sldId id="267" r:id="rId15"/>
    <p:sldId id="284" r:id="rId16"/>
    <p:sldId id="285" r:id="rId17"/>
    <p:sldId id="289" r:id="rId18"/>
    <p:sldId id="293" r:id="rId19"/>
    <p:sldId id="288" r:id="rId20"/>
    <p:sldId id="292" r:id="rId21"/>
    <p:sldId id="287" r:id="rId22"/>
    <p:sldId id="279" r:id="rId23"/>
    <p:sldId id="280" r:id="rId24"/>
    <p:sldId id="282" r:id="rId25"/>
    <p:sldId id="281" r:id="rId26"/>
    <p:sldId id="264" r:id="rId27"/>
    <p:sldId id="278" r:id="rId28"/>
    <p:sldId id="268" r:id="rId29"/>
    <p:sldId id="261" r:id="rId30"/>
    <p:sldId id="262" r:id="rId31"/>
    <p:sldId id="286" r:id="rId32"/>
    <p:sldId id="263" r:id="rId33"/>
  </p:sldIdLst>
  <p:sldSz cx="9144000" cy="6858000" type="screen4x3"/>
  <p:notesSz cx="6746875" cy="9913938"/>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727" autoAdjust="0"/>
  </p:normalViewPr>
  <p:slideViewPr>
    <p:cSldViewPr>
      <p:cViewPr varScale="1">
        <p:scale>
          <a:sx n="64" d="100"/>
          <a:sy n="64" d="100"/>
        </p:scale>
        <p:origin x="1566" y="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25" d="100"/>
          <a:sy n="125" d="100"/>
        </p:scale>
        <p:origin x="1392" y="-22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152689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0113" y="4713288"/>
            <a:ext cx="4946650" cy="4173537"/>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19" name="Rectangle 3"/>
          <p:cNvSpPr>
            <a:spLocks noGrp="1" noRot="1" noChangeAspect="1" noChangeArrowheads="1" noTextEdit="1"/>
          </p:cNvSpPr>
          <p:nvPr>
            <p:ph type="sldImg" idx="2"/>
          </p:nvPr>
        </p:nvSpPr>
        <p:spPr bwMode="auto">
          <a:xfrm>
            <a:off x="1055688" y="865188"/>
            <a:ext cx="4635500" cy="34750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1150652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367665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Figure</a:t>
            </a:r>
            <a:r>
              <a:rPr lang="tr-TR" altLang="en-US" baseline="0" dirty="0" smtClean="0"/>
              <a:t> shows the modelling for the PMSG wind turbine that is connected to grid with FSPC. There are two converters in this type of the converter with different responsibilities. The one connected between DC-bus and grid is called Grid Side Converter and it is responsible for maintaining a constant DC-bus voltage and adjusting the reactive power that is injected to grid. The converter in between DC bus and PMSG is called Machine Side Controller. It is adjusts the generator and turbine speed to MPPT speed by controlling its output torque. When the output torque hits the limit, the speed cannot be regulated and exceeds the maximum allowable speeds. This is why Pitch angle controller is utilized. By increasing the pitch angle of the turbine, the aerodynamic power and aerodynamic torque is decreased. In this way, turbine speed is kept in the maximum in high speeds. </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4238726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784535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In order to provide a inertial support, the wind</a:t>
            </a:r>
            <a:r>
              <a:rPr lang="tr-TR" altLang="en-US" baseline="0" dirty="0" smtClean="0"/>
              <a:t> turbine active power should be controlled. Therefore, the MPPT speed operation is leaved. The turbine torque is adjusted by controlling the q-axis current. The active power increase is either a defined percentage as in the case of fast inertial support or the active power increase according to Swing Equation.</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034214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468962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Converter</a:t>
            </a:r>
            <a:r>
              <a:rPr lang="tr-TR" altLang="en-US" baseline="0" dirty="0" smtClean="0"/>
              <a:t> Limit</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769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sz="1200" b="0" i="0" u="none" strike="noStrike" kern="1200" baseline="0" dirty="0" smtClean="0">
                <a:solidFill>
                  <a:schemeClr val="tx1"/>
                </a:solidFill>
                <a:latin typeface="Arial" pitchFamily="34" charset="0"/>
                <a:ea typeface="+mn-ea"/>
                <a:cs typeface="+mn-cs"/>
              </a:rPr>
              <a:t>Wind speed measurements </a:t>
            </a:r>
            <a:r>
              <a:rPr lang="en-GB" sz="1200" b="0" i="0" u="none" strike="noStrike" kern="1200" baseline="0" dirty="0" smtClean="0">
                <a:solidFill>
                  <a:schemeClr val="tx1"/>
                </a:solidFill>
                <a:latin typeface="Arial" pitchFamily="34" charset="0"/>
                <a:ea typeface="+mn-ea"/>
                <a:cs typeface="+mn-cs"/>
              </a:rPr>
              <a:t>used in this thesis are taken from a real wind farm with GE 2.75-103 model</a:t>
            </a:r>
            <a:r>
              <a:rPr lang="tr-TR" sz="1200" b="0" i="0" u="none" strike="noStrike" kern="1200" baseline="0" dirty="0" smtClean="0">
                <a:solidFill>
                  <a:schemeClr val="tx1"/>
                </a:solidFill>
                <a:latin typeface="Arial" pitchFamily="34" charset="0"/>
                <a:ea typeface="+mn-ea"/>
                <a:cs typeface="+mn-cs"/>
              </a:rPr>
              <a:t> </a:t>
            </a:r>
            <a:r>
              <a:rPr lang="en-GB" sz="1200" b="0" i="0" u="none" strike="noStrike" kern="1200" baseline="0" dirty="0" smtClean="0">
                <a:solidFill>
                  <a:schemeClr val="tx1"/>
                </a:solidFill>
                <a:latin typeface="Arial" pitchFamily="34" charset="0"/>
                <a:ea typeface="+mn-ea"/>
                <a:cs typeface="+mn-cs"/>
              </a:rPr>
              <a:t>wind turbines between 01/01/2017 and 21/08/2017.</a:t>
            </a:r>
            <a:endParaRPr lang="tr-TR" sz="1200" b="0" i="0" u="none" strike="noStrike" kern="1200" baseline="0" dirty="0" smtClean="0">
              <a:solidFill>
                <a:schemeClr val="tx1"/>
              </a:solidFill>
              <a:latin typeface="Arial"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tr-TR" altLang="en-US" dirty="0" smtClean="0"/>
              <a:t>Main contribution of the wind turbine is in between the wind speed range of 3-10m/s. </a:t>
            </a:r>
          </a:p>
          <a:p>
            <a:endParaRPr lang="tr-TR" altLang="en-US" sz="1200" b="0" i="0" u="none" strike="noStrike" kern="1200" baseline="0" dirty="0" smtClean="0">
              <a:solidFill>
                <a:schemeClr val="tx1"/>
              </a:solidFill>
              <a:latin typeface="Arial" pitchFamily="34" charset="0"/>
              <a:ea typeface="+mn-ea"/>
              <a:cs typeface="+mn-cs"/>
            </a:endParaRPr>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372365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Main contribution of the wind turbine is in between the wind speed range of 3-10m/s.</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6789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High Wind Scenario.</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266963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Low wind scenario.</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5073981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Low wind scenario.</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605599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40615848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High Wind Scenario.</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8825925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41080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8694157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4052415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768665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In order to investigate the effect of the synthetic</a:t>
            </a:r>
            <a:r>
              <a:rPr lang="tr-TR" altLang="en-US" baseline="0" dirty="0" smtClean="0"/>
              <a:t> inertia implementation, the 2018 generation data has been used. In the figure, black line shows the variation of the generation meanwhile the red line shows the generation of wind + solar energy. The maximum generation occured in the 3th of August with a generation of 46GW. The minimum of the load has occured in  a religious holiday on the 16th of July with a generation of 18GW. </a:t>
            </a:r>
          </a:p>
          <a:p>
            <a:r>
              <a:rPr lang="tr-TR" altLang="en-US" baseline="0" dirty="0" smtClean="0"/>
              <a:t>The generation data can be used to roughly estimate the aggregated inertia constant in the grid.</a:t>
            </a:r>
          </a:p>
          <a:p>
            <a:endParaRPr lang="tr-TR" altLang="en-US" baseline="0" dirty="0" smtClean="0"/>
          </a:p>
          <a:p>
            <a:r>
              <a:rPr lang="tr-TR" altLang="en-US" baseline="0" dirty="0" smtClean="0"/>
              <a:t>As stated before, the effective inertia contribution from wind and solar systems are zero. Moreover, the inertia constants of the synchronous generators vary between 2-9. By using zero inertia constant for wind and solar, H=5s for others, the effective inertia constant can be calculated.s</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2003171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The effective</a:t>
            </a:r>
            <a:r>
              <a:rPr lang="tr-TR" altLang="en-US" baseline="0" dirty="0" smtClean="0"/>
              <a:t> aggregated inertia in the system is shown in the graph. Notice that the inertia constant decreases down to 3.97s when the 20% of the generation is supplied from wind and solar in 26/09/2019 on 3 pm. </a:t>
            </a:r>
          </a:p>
          <a:p>
            <a:endParaRPr lang="tr-TR" altLang="en-US" baseline="0" dirty="0" smtClean="0"/>
          </a:p>
          <a:p>
            <a:r>
              <a:rPr lang="tr-TR" altLang="en-US" baseline="0" dirty="0" smtClean="0"/>
              <a:t>It is possible to improve the effective inertia constant of the grid with synthetic inertia implementation. Note that the 54% of the installed wind energy systems in Turkey has FSPC. By assuming that 54% of wind energy production is obtained from these wind turbines and implementin inertia constant of h=10s, the improvement can be calculated. </a:t>
            </a:r>
          </a:p>
          <a:p>
            <a:r>
              <a:rPr lang="tr-TR" altLang="en-US" baseline="0" dirty="0" smtClean="0"/>
              <a:t>When the method is implemented on the wind turbines with FSPCs, </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1552859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The existing</a:t>
            </a:r>
            <a:r>
              <a:rPr lang="tr-TR" altLang="en-US" baseline="0" dirty="0" smtClean="0"/>
              <a:t> inertia constant and inertia constant with synthetic inertia is shown in the figure. Notice that the inertia constant is above the H=5s. That means the wind turbines can compensate the decrease in the inertia constant caused by them and also caused by solar energy. Note that the inertia constant is maximum where the existings case inertia constant is minimum. </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3343821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7974045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157825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879353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0430292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888767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Synchronous</a:t>
            </a:r>
            <a:r>
              <a:rPr lang="tr-TR" altLang="en-US" baseline="0" dirty="0" smtClean="0"/>
              <a:t> generators produces torque only in synchronous speed. </a:t>
            </a:r>
          </a:p>
          <a:p>
            <a:r>
              <a:rPr lang="tr-TR" altLang="en-US" baseline="0" dirty="0" smtClean="0"/>
              <a:t>When they are sycnhronized to grid frequency, Tm=Te</a:t>
            </a:r>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295029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Swing Equation</a:t>
            </a:r>
            <a:r>
              <a:rPr lang="tr-TR" altLang="en-US" baseline="0" dirty="0" smtClean="0"/>
              <a:t> is important for power system frequency stability and investigates the relation between speed and the power. As the frequency decreases, generator slows down and this creates an increase in the active power output.</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535857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When all generators</a:t>
            </a:r>
            <a:r>
              <a:rPr lang="tr-TR" altLang="en-US" baseline="0" dirty="0" smtClean="0"/>
              <a:t> in the grid is considered as a single generator, </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59740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782739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4072548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503054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aşlık Slaydı">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6" cy="6867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6"/>
          <p:cNvSpPr>
            <a:spLocks noGrp="1"/>
          </p:cNvSpPr>
          <p:nvPr>
            <p:ph type="body" sz="quarter" idx="10"/>
          </p:nvPr>
        </p:nvSpPr>
        <p:spPr>
          <a:xfrm>
            <a:off x="4943476" y="2179795"/>
            <a:ext cx="3971924" cy="1435859"/>
          </a:xfrm>
        </p:spPr>
        <p:txBody>
          <a:bodyPr/>
          <a:lstStyle>
            <a:lvl1pPr>
              <a:defRPr sz="1800" b="1" cap="all" baseline="0">
                <a:solidFill>
                  <a:schemeClr val="bg1"/>
                </a:solidFill>
              </a:defRPr>
            </a:lvl1pPr>
          </a:lstStyle>
          <a:p>
            <a:pPr lvl="0"/>
            <a:r>
              <a:rPr lang="en-US" smtClean="0"/>
              <a:t>Click to edit Master text styles</a:t>
            </a:r>
          </a:p>
        </p:txBody>
      </p:sp>
      <p:sp>
        <p:nvSpPr>
          <p:cNvPr id="8" name="Text Placeholder 6"/>
          <p:cNvSpPr>
            <a:spLocks noGrp="1"/>
          </p:cNvSpPr>
          <p:nvPr>
            <p:ph type="body" sz="quarter" idx="11"/>
          </p:nvPr>
        </p:nvSpPr>
        <p:spPr>
          <a:xfrm>
            <a:off x="4943476" y="3803349"/>
            <a:ext cx="3971924" cy="1053877"/>
          </a:xfrm>
        </p:spPr>
        <p:txBody>
          <a:bodyPr/>
          <a:lstStyle>
            <a:lvl1pPr>
              <a:defRPr sz="1400" b="1" cap="none" baseline="0">
                <a:solidFill>
                  <a:schemeClr val="bg1"/>
                </a:solidFill>
              </a:defRPr>
            </a:lvl1pPr>
          </a:lstStyle>
          <a:p>
            <a:pPr lvl="0"/>
            <a:r>
              <a:rPr lang="en-US" smtClean="0"/>
              <a:t>Click to edit Master text styles</a:t>
            </a:r>
          </a:p>
        </p:txBody>
      </p:sp>
      <p:sp>
        <p:nvSpPr>
          <p:cNvPr id="9" name="Text Placeholder 6"/>
          <p:cNvSpPr>
            <a:spLocks noGrp="1"/>
          </p:cNvSpPr>
          <p:nvPr>
            <p:ph type="body" sz="quarter" idx="12" hasCustomPrompt="1"/>
          </p:nvPr>
        </p:nvSpPr>
        <p:spPr>
          <a:xfrm>
            <a:off x="4943476" y="5524491"/>
            <a:ext cx="3971924" cy="275722"/>
          </a:xfrm>
        </p:spPr>
        <p:txBody>
          <a:bodyPr/>
          <a:lstStyle>
            <a:lvl1pPr>
              <a:defRPr sz="1400" b="1" cap="none" baseline="0">
                <a:solidFill>
                  <a:schemeClr val="bg1"/>
                </a:solidFill>
              </a:defRPr>
            </a:lvl1pPr>
          </a:lstStyle>
          <a:p>
            <a:pPr lvl="0"/>
            <a:fld id="{E4A4DB07-D2A3-46F3-BCDB-884E2CB2F511}" type="datetime2">
              <a:rPr lang="en-US" smtClean="0"/>
              <a:t>Wednesday, October 08, 2014</a:t>
            </a:fld>
            <a:endParaRPr lang="en-US" dirty="0" smtClean="0"/>
          </a:p>
        </p:txBody>
      </p:sp>
      <p:sp>
        <p:nvSpPr>
          <p:cNvPr id="10" name="Text Placeholder 6"/>
          <p:cNvSpPr>
            <a:spLocks noGrp="1"/>
          </p:cNvSpPr>
          <p:nvPr>
            <p:ph type="body" sz="quarter" idx="13"/>
          </p:nvPr>
        </p:nvSpPr>
        <p:spPr>
          <a:xfrm>
            <a:off x="4943476" y="5843398"/>
            <a:ext cx="3971924" cy="275722"/>
          </a:xfrm>
        </p:spPr>
        <p:txBody>
          <a:bodyPr/>
          <a:lstStyle>
            <a:lvl1pPr>
              <a:defRPr sz="1400" b="1" cap="none" baseline="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3836366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entury Gothic" panose="020B0502020202020204" pitchFamily="34" charset="0"/>
              </a:defRPr>
            </a:lvl1pPr>
          </a:lstStyle>
          <a:p>
            <a:r>
              <a:rPr lang="en-US" smtClean="0"/>
              <a:t>Click to edit Master title style</a:t>
            </a:r>
            <a:endParaRPr lang="en-US" dirty="0"/>
          </a:p>
        </p:txBody>
      </p:sp>
      <p:sp>
        <p:nvSpPr>
          <p:cNvPr id="3" name="Content Placeholder 2"/>
          <p:cNvSpPr>
            <a:spLocks noGrp="1"/>
          </p:cNvSpPr>
          <p:nvPr>
            <p:ph idx="1" hasCustomPrompt="1"/>
          </p:nvPr>
        </p:nvSpPr>
        <p:spPr/>
        <p:txBody>
          <a:bodyPr/>
          <a:lstStyle>
            <a:lvl1pPr marL="342900" indent="-342900">
              <a:buClr>
                <a:srgbClr val="C20024"/>
              </a:buClr>
              <a:buSzPct val="90000"/>
              <a:buFont typeface="Arial" panose="020B0604020202020204" pitchFamily="34" charset="0"/>
              <a:buChar char="•"/>
              <a:defRPr baseline="0">
                <a:latin typeface="Century Gothic" panose="020B0502020202020204" pitchFamily="34" charset="0"/>
              </a:defRPr>
            </a:lvl1pPr>
            <a:lvl2pPr>
              <a:buClr>
                <a:srgbClr val="C00000"/>
              </a:buClr>
              <a:buSzPct val="80000"/>
              <a:defRPr>
                <a:latin typeface="Century Gothic" panose="020B0502020202020204" pitchFamily="34" charset="0"/>
              </a:defRPr>
            </a:lvl2pPr>
            <a:lvl3pPr>
              <a:defRPr>
                <a:latin typeface="Century Gothic" panose="020B0502020202020204" pitchFamily="34" charset="0"/>
              </a:defRPr>
            </a:lvl3pPr>
            <a:lvl4pPr>
              <a:buClr>
                <a:srgbClr val="C20024"/>
              </a:buClr>
              <a:defRPr>
                <a:latin typeface="Century Gothic" panose="020B0502020202020204" pitchFamily="34" charset="0"/>
              </a:defRPr>
            </a:lvl4pPr>
            <a:lvl5pPr marL="1004888" indent="0">
              <a:buNone/>
              <a:defRPr>
                <a:latin typeface="Century Gothic" panose="020B0502020202020204" pitchFamily="34" charset="0"/>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17"/>
          <p:cNvSpPr>
            <a:spLocks noGrp="1"/>
          </p:cNvSpPr>
          <p:nvPr>
            <p:ph type="sldNum" sz="quarter" idx="12"/>
          </p:nvPr>
        </p:nvSpPr>
        <p:spPr/>
        <p:txBody>
          <a:bodyPr/>
          <a:lstStyle>
            <a:lvl1pPr>
              <a:defRPr/>
            </a:lvl1pPr>
          </a:lstStyle>
          <a:p>
            <a:pPr>
              <a:defRPr/>
            </a:pPr>
            <a:fld id="{C878F797-6006-4DDA-AFE9-456F280FE6C5}" type="slidenum">
              <a:rPr lang="en-US"/>
              <a:pPr>
                <a:defRPr/>
              </a:pPr>
              <a:t>‹#›</a:t>
            </a:fld>
            <a:endParaRPr lang="en-US" dirty="0"/>
          </a:p>
        </p:txBody>
      </p:sp>
      <p:sp>
        <p:nvSpPr>
          <p:cNvPr id="7"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30172075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17"/>
          <p:cNvSpPr>
            <a:spLocks noGrp="1"/>
          </p:cNvSpPr>
          <p:nvPr>
            <p:ph type="sldNum" sz="quarter" idx="12"/>
          </p:nvPr>
        </p:nvSpPr>
        <p:spPr/>
        <p:txBody>
          <a:bodyPr/>
          <a:lstStyle>
            <a:lvl1pPr>
              <a:defRPr/>
            </a:lvl1pPr>
          </a:lstStyle>
          <a:p>
            <a:pPr>
              <a:defRPr/>
            </a:pPr>
            <a:fld id="{4F44FCBF-405F-4A2C-9F91-3B58965D54A5}" type="slidenum">
              <a:rPr lang="en-US"/>
              <a:pPr>
                <a:defRPr/>
              </a:pPr>
              <a:t>‹#›</a:t>
            </a:fld>
            <a:endParaRPr lang="en-US"/>
          </a:p>
        </p:txBody>
      </p:sp>
      <p:sp>
        <p:nvSpPr>
          <p:cNvPr id="9" name="Date Placeholder 9"/>
          <p:cNvSpPr>
            <a:spLocks noGrp="1"/>
          </p:cNvSpPr>
          <p:nvPr>
            <p:ph type="dt" sz="half" idx="13"/>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11337051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17"/>
          <p:cNvSpPr>
            <a:spLocks noGrp="1"/>
          </p:cNvSpPr>
          <p:nvPr>
            <p:ph type="sldNum" sz="quarter" idx="12"/>
          </p:nvPr>
        </p:nvSpPr>
        <p:spPr/>
        <p:txBody>
          <a:bodyPr/>
          <a:lstStyle>
            <a:lvl1pPr>
              <a:defRPr/>
            </a:lvl1pPr>
          </a:lstStyle>
          <a:p>
            <a:pPr>
              <a:defRPr/>
            </a:pPr>
            <a:fld id="{B5012164-718A-4733-A653-425A1A482A4D}" type="slidenum">
              <a:rPr lang="en-US"/>
              <a:pPr>
                <a:defRPr/>
              </a:pPr>
              <a:t>‹#›</a:t>
            </a:fld>
            <a:endParaRPr lang="en-US"/>
          </a:p>
        </p:txBody>
      </p:sp>
      <p:sp>
        <p:nvSpPr>
          <p:cNvPr id="10" name="Date Placeholder 9"/>
          <p:cNvSpPr>
            <a:spLocks noGrp="1"/>
          </p:cNvSpPr>
          <p:nvPr>
            <p:ph type="dt" sz="half" idx="13"/>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18537707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17"/>
          <p:cNvSpPr>
            <a:spLocks noGrp="1"/>
          </p:cNvSpPr>
          <p:nvPr>
            <p:ph type="sldNum" sz="quarter" idx="12"/>
          </p:nvPr>
        </p:nvSpPr>
        <p:spPr/>
        <p:txBody>
          <a:bodyPr/>
          <a:lstStyle>
            <a:lvl1pPr>
              <a:defRPr/>
            </a:lvl1pPr>
          </a:lstStyle>
          <a:p>
            <a:pPr>
              <a:defRPr/>
            </a:pPr>
            <a:fld id="{2B6B82CF-D217-463E-A20B-B8F45CA8845C}" type="slidenum">
              <a:rPr lang="en-US"/>
              <a:pPr>
                <a:defRPr/>
              </a:pPr>
              <a:t>‹#›</a:t>
            </a:fld>
            <a:endParaRPr lang="en-US"/>
          </a:p>
        </p:txBody>
      </p:sp>
      <p:sp>
        <p:nvSpPr>
          <p:cNvPr id="7" name="Title 1"/>
          <p:cNvSpPr>
            <a:spLocks noGrp="1"/>
          </p:cNvSpPr>
          <p:nvPr>
            <p:ph type="title"/>
          </p:nvPr>
        </p:nvSpPr>
        <p:spPr>
          <a:xfrm>
            <a:off x="457200" y="704088"/>
            <a:ext cx="8229600" cy="1143000"/>
          </a:xfrm>
        </p:spPr>
        <p:txBody>
          <a:bodyPr/>
          <a:lstStyle/>
          <a:p>
            <a:r>
              <a:rPr lang="en-US" smtClean="0"/>
              <a:t>Click to edit Master title style</a:t>
            </a:r>
            <a:endParaRPr lang="en-US" dirty="0"/>
          </a:p>
        </p:txBody>
      </p:sp>
      <p:sp>
        <p:nvSpPr>
          <p:cNvPr id="8"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159399974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17"/>
          <p:cNvSpPr>
            <a:spLocks noGrp="1"/>
          </p:cNvSpPr>
          <p:nvPr>
            <p:ph type="sldNum" sz="quarter" idx="12"/>
          </p:nvPr>
        </p:nvSpPr>
        <p:spPr/>
        <p:txBody>
          <a:bodyPr/>
          <a:lstStyle>
            <a:lvl1pPr>
              <a:defRPr/>
            </a:lvl1pPr>
          </a:lstStyle>
          <a:p>
            <a:pPr>
              <a:defRPr/>
            </a:pPr>
            <a:fld id="{16425A4F-61D9-44C1-AA71-D696DB2FF135}" type="slidenum">
              <a:rPr lang="en-US"/>
              <a:pPr>
                <a:defRPr/>
              </a:pPr>
              <a:t>‹#›</a:t>
            </a:fld>
            <a:endParaRPr lang="en-US"/>
          </a:p>
        </p:txBody>
      </p:sp>
      <p:sp>
        <p:nvSpPr>
          <p:cNvPr id="7"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37649172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a:spLocks noChangeArrowheads="1"/>
          </p:cNvSpPr>
          <p:nvPr/>
        </p:nvSpPr>
        <p:spPr bwMode="auto">
          <a:xfrm>
            <a:off x="4495800" y="5162550"/>
            <a:ext cx="4851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defTabSz="457200" eaLnBrk="0" fontAlgn="base" hangingPunct="0">
              <a:spcBef>
                <a:spcPct val="0"/>
              </a:spcBef>
              <a:spcAft>
                <a:spcPct val="0"/>
              </a:spcAft>
              <a:defRPr>
                <a:solidFill>
                  <a:schemeClr val="tx1"/>
                </a:solidFill>
                <a:latin typeface="Constantia" panose="02030602050306030303" pitchFamily="18" charset="0"/>
              </a:defRPr>
            </a:lvl6pPr>
            <a:lvl7pPr marL="2971800" indent="-228600" defTabSz="457200" eaLnBrk="0" fontAlgn="base" hangingPunct="0">
              <a:spcBef>
                <a:spcPct val="0"/>
              </a:spcBef>
              <a:spcAft>
                <a:spcPct val="0"/>
              </a:spcAft>
              <a:defRPr>
                <a:solidFill>
                  <a:schemeClr val="tx1"/>
                </a:solidFill>
                <a:latin typeface="Constantia" panose="02030602050306030303" pitchFamily="18" charset="0"/>
              </a:defRPr>
            </a:lvl7pPr>
            <a:lvl8pPr marL="3429000" indent="-228600" defTabSz="457200" eaLnBrk="0" fontAlgn="base" hangingPunct="0">
              <a:spcBef>
                <a:spcPct val="0"/>
              </a:spcBef>
              <a:spcAft>
                <a:spcPct val="0"/>
              </a:spcAft>
              <a:defRPr>
                <a:solidFill>
                  <a:schemeClr val="tx1"/>
                </a:solidFill>
                <a:latin typeface="Constantia" panose="02030602050306030303" pitchFamily="18" charset="0"/>
              </a:defRPr>
            </a:lvl8pPr>
            <a:lvl9pPr marL="3886200" indent="-228600" defTabSz="457200" eaLnBrk="0" fontAlgn="base" hangingPunct="0">
              <a:spcBef>
                <a:spcPct val="0"/>
              </a:spcBef>
              <a:spcAft>
                <a:spcPct val="0"/>
              </a:spcAft>
              <a:defRPr>
                <a:solidFill>
                  <a:schemeClr val="tx1"/>
                </a:solidFill>
                <a:latin typeface="Constantia" panose="02030602050306030303" pitchFamily="18" charset="0"/>
              </a:defRPr>
            </a:lvl9pPr>
          </a:lstStyle>
          <a:p>
            <a:pPr eaLnBrk="1" hangingPunct="1"/>
            <a:r>
              <a:rPr lang="tr-TR" sz="2200" b="0" dirty="0" smtClean="0">
                <a:solidFill>
                  <a:schemeClr val="bg1"/>
                </a:solidFill>
                <a:latin typeface="Century Gothic" panose="020B0502020202020204" pitchFamily="34" charset="0"/>
                <a:cs typeface="Arial" panose="020B0604020202020204" pitchFamily="34" charset="0"/>
              </a:rPr>
              <a:t>Thank you for your attention</a:t>
            </a:r>
            <a:r>
              <a:rPr lang="en-US" sz="2200" b="0" dirty="0" smtClean="0">
                <a:solidFill>
                  <a:schemeClr val="bg1"/>
                </a:solidFill>
                <a:latin typeface="Century Gothic" panose="020B0502020202020204" pitchFamily="34" charset="0"/>
                <a:cs typeface="Arial" panose="020B0604020202020204" pitchFamily="34" charset="0"/>
              </a:rPr>
              <a:t>.</a:t>
            </a:r>
            <a:endParaRPr lang="en-US" sz="2200" b="0" dirty="0">
              <a:solidFill>
                <a:schemeClr val="bg1"/>
              </a:solidFill>
              <a:latin typeface="Century Gothic" panose="020B0502020202020204" pitchFamily="34" charset="0"/>
              <a:cs typeface="Arial" panose="020B0604020202020204" pitchFamily="34" charset="0"/>
            </a:endParaRPr>
          </a:p>
        </p:txBody>
      </p:sp>
    </p:spTree>
    <p:extLst>
      <p:ext uri="{BB962C8B-B14F-4D97-AF65-F5344CB8AC3E}">
        <p14:creationId xmlns:p14="http://schemas.microsoft.com/office/powerpoint/2010/main" val="402554086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81519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18"/>
          <p:cNvGrpSpPr>
            <a:grpSpLocks/>
          </p:cNvGrpSpPr>
          <p:nvPr/>
        </p:nvGrpSpPr>
        <p:grpSpPr bwMode="auto">
          <a:xfrm>
            <a:off x="0" y="6523038"/>
            <a:ext cx="9144000" cy="334962"/>
            <a:chOff x="0" y="6522510"/>
            <a:chExt cx="9144000" cy="335489"/>
          </a:xfrm>
        </p:grpSpPr>
        <p:sp>
          <p:nvSpPr>
            <p:cNvPr id="16" name="Rectangle 15"/>
            <p:cNvSpPr/>
            <p:nvPr userDrawn="1"/>
          </p:nvSpPr>
          <p:spPr>
            <a:xfrm>
              <a:off x="0" y="6522510"/>
              <a:ext cx="9144000" cy="335489"/>
            </a:xfrm>
            <a:prstGeom prst="rect">
              <a:avLst/>
            </a:prstGeom>
            <a:solidFill>
              <a:srgbClr val="C2002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034" name="Picture 14"/>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350597" y="6573313"/>
              <a:ext cx="40767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solidFill>
            <a:schemeClr val="bg1">
              <a:lumMod val="85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1028" name="Title Placeholder 8"/>
          <p:cNvSpPr>
            <a:spLocks noGrp="1"/>
          </p:cNvSpPr>
          <p:nvPr>
            <p:ph type="title"/>
          </p:nvPr>
        </p:nvSpPr>
        <p:spPr bwMode="auto">
          <a:xfrm>
            <a:off x="457200" y="338138"/>
            <a:ext cx="822960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smtClean="0"/>
              <a:t>Click to edit Master title style</a:t>
            </a:r>
            <a:endParaRPr lang="en-US" dirty="0" smtClean="0"/>
          </a:p>
        </p:txBody>
      </p:sp>
      <p:sp>
        <p:nvSpPr>
          <p:cNvPr id="1029" name="Text Placeholder 29"/>
          <p:cNvSpPr>
            <a:spLocks noGrp="1"/>
          </p:cNvSpPr>
          <p:nvPr>
            <p:ph type="body" idx="1"/>
          </p:nvPr>
        </p:nvSpPr>
        <p:spPr bwMode="auto">
          <a:xfrm>
            <a:off x="457200" y="1430338"/>
            <a:ext cx="8229600"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
        <p:nvSpPr>
          <p:cNvPr id="18" name="Slide Number Placeholder 17"/>
          <p:cNvSpPr>
            <a:spLocks noGrp="1"/>
          </p:cNvSpPr>
          <p:nvPr>
            <p:ph type="sldNum" sz="quarter" idx="4"/>
          </p:nvPr>
        </p:nvSpPr>
        <p:spPr>
          <a:xfrm>
            <a:off x="8110538" y="6523038"/>
            <a:ext cx="576262" cy="266700"/>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F2F2F2"/>
                </a:solidFill>
              </a:defRPr>
            </a:lvl1pPr>
          </a:lstStyle>
          <a:p>
            <a:pPr>
              <a:defRPr/>
            </a:pPr>
            <a:fld id="{A8C510B8-6146-408D-9D98-5CB776400640}" type="slidenum">
              <a:rPr lang="en-US"/>
              <a:pPr>
                <a:defRPr/>
              </a:pPr>
              <a:t>‹#›</a:t>
            </a:fld>
            <a:endParaRPr lang="en-US"/>
          </a:p>
        </p:txBody>
      </p:sp>
    </p:spTree>
    <p:extLst>
      <p:ext uri="{BB962C8B-B14F-4D97-AF65-F5344CB8AC3E}">
        <p14:creationId xmlns:p14="http://schemas.microsoft.com/office/powerpoint/2010/main" val="305937213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Lst>
  <p:timing>
    <p:tnLst>
      <p:par>
        <p:cTn id="1" dur="indefinite" restart="never" nodeType="tmRoot"/>
      </p:par>
    </p:tnLst>
  </p:timing>
  <p:hf hdr="0" ftr="0"/>
  <p:txStyles>
    <p:titleStyle>
      <a:lvl1pPr algn="l" rtl="0" eaLnBrk="1" fontAlgn="base" hangingPunct="1">
        <a:spcBef>
          <a:spcPct val="0"/>
        </a:spcBef>
        <a:spcAft>
          <a:spcPct val="0"/>
        </a:spcAft>
        <a:defRPr sz="2800" kern="1200">
          <a:solidFill>
            <a:srgbClr val="595959"/>
          </a:solidFill>
          <a:latin typeface="Century Gothic" panose="020B0502020202020204" pitchFamily="34" charset="0"/>
          <a:ea typeface="Century Gothic" panose="020B0502020202020204" pitchFamily="34" charset="0"/>
          <a:cs typeface="Century Gothic" panose="020B0502020202020204" pitchFamily="34" charset="0"/>
        </a:defRPr>
      </a:lvl1pPr>
      <a:lvl2pPr algn="l" rtl="0" eaLnBrk="1" fontAlgn="base" hangingPunct="1">
        <a:spcBef>
          <a:spcPct val="0"/>
        </a:spcBef>
        <a:spcAft>
          <a:spcPct val="0"/>
        </a:spcAft>
        <a:defRPr sz="2800">
          <a:solidFill>
            <a:srgbClr val="595959"/>
          </a:solidFill>
          <a:latin typeface="Calibri (Headings)"/>
          <a:ea typeface="Calibri (Headings)"/>
          <a:cs typeface="Calibri (Headings)"/>
        </a:defRPr>
      </a:lvl2pPr>
      <a:lvl3pPr algn="l" rtl="0" eaLnBrk="1" fontAlgn="base" hangingPunct="1">
        <a:spcBef>
          <a:spcPct val="0"/>
        </a:spcBef>
        <a:spcAft>
          <a:spcPct val="0"/>
        </a:spcAft>
        <a:defRPr sz="2800">
          <a:solidFill>
            <a:srgbClr val="595959"/>
          </a:solidFill>
          <a:latin typeface="Calibri (Headings)"/>
          <a:ea typeface="Calibri (Headings)"/>
          <a:cs typeface="Calibri (Headings)"/>
        </a:defRPr>
      </a:lvl3pPr>
      <a:lvl4pPr algn="l" rtl="0" eaLnBrk="1" fontAlgn="base" hangingPunct="1">
        <a:spcBef>
          <a:spcPct val="0"/>
        </a:spcBef>
        <a:spcAft>
          <a:spcPct val="0"/>
        </a:spcAft>
        <a:defRPr sz="2800">
          <a:solidFill>
            <a:srgbClr val="595959"/>
          </a:solidFill>
          <a:latin typeface="Calibri (Headings)"/>
          <a:ea typeface="Calibri (Headings)"/>
          <a:cs typeface="Calibri (Headings)"/>
        </a:defRPr>
      </a:lvl4pPr>
      <a:lvl5pPr algn="l" rtl="0" eaLnBrk="1" fontAlgn="base" hangingPunct="1">
        <a:spcBef>
          <a:spcPct val="0"/>
        </a:spcBef>
        <a:spcAft>
          <a:spcPct val="0"/>
        </a:spcAft>
        <a:defRPr sz="2800">
          <a:solidFill>
            <a:srgbClr val="595959"/>
          </a:solidFill>
          <a:latin typeface="Calibri (Headings)"/>
          <a:ea typeface="Calibri (Headings)"/>
          <a:cs typeface="Calibri (Headings)"/>
        </a:defRPr>
      </a:lvl5pPr>
      <a:lvl6pPr marL="457200" algn="l" rtl="0" eaLnBrk="1" fontAlgn="base" hangingPunct="1">
        <a:spcBef>
          <a:spcPct val="0"/>
        </a:spcBef>
        <a:spcAft>
          <a:spcPct val="0"/>
        </a:spcAft>
        <a:defRPr sz="2800">
          <a:solidFill>
            <a:srgbClr val="595959"/>
          </a:solidFill>
          <a:latin typeface="Calibri (Headings)"/>
          <a:ea typeface="Calibri (Headings)"/>
          <a:cs typeface="Calibri (Headings)"/>
        </a:defRPr>
      </a:lvl6pPr>
      <a:lvl7pPr marL="914400" algn="l" rtl="0" eaLnBrk="1" fontAlgn="base" hangingPunct="1">
        <a:spcBef>
          <a:spcPct val="0"/>
        </a:spcBef>
        <a:spcAft>
          <a:spcPct val="0"/>
        </a:spcAft>
        <a:defRPr sz="2800">
          <a:solidFill>
            <a:srgbClr val="595959"/>
          </a:solidFill>
          <a:latin typeface="Calibri (Headings)"/>
          <a:ea typeface="Calibri (Headings)"/>
          <a:cs typeface="Calibri (Headings)"/>
        </a:defRPr>
      </a:lvl7pPr>
      <a:lvl8pPr marL="1371600" algn="l" rtl="0" eaLnBrk="1" fontAlgn="base" hangingPunct="1">
        <a:spcBef>
          <a:spcPct val="0"/>
        </a:spcBef>
        <a:spcAft>
          <a:spcPct val="0"/>
        </a:spcAft>
        <a:defRPr sz="2800">
          <a:solidFill>
            <a:srgbClr val="595959"/>
          </a:solidFill>
          <a:latin typeface="Calibri (Headings)"/>
          <a:ea typeface="Calibri (Headings)"/>
          <a:cs typeface="Calibri (Headings)"/>
        </a:defRPr>
      </a:lvl8pPr>
      <a:lvl9pPr marL="1828800" algn="l" rtl="0" eaLnBrk="1" fontAlgn="base" hangingPunct="1">
        <a:spcBef>
          <a:spcPct val="0"/>
        </a:spcBef>
        <a:spcAft>
          <a:spcPct val="0"/>
        </a:spcAft>
        <a:defRPr sz="2800">
          <a:solidFill>
            <a:srgbClr val="595959"/>
          </a:solidFill>
          <a:latin typeface="Calibri (Headings)"/>
          <a:ea typeface="Calibri (Headings)"/>
          <a:cs typeface="Calibri (Headings)"/>
        </a:defRPr>
      </a:lvl9pPr>
    </p:titleStyle>
    <p:bodyStyle>
      <a:lvl1pPr algn="l" rtl="0" eaLnBrk="1" fontAlgn="base" hangingPunct="1">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1" fontAlgn="base" hangingPunct="1">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1" fontAlgn="base" hangingPunct="1">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1" fontAlgn="base" hangingPunct="1">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1" fontAlgn="base" hangingPunct="1">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sz="quarter" idx="10"/>
          </p:nvPr>
        </p:nvSpPr>
        <p:spPr>
          <a:xfrm>
            <a:off x="899592" y="1556792"/>
            <a:ext cx="7655768" cy="1152128"/>
          </a:xfrm>
          <a:noFill/>
        </p:spPr>
        <p:txBody>
          <a:bodyPr/>
          <a:lstStyle/>
          <a:p>
            <a:pPr marL="342900" indent="-342900" algn="ctr"/>
            <a:r>
              <a:rPr lang="en-GB" altLang="en-US" cap="none" dirty="0">
                <a:latin typeface="Arial" panose="020B0604020202020204" pitchFamily="34" charset="0"/>
                <a:cs typeface="Arial" panose="020B0604020202020204" pitchFamily="34" charset="0"/>
              </a:rPr>
              <a:t>INVESTIGATION OF INERTIAL SUPPORT LIMITS IN WIND TURBINES AND THE EFFECTS ON THE POWER SYSTEM STABILITY</a:t>
            </a:r>
          </a:p>
        </p:txBody>
      </p:sp>
      <p:sp>
        <p:nvSpPr>
          <p:cNvPr id="2" name="Text Placeholder 1"/>
          <p:cNvSpPr>
            <a:spLocks noGrp="1"/>
          </p:cNvSpPr>
          <p:nvPr>
            <p:ph type="body" sz="quarter" idx="11"/>
          </p:nvPr>
        </p:nvSpPr>
        <p:spPr>
          <a:xfrm>
            <a:off x="1739144" y="2852935"/>
            <a:ext cx="5976664" cy="1296143"/>
          </a:xfrm>
        </p:spPr>
        <p:txBody>
          <a:bodyPr/>
          <a:lstStyle/>
          <a:p>
            <a:pPr algn="ctr"/>
            <a:r>
              <a:rPr lang="tr-TR" sz="1800" dirty="0" smtClean="0">
                <a:latin typeface="Arial" panose="020B0604020202020204" pitchFamily="34" charset="0"/>
                <a:cs typeface="Arial" panose="020B0604020202020204" pitchFamily="34" charset="0"/>
              </a:rPr>
              <a:t>Erencan DUYMAZ</a:t>
            </a:r>
          </a:p>
          <a:p>
            <a:pPr algn="ctr"/>
            <a:endParaRPr lang="tr-TR" sz="1800" dirty="0">
              <a:latin typeface="Arial" panose="020B0604020202020204" pitchFamily="34" charset="0"/>
              <a:cs typeface="Arial" panose="020B0604020202020204" pitchFamily="34" charset="0"/>
            </a:endParaRPr>
          </a:p>
          <a:p>
            <a:pPr algn="ctr"/>
            <a:r>
              <a:rPr lang="tr-TR" sz="1800" dirty="0" smtClean="0">
                <a:latin typeface="Arial" panose="020B0604020202020204" pitchFamily="34" charset="0"/>
                <a:cs typeface="Arial" panose="020B0604020202020204" pitchFamily="34" charset="0"/>
              </a:rPr>
              <a:t>Supervisor: Assist. Prof. Dr. Ozan KEYSAN</a:t>
            </a:r>
            <a:endParaRPr lang="en-US" sz="18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2"/>
          </p:nvPr>
        </p:nvSpPr>
        <p:spPr>
          <a:xfrm>
            <a:off x="2741514" y="5517232"/>
            <a:ext cx="3971924" cy="275722"/>
          </a:xfrm>
        </p:spPr>
        <p:txBody>
          <a:bodyPr/>
          <a:lstStyle/>
          <a:p>
            <a:pPr algn="ctr"/>
            <a:r>
              <a:rPr lang="tr-TR" dirty="0" smtClean="0">
                <a:latin typeface="Arial" panose="020B0604020202020204" pitchFamily="34" charset="0"/>
                <a:cs typeface="Arial" panose="020B0604020202020204" pitchFamily="34" charset="0"/>
              </a:rPr>
              <a:t>Friday</a:t>
            </a:r>
            <a:r>
              <a:rPr lang="en-US" dirty="0" smtClean="0">
                <a:latin typeface="Arial" panose="020B0604020202020204" pitchFamily="34" charset="0"/>
                <a:cs typeface="Arial" panose="020B0604020202020204" pitchFamily="34" charset="0"/>
              </a:rPr>
              <a:t>, </a:t>
            </a:r>
            <a:r>
              <a:rPr lang="tr-TR" dirty="0" smtClean="0">
                <a:latin typeface="Arial" panose="020B0604020202020204" pitchFamily="34" charset="0"/>
                <a:cs typeface="Arial" panose="020B0604020202020204" pitchFamily="34" charset="0"/>
              </a:rPr>
              <a:t>January</a:t>
            </a:r>
            <a:r>
              <a:rPr lang="en-US" dirty="0" smtClean="0">
                <a:latin typeface="Arial" panose="020B0604020202020204" pitchFamily="34" charset="0"/>
                <a:cs typeface="Arial" panose="020B0604020202020204" pitchFamily="34" charset="0"/>
              </a:rPr>
              <a:t> </a:t>
            </a:r>
            <a:r>
              <a:rPr lang="tr-TR" dirty="0" smtClean="0">
                <a:latin typeface="Arial" panose="020B0604020202020204" pitchFamily="34" charset="0"/>
                <a:cs typeface="Arial" panose="020B0604020202020204" pitchFamily="34" charset="0"/>
              </a:rPr>
              <a:t>18</a:t>
            </a:r>
            <a:r>
              <a:rPr lang="en-US" baseline="30000" dirty="0" err="1" smtClean="0">
                <a:latin typeface="Arial" panose="020B0604020202020204" pitchFamily="34" charset="0"/>
                <a:cs typeface="Arial" panose="020B0604020202020204" pitchFamily="34" charset="0"/>
              </a:rPr>
              <a:t>th</a:t>
            </a:r>
            <a:r>
              <a:rPr lang="en-US" dirty="0" smtClean="0">
                <a:latin typeface="Arial" panose="020B0604020202020204" pitchFamily="34" charset="0"/>
                <a:cs typeface="Arial" panose="020B0604020202020204" pitchFamily="34" charset="0"/>
              </a:rPr>
              <a:t>, 201</a:t>
            </a:r>
            <a:r>
              <a:rPr lang="tr-TR" dirty="0" smtClean="0">
                <a:latin typeface="Arial" panose="020B0604020202020204" pitchFamily="34" charset="0"/>
                <a:cs typeface="Arial" panose="020B0604020202020204" pitchFamily="34" charset="0"/>
              </a:rPr>
              <a:t>9</a:t>
            </a:r>
            <a:endParaRPr lang="en-US" dirty="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a:xfrm>
            <a:off x="0" y="4365104"/>
            <a:ext cx="9144000" cy="936103"/>
          </a:xfrm>
        </p:spPr>
        <p:txBody>
          <a:bodyPr/>
          <a:lstStyle/>
          <a:p>
            <a:pPr algn="ctr"/>
            <a:r>
              <a:rPr lang="tr-TR" dirty="0" smtClean="0"/>
              <a:t>Thesis Defence</a:t>
            </a:r>
          </a:p>
          <a:p>
            <a:pPr algn="ctr"/>
            <a:r>
              <a:rPr lang="tr-TR" dirty="0" smtClean="0"/>
              <a:t>For </a:t>
            </a:r>
          </a:p>
          <a:p>
            <a:pPr algn="ctr"/>
            <a:r>
              <a:rPr lang="tr-TR" dirty="0" smtClean="0"/>
              <a:t>The Degree of Master of Science</a:t>
            </a:r>
          </a:p>
          <a:p>
            <a:pPr algn="ctr"/>
            <a:r>
              <a:rPr lang="tr-TR" dirty="0"/>
              <a:t>i</a:t>
            </a:r>
            <a:r>
              <a:rPr lang="tr-TR" dirty="0" smtClean="0"/>
              <a:t>n Electrical and Electronics Engineering</a:t>
            </a:r>
            <a:endParaRPr lang="tr-TR"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Renewable Energy Problems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10</a:t>
            </a:fld>
            <a:endParaRPr lang="en-US" dirty="0"/>
          </a:p>
        </p:txBody>
      </p:sp>
      <p:sp>
        <p:nvSpPr>
          <p:cNvPr id="4" name="Content Placeholder 3"/>
          <p:cNvSpPr>
            <a:spLocks noGrp="1"/>
          </p:cNvSpPr>
          <p:nvPr>
            <p:ph idx="1"/>
          </p:nvPr>
        </p:nvSpPr>
        <p:spPr>
          <a:xfrm>
            <a:off x="457200" y="1430339"/>
            <a:ext cx="8229600" cy="1782637"/>
          </a:xfrm>
        </p:spPr>
        <p:txBody>
          <a:bodyPr/>
          <a:lstStyle/>
          <a:p>
            <a:r>
              <a:rPr lang="tr-TR" dirty="0" smtClean="0">
                <a:latin typeface="Arial" panose="020B0604020202020204" pitchFamily="34" charset="0"/>
                <a:cs typeface="Arial" panose="020B0604020202020204" pitchFamily="34" charset="0"/>
              </a:rPr>
              <a:t>The synchronous generators contribute grid inertia by injecting more power in the frequency disturbances. </a:t>
            </a:r>
          </a:p>
          <a:p>
            <a:endParaRPr lang="tr-TR" dirty="0">
              <a:latin typeface="Arial" panose="020B0604020202020204" pitchFamily="34" charset="0"/>
              <a:cs typeface="Arial" panose="020B0604020202020204" pitchFamily="34" charset="0"/>
            </a:endParaRPr>
          </a:p>
          <a:p>
            <a:r>
              <a:rPr lang="tr-TR" dirty="0" smtClean="0">
                <a:latin typeface="Arial" panose="020B0604020202020204" pitchFamily="34" charset="0"/>
                <a:cs typeface="Arial" panose="020B0604020202020204" pitchFamily="34" charset="0"/>
              </a:rPr>
              <a:t>The decrease in the grid inertia can be solved by emulating inertia support in the renewable energy systems.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024" y="3383052"/>
            <a:ext cx="4127644" cy="2473743"/>
          </a:xfrm>
          <a:prstGeom prst="rect">
            <a:avLst/>
          </a:prstGeom>
        </p:spPr>
      </p:pic>
      <p:sp>
        <p:nvSpPr>
          <p:cNvPr id="10" name="Content Placeholder 3"/>
          <p:cNvSpPr txBox="1">
            <a:spLocks/>
          </p:cNvSpPr>
          <p:nvPr/>
        </p:nvSpPr>
        <p:spPr bwMode="auto">
          <a:xfrm>
            <a:off x="457199" y="3466124"/>
            <a:ext cx="4000501" cy="1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20024"/>
              </a:buClr>
              <a:buSzPct val="90000"/>
              <a:buFont typeface="Arial" panose="020B0604020202020204" pitchFamily="34" charset="0"/>
              <a:buChar char="•"/>
              <a:defRPr sz="2000" kern="1200" baseline="0">
                <a:solidFill>
                  <a:schemeClr val="tx1"/>
                </a:solidFill>
                <a:latin typeface="Century Gothic" panose="020B0502020202020204" pitchFamily="34" charset="0"/>
                <a:ea typeface="+mn-ea"/>
                <a:cs typeface="Arial"/>
              </a:defRPr>
            </a:lvl1pPr>
            <a:lvl2pPr marL="639763" indent="-457200" algn="l" rtl="0" eaLnBrk="1" fontAlgn="base" hangingPunct="1">
              <a:spcBef>
                <a:spcPts val="438"/>
              </a:spcBef>
              <a:spcAft>
                <a:spcPct val="0"/>
              </a:spcAft>
              <a:buClr>
                <a:srgbClr val="C00000"/>
              </a:buClr>
              <a:buSzPct val="80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1" fontAlgn="base" hangingPunct="1">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1" fontAlgn="base" hangingPunct="1">
              <a:spcBef>
                <a:spcPct val="20000"/>
              </a:spcBef>
              <a:spcAft>
                <a:spcPct val="0"/>
              </a:spcAft>
              <a:buClr>
                <a:srgbClr val="C20024"/>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004888" indent="0" algn="l" rtl="0" eaLnBrk="1" fontAlgn="base" hangingPunct="1">
              <a:spcBef>
                <a:spcPct val="20000"/>
              </a:spcBef>
              <a:spcAft>
                <a:spcPct val="0"/>
              </a:spcAft>
              <a:buClr>
                <a:srgbClr val="10CF9B"/>
              </a:buClr>
              <a:buSzPct val="65000"/>
              <a:buFont typeface="Arial" panose="020B0604020202020204" pitchFamily="34" charset="0"/>
              <a:buNone/>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a:r>
              <a:rPr lang="tr-TR" dirty="0" smtClean="0">
                <a:latin typeface="Arial" panose="020B0604020202020204" pitchFamily="34" charset="0"/>
                <a:cs typeface="Arial" panose="020B0604020202020204" pitchFamily="34" charset="0"/>
              </a:rPr>
              <a:t>Wind </a:t>
            </a:r>
            <a:r>
              <a:rPr lang="tr-TR" dirty="0">
                <a:latin typeface="Arial" panose="020B0604020202020204" pitchFamily="34" charset="0"/>
                <a:cs typeface="Arial" panose="020B0604020202020204" pitchFamily="34" charset="0"/>
              </a:rPr>
              <a:t>turbines with FSPC are the most promising type of renewable </a:t>
            </a:r>
            <a:r>
              <a:rPr lang="tr-TR" dirty="0" smtClean="0">
                <a:latin typeface="Arial" panose="020B0604020202020204" pitchFamily="34" charset="0"/>
                <a:cs typeface="Arial" panose="020B0604020202020204" pitchFamily="34" charset="0"/>
              </a:rPr>
              <a:t>energy system due </a:t>
            </a:r>
            <a:r>
              <a:rPr lang="tr-TR" dirty="0">
                <a:latin typeface="Arial" panose="020B0604020202020204" pitchFamily="34" charset="0"/>
                <a:cs typeface="Arial" panose="020B0604020202020204" pitchFamily="34" charset="0"/>
              </a:rPr>
              <a:t>to its kinetic energy in the turbine inertia and the ability to control active/reactive power. </a:t>
            </a:r>
          </a:p>
        </p:txBody>
      </p:sp>
    </p:spTree>
    <p:extLst>
      <p:ext uri="{BB962C8B-B14F-4D97-AF65-F5344CB8AC3E}">
        <p14:creationId xmlns:p14="http://schemas.microsoft.com/office/powerpoint/2010/main" val="331318419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Wind Turbine Modelling</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11</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7729" y="1700808"/>
            <a:ext cx="8468542" cy="2592288"/>
          </a:xfrm>
        </p:spPr>
      </p:pic>
    </p:spTree>
    <p:extLst>
      <p:ext uri="{BB962C8B-B14F-4D97-AF65-F5344CB8AC3E}">
        <p14:creationId xmlns:p14="http://schemas.microsoft.com/office/powerpoint/2010/main" val="364261440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Wind Turbine Modelling</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12</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4319" y="1556792"/>
            <a:ext cx="8229600" cy="3314182"/>
          </a:xfrm>
        </p:spPr>
      </p:pic>
    </p:spTree>
    <p:extLst>
      <p:ext uri="{BB962C8B-B14F-4D97-AF65-F5344CB8AC3E}">
        <p14:creationId xmlns:p14="http://schemas.microsoft.com/office/powerpoint/2010/main" val="350674641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Wind Turbine Modelling</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13</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199" y="1556792"/>
            <a:ext cx="8229600" cy="3336830"/>
          </a:xfrm>
        </p:spPr>
      </p:pic>
    </p:spTree>
    <p:extLst>
      <p:ext uri="{BB962C8B-B14F-4D97-AF65-F5344CB8AC3E}">
        <p14:creationId xmlns:p14="http://schemas.microsoft.com/office/powerpoint/2010/main" val="55816571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14</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469382"/>
            <a:ext cx="8229600" cy="2463674"/>
          </a:xfrm>
        </p:spPr>
      </p:pic>
      <mc:AlternateContent xmlns:mc="http://schemas.openxmlformats.org/markup-compatibility/2006" xmlns:a14="http://schemas.microsoft.com/office/drawing/2010/main">
        <mc:Choice Requires="a14">
          <p:sp>
            <p:nvSpPr>
              <p:cNvPr id="6" name="Rectangle 5"/>
              <p:cNvSpPr/>
              <p:nvPr/>
            </p:nvSpPr>
            <p:spPr>
              <a:xfrm>
                <a:off x="3556332" y="4445912"/>
                <a:ext cx="2031325" cy="491738"/>
              </a:xfrm>
              <a:prstGeom prst="rect">
                <a:avLst/>
              </a:prstGeom>
            </p:spPr>
            <p:txBody>
              <a:bodyPr wrap="none">
                <a:spAutoFit/>
              </a:bodyPr>
              <a:lstStyle/>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𝑔𝑒𝑛</m:t>
                        </m:r>
                      </m:sub>
                    </m:sSub>
                  </m:oMath>
                </a14:m>
                <a:r>
                  <a:rPr lang="tr-TR" dirty="0" smtClean="0"/>
                  <a:t>=</a:t>
                </a:r>
                <a14:m>
                  <m:oMath xmlns:m="http://schemas.openxmlformats.org/officeDocument/2006/math">
                    <m:sSub>
                      <m:sSubPr>
                        <m:ctrlPr>
                          <a:rPr lang="tr-TR" i="1">
                            <a:latin typeface="Cambria Math" panose="02040503050406030204" pitchFamily="18" charset="0"/>
                          </a:rPr>
                        </m:ctrlPr>
                      </m:sSubPr>
                      <m:e>
                        <m:r>
                          <a:rPr lang="tr-TR" b="0" i="1" smtClean="0">
                            <a:latin typeface="Cambria Math" panose="02040503050406030204" pitchFamily="18" charset="0"/>
                          </a:rPr>
                          <m:t>𝑇</m:t>
                        </m:r>
                      </m:e>
                      <m:sub>
                        <m:r>
                          <a:rPr lang="tr-TR" b="0" i="1" smtClean="0">
                            <a:latin typeface="Cambria Math" panose="02040503050406030204" pitchFamily="18" charset="0"/>
                          </a:rPr>
                          <m:t>𝑒</m:t>
                        </m:r>
                      </m:sub>
                    </m:sSub>
                    <m:sSub>
                      <m:sSubPr>
                        <m:ctrlPr>
                          <a:rPr lang="tr-TR" i="1">
                            <a:latin typeface="Cambria Math" panose="02040503050406030204" pitchFamily="18" charset="0"/>
                          </a:rPr>
                        </m:ctrlPr>
                      </m:sSubPr>
                      <m:e>
                        <m:r>
                          <m:rPr>
                            <m:nor/>
                          </m:rPr>
                          <a:rPr lang="el-GR" dirty="0"/>
                          <m:t>ω</m:t>
                        </m:r>
                      </m:e>
                      <m:sub>
                        <m:r>
                          <a:rPr lang="tr-TR" b="0" i="1" smtClean="0">
                            <a:latin typeface="Cambria Math" panose="02040503050406030204" pitchFamily="18" charset="0"/>
                          </a:rPr>
                          <m:t>𝑚</m:t>
                        </m:r>
                      </m:sub>
                    </m:sSub>
                  </m:oMath>
                </a14:m>
                <a:r>
                  <a:rPr lang="tr-TR" dirty="0" smtClean="0"/>
                  <a:t>	</a:t>
                </a:r>
                <a:endParaRPr lang="tr-TR" dirty="0"/>
              </a:p>
            </p:txBody>
          </p:sp>
        </mc:Choice>
        <mc:Fallback xmlns="">
          <p:sp>
            <p:nvSpPr>
              <p:cNvPr id="6" name="Rectangle 5"/>
              <p:cNvSpPr>
                <a:spLocks noRot="1" noChangeAspect="1" noMove="1" noResize="1" noEditPoints="1" noAdjustHandles="1" noChangeArrowheads="1" noChangeShapeType="1" noTextEdit="1"/>
              </p:cNvSpPr>
              <p:nvPr/>
            </p:nvSpPr>
            <p:spPr>
              <a:xfrm>
                <a:off x="3556332" y="4445912"/>
                <a:ext cx="2031325" cy="491738"/>
              </a:xfrm>
              <a:prstGeom prst="rect">
                <a:avLst/>
              </a:prstGeom>
              <a:blipFill>
                <a:blip r:embed="rId4"/>
                <a:stretch>
                  <a:fillRect l="-599" t="-9877" b="-20988"/>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094666" y="4937650"/>
                <a:ext cx="2954655" cy="461665"/>
              </a:xfrm>
              <a:prstGeom prst="rect">
                <a:avLst/>
              </a:prstGeom>
            </p:spPr>
            <p:txBody>
              <a:bodyPr wrap="none">
                <a:spAutoFit/>
              </a:bodyPr>
              <a:lstStyle/>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𝑟𝑎𝑡𝑒𝑑</m:t>
                        </m:r>
                      </m:sub>
                    </m:sSub>
                  </m:oMath>
                </a14:m>
                <a:r>
                  <a:rPr lang="tr-TR" dirty="0" smtClean="0"/>
                  <a:t>=</a:t>
                </a:r>
                <a14:m>
                  <m:oMath xmlns:m="http://schemas.openxmlformats.org/officeDocument/2006/math">
                    <m:sSub>
                      <m:sSubPr>
                        <m:ctrlPr>
                          <a:rPr lang="tr-TR" i="1">
                            <a:latin typeface="Cambria Math" panose="02040503050406030204" pitchFamily="18" charset="0"/>
                          </a:rPr>
                        </m:ctrlPr>
                      </m:sSubPr>
                      <m:e>
                        <m:r>
                          <a:rPr lang="tr-TR" b="0" i="1" smtClean="0">
                            <a:latin typeface="Cambria Math" panose="02040503050406030204" pitchFamily="18" charset="0"/>
                          </a:rPr>
                          <m:t>𝑇</m:t>
                        </m:r>
                      </m:e>
                      <m:sub>
                        <m:r>
                          <a:rPr lang="tr-TR" b="0" i="1" smtClean="0">
                            <a:latin typeface="Cambria Math" panose="02040503050406030204" pitchFamily="18" charset="0"/>
                          </a:rPr>
                          <m:t>𝑃</m:t>
                        </m:r>
                        <m:r>
                          <a:rPr lang="tr-TR" b="0" i="1" smtClean="0">
                            <a:latin typeface="Cambria Math" panose="02040503050406030204" pitchFamily="18" charset="0"/>
                          </a:rPr>
                          <m:t>−</m:t>
                        </m:r>
                        <m:r>
                          <a:rPr lang="tr-TR" b="0" i="1" smtClean="0">
                            <a:latin typeface="Cambria Math" panose="02040503050406030204" pitchFamily="18" charset="0"/>
                          </a:rPr>
                          <m:t>𝑙𝑖𝑚</m:t>
                        </m:r>
                      </m:sub>
                    </m:sSub>
                    <m:sSub>
                      <m:sSubPr>
                        <m:ctrlPr>
                          <a:rPr lang="tr-TR" i="1">
                            <a:latin typeface="Cambria Math" panose="02040503050406030204" pitchFamily="18" charset="0"/>
                          </a:rPr>
                        </m:ctrlPr>
                      </m:sSubPr>
                      <m:e>
                        <m:r>
                          <m:rPr>
                            <m:nor/>
                          </m:rPr>
                          <a:rPr lang="el-GR" dirty="0"/>
                          <m:t>ω</m:t>
                        </m:r>
                      </m:e>
                      <m:sub>
                        <m:r>
                          <a:rPr lang="tr-TR" b="0" i="1" smtClean="0">
                            <a:latin typeface="Cambria Math" panose="02040503050406030204" pitchFamily="18" charset="0"/>
                          </a:rPr>
                          <m:t>𝑚𝑎𝑥</m:t>
                        </m:r>
                      </m:sub>
                    </m:sSub>
                  </m:oMath>
                </a14:m>
                <a:r>
                  <a:rPr lang="tr-TR" dirty="0" smtClean="0"/>
                  <a:t>	</a:t>
                </a:r>
                <a:endParaRPr lang="tr-TR" dirty="0"/>
              </a:p>
            </p:txBody>
          </p:sp>
        </mc:Choice>
        <mc:Fallback xmlns="">
          <p:sp>
            <p:nvSpPr>
              <p:cNvPr id="9" name="Rectangle 8"/>
              <p:cNvSpPr>
                <a:spLocks noRot="1" noChangeAspect="1" noMove="1" noResize="1" noEditPoints="1" noAdjustHandles="1" noChangeArrowheads="1" noChangeShapeType="1" noTextEdit="1"/>
              </p:cNvSpPr>
              <p:nvPr/>
            </p:nvSpPr>
            <p:spPr>
              <a:xfrm>
                <a:off x="3094666" y="4937650"/>
                <a:ext cx="2954655" cy="461665"/>
              </a:xfrm>
              <a:prstGeom prst="rect">
                <a:avLst/>
              </a:prstGeom>
              <a:blipFill>
                <a:blip r:embed="rId5"/>
                <a:stretch>
                  <a:fillRect l="-620" t="-9211" b="-30263"/>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098982" y="5499511"/>
                <a:ext cx="2954655" cy="461665"/>
              </a:xfrm>
              <a:prstGeom prst="rect">
                <a:avLst/>
              </a:prstGeom>
            </p:spPr>
            <p:txBody>
              <a:bodyPr wrap="none">
                <a:spAutoFit/>
              </a:bodyPr>
              <a:lstStyle/>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𝑚𝑎𝑥</m:t>
                        </m:r>
                      </m:sub>
                    </m:sSub>
                  </m:oMath>
                </a14:m>
                <a:r>
                  <a:rPr lang="tr-TR" dirty="0" smtClean="0"/>
                  <a:t>=</a:t>
                </a:r>
                <a14:m>
                  <m:oMath xmlns:m="http://schemas.openxmlformats.org/officeDocument/2006/math">
                    <m:sSub>
                      <m:sSubPr>
                        <m:ctrlPr>
                          <a:rPr lang="tr-TR" i="1">
                            <a:latin typeface="Cambria Math" panose="02040503050406030204" pitchFamily="18" charset="0"/>
                          </a:rPr>
                        </m:ctrlPr>
                      </m:sSubPr>
                      <m:e>
                        <m:r>
                          <a:rPr lang="tr-TR" b="0" i="1" smtClean="0">
                            <a:latin typeface="Cambria Math" panose="02040503050406030204" pitchFamily="18" charset="0"/>
                          </a:rPr>
                          <m:t>𝑇</m:t>
                        </m:r>
                      </m:e>
                      <m:sub>
                        <m:r>
                          <a:rPr lang="tr-TR" b="0" i="1" smtClean="0">
                            <a:latin typeface="Cambria Math" panose="02040503050406030204" pitchFamily="18" charset="0"/>
                          </a:rPr>
                          <m:t>𝑆</m:t>
                        </m:r>
                        <m:r>
                          <a:rPr lang="tr-TR" b="0" i="1" smtClean="0">
                            <a:latin typeface="Cambria Math" panose="02040503050406030204" pitchFamily="18" charset="0"/>
                          </a:rPr>
                          <m:t>−</m:t>
                        </m:r>
                        <m:r>
                          <a:rPr lang="tr-TR" b="0" i="1" smtClean="0">
                            <a:latin typeface="Cambria Math" panose="02040503050406030204" pitchFamily="18" charset="0"/>
                          </a:rPr>
                          <m:t>𝑙𝑖𝑚</m:t>
                        </m:r>
                      </m:sub>
                    </m:sSub>
                    <m:sSub>
                      <m:sSubPr>
                        <m:ctrlPr>
                          <a:rPr lang="tr-TR" i="1">
                            <a:latin typeface="Cambria Math" panose="02040503050406030204" pitchFamily="18" charset="0"/>
                          </a:rPr>
                        </m:ctrlPr>
                      </m:sSubPr>
                      <m:e>
                        <m:r>
                          <m:rPr>
                            <m:nor/>
                          </m:rPr>
                          <a:rPr lang="el-GR" dirty="0"/>
                          <m:t>ω</m:t>
                        </m:r>
                      </m:e>
                      <m:sub>
                        <m:r>
                          <a:rPr lang="tr-TR" b="0" i="1" smtClean="0">
                            <a:latin typeface="Cambria Math" panose="02040503050406030204" pitchFamily="18" charset="0"/>
                          </a:rPr>
                          <m:t>𝑚𝑎𝑥</m:t>
                        </m:r>
                      </m:sub>
                    </m:sSub>
                  </m:oMath>
                </a14:m>
                <a:r>
                  <a:rPr lang="tr-TR" dirty="0" smtClean="0"/>
                  <a:t>	</a:t>
                </a:r>
                <a:endParaRPr lang="tr-TR" dirty="0"/>
              </a:p>
            </p:txBody>
          </p:sp>
        </mc:Choice>
        <mc:Fallback xmlns="">
          <p:sp>
            <p:nvSpPr>
              <p:cNvPr id="10" name="Rectangle 9"/>
              <p:cNvSpPr>
                <a:spLocks noRot="1" noChangeAspect="1" noMove="1" noResize="1" noEditPoints="1" noAdjustHandles="1" noChangeArrowheads="1" noChangeShapeType="1" noTextEdit="1"/>
              </p:cNvSpPr>
              <p:nvPr/>
            </p:nvSpPr>
            <p:spPr>
              <a:xfrm>
                <a:off x="3098982" y="5499511"/>
                <a:ext cx="2954655" cy="461665"/>
              </a:xfrm>
              <a:prstGeom prst="rect">
                <a:avLst/>
              </a:prstGeom>
              <a:blipFill>
                <a:blip r:embed="rId6"/>
                <a:stretch>
                  <a:fillRect l="-412" t="-9211" b="-30263"/>
                </a:stretch>
              </a:blipFill>
            </p:spPr>
            <p:txBody>
              <a:bodyPr/>
              <a:lstStyle/>
              <a:p>
                <a:r>
                  <a:rPr lang="tr-TR">
                    <a:noFill/>
                  </a:rPr>
                  <a:t> </a:t>
                </a:r>
              </a:p>
            </p:txBody>
          </p:sp>
        </mc:Fallback>
      </mc:AlternateContent>
    </p:spTree>
    <p:extLst>
      <p:ext uri="{BB962C8B-B14F-4D97-AF65-F5344CB8AC3E}">
        <p14:creationId xmlns:p14="http://schemas.microsoft.com/office/powerpoint/2010/main" val="170245577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15</a:t>
            </a:fld>
            <a:endParaRPr lang="en-US"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91680" y="1363663"/>
            <a:ext cx="5760640" cy="4324072"/>
          </a:xfrm>
        </p:spPr>
      </p:pic>
    </p:spTree>
    <p:extLst>
      <p:ext uri="{BB962C8B-B14F-4D97-AF65-F5344CB8AC3E}">
        <p14:creationId xmlns:p14="http://schemas.microsoft.com/office/powerpoint/2010/main" val="286471877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16</a:t>
            </a:fld>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1556791"/>
            <a:ext cx="4604682" cy="3456383"/>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92228" y="1487147"/>
            <a:ext cx="4788024" cy="3595669"/>
          </a:xfrm>
          <a:prstGeom prst="rect">
            <a:avLst/>
          </a:prstGeom>
        </p:spPr>
      </p:pic>
    </p:spTree>
    <p:extLst>
      <p:ext uri="{BB962C8B-B14F-4D97-AF65-F5344CB8AC3E}">
        <p14:creationId xmlns:p14="http://schemas.microsoft.com/office/powerpoint/2010/main" val="339278095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150" b="0" i="0" u="none" strike="noStrike" kern="1200" cap="none" spc="0" normalizeH="0" baseline="0" noProof="0" dirty="0" smtClean="0">
                <a:ln>
                  <a:noFill/>
                </a:ln>
                <a:solidFill>
                  <a:srgbClr val="F2F2F2"/>
                </a:solidFill>
                <a:effectLst/>
                <a:uLnTx/>
                <a:uFillTx/>
                <a:latin typeface="Century Gothic" panose="020B0502020202020204" pitchFamily="34" charset="0"/>
                <a:ea typeface="+mn-ea"/>
                <a:cs typeface="+mn-cs"/>
              </a:rPr>
              <a:t>18.01.2019</a:t>
            </a:r>
            <a:endParaRPr kumimoji="0" lang="en-US" sz="1150" b="0" i="0" u="none" strike="noStrike" kern="1200" cap="none" spc="0" normalizeH="0" baseline="0" noProof="0" dirty="0">
              <a:ln>
                <a:noFill/>
              </a:ln>
              <a:solidFill>
                <a:srgbClr val="F2F2F2"/>
              </a:solidFill>
              <a:effectLst/>
              <a:uLnTx/>
              <a:uFillTx/>
              <a:latin typeface="Century Gothic" panose="020B0502020202020204" pitchFamily="34" charset="0"/>
              <a:ea typeface="+mn-ea"/>
              <a:cs typeface="+mn-cs"/>
            </a:endParaRPr>
          </a:p>
        </p:txBody>
      </p:sp>
      <p:sp>
        <p:nvSpPr>
          <p:cNvPr id="3" name="Slide Number Placeholder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878F797-6006-4DDA-AFE9-456F280FE6C5}" type="slidenum">
              <a:rPr kumimoji="0" lang="en-US" sz="1200" b="0" i="0" u="none" strike="noStrike" kern="1200" cap="none" spc="0" normalizeH="0" baseline="0" noProof="0" smtClean="0">
                <a:ln>
                  <a:noFill/>
                </a:ln>
                <a:solidFill>
                  <a:srgbClr val="F2F2F2"/>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sz="1200" b="0" i="0" u="none" strike="noStrike" kern="1200" cap="none" spc="0" normalizeH="0" baseline="0" noProof="0" dirty="0">
              <a:ln>
                <a:noFill/>
              </a:ln>
              <a:solidFill>
                <a:srgbClr val="F2F2F2"/>
              </a:solidFill>
              <a:effectLst/>
              <a:uLnTx/>
              <a:uFillTx/>
              <a:latin typeface="Arial" panose="020B0604020202020204" pitchFamily="34" charset="0"/>
              <a:ea typeface="+mn-ea"/>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12" y="1556793"/>
            <a:ext cx="4892477" cy="3672408"/>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04059" y="1556793"/>
            <a:ext cx="4892477" cy="3672408"/>
          </a:xfrm>
          <a:prstGeom prst="rect">
            <a:avLst/>
          </a:prstGeom>
        </p:spPr>
      </p:pic>
    </p:spTree>
    <p:extLst>
      <p:ext uri="{BB962C8B-B14F-4D97-AF65-F5344CB8AC3E}">
        <p14:creationId xmlns:p14="http://schemas.microsoft.com/office/powerpoint/2010/main" val="115637850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18</a:t>
            </a:fld>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96" y="3717032"/>
            <a:ext cx="5544616" cy="2642419"/>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8296" y="1363663"/>
            <a:ext cx="5297800" cy="2524793"/>
          </a:xfrm>
          <a:prstGeom prst="rect">
            <a:avLst/>
          </a:prstGeom>
        </p:spPr>
      </p:pic>
      <p:sp>
        <p:nvSpPr>
          <p:cNvPr id="7" name="TextBox 6"/>
          <p:cNvSpPr txBox="1"/>
          <p:nvPr/>
        </p:nvSpPr>
        <p:spPr>
          <a:xfrm>
            <a:off x="5580112" y="1506428"/>
            <a:ext cx="2880320" cy="830997"/>
          </a:xfrm>
          <a:prstGeom prst="rect">
            <a:avLst/>
          </a:prstGeom>
          <a:noFill/>
        </p:spPr>
        <p:txBody>
          <a:bodyPr wrap="square" rtlCol="0">
            <a:spAutoFit/>
          </a:bodyPr>
          <a:lstStyle/>
          <a:p>
            <a:pPr marL="342900" indent="-342900">
              <a:buFont typeface="Arial" panose="020B0604020202020204" pitchFamily="34" charset="0"/>
              <a:buChar char="•"/>
            </a:pPr>
            <a:r>
              <a:rPr lang="tr-TR" dirty="0" smtClean="0"/>
              <a:t>High Wind Speed Scenario</a:t>
            </a:r>
            <a:endParaRPr lang="tr-TR" dirty="0"/>
          </a:p>
        </p:txBody>
      </p:sp>
    </p:spTree>
    <p:extLst>
      <p:ext uri="{BB962C8B-B14F-4D97-AF65-F5344CB8AC3E}">
        <p14:creationId xmlns:p14="http://schemas.microsoft.com/office/powerpoint/2010/main" val="83689484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19</a:t>
            </a:fld>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373" y="3873144"/>
            <a:ext cx="5226868" cy="2490988"/>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506428"/>
            <a:ext cx="5305615" cy="2528518"/>
          </a:xfrm>
          <a:prstGeom prst="rect">
            <a:avLst/>
          </a:prstGeom>
        </p:spPr>
      </p:pic>
      <p:sp>
        <p:nvSpPr>
          <p:cNvPr id="4" name="TextBox 3"/>
          <p:cNvSpPr txBox="1"/>
          <p:nvPr/>
        </p:nvSpPr>
        <p:spPr>
          <a:xfrm>
            <a:off x="5580112" y="1506428"/>
            <a:ext cx="2880320" cy="1200329"/>
          </a:xfrm>
          <a:prstGeom prst="rect">
            <a:avLst/>
          </a:prstGeom>
          <a:noFill/>
        </p:spPr>
        <p:txBody>
          <a:bodyPr wrap="square" rtlCol="0">
            <a:spAutoFit/>
          </a:bodyPr>
          <a:lstStyle/>
          <a:p>
            <a:pPr marL="342900" indent="-342900">
              <a:buFont typeface="Arial" panose="020B0604020202020204" pitchFamily="34" charset="0"/>
              <a:buChar char="•"/>
            </a:pPr>
            <a:r>
              <a:rPr lang="tr-TR" dirty="0" smtClean="0"/>
              <a:t>Low Wind Speed Scenario Moderate Case</a:t>
            </a:r>
            <a:endParaRPr lang="tr-TR" dirty="0"/>
          </a:p>
        </p:txBody>
      </p:sp>
    </p:spTree>
    <p:extLst>
      <p:ext uri="{BB962C8B-B14F-4D97-AF65-F5344CB8AC3E}">
        <p14:creationId xmlns:p14="http://schemas.microsoft.com/office/powerpoint/2010/main" val="402410718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Agenda</a:t>
            </a:r>
            <a:endParaRPr lang="en-US" dirty="0" smtClean="0">
              <a:latin typeface="Arial" panose="020B0604020202020204" pitchFamily="34" charset="0"/>
              <a:cs typeface="Arial" panose="020B0604020202020204" pitchFamily="34" charset="0"/>
            </a:endParaRPr>
          </a:p>
        </p:txBody>
      </p:sp>
      <p:sp>
        <p:nvSpPr>
          <p:cNvPr id="5123" name="Rectangle 3"/>
          <p:cNvSpPr>
            <a:spLocks noGrp="1" noChangeArrowheads="1"/>
          </p:cNvSpPr>
          <p:nvPr>
            <p:ph idx="1"/>
          </p:nvPr>
        </p:nvSpPr>
        <p:spPr>
          <a:xfrm>
            <a:off x="457198" y="1700808"/>
            <a:ext cx="8229601" cy="4114800"/>
          </a:xfrm>
        </p:spPr>
        <p:txBody>
          <a:bodyPr/>
          <a:lstStyle/>
          <a:p>
            <a:pPr lvl="1">
              <a:defRPr/>
            </a:pPr>
            <a:r>
              <a:rPr lang="tr-TR" sz="2400" dirty="0" smtClean="0">
                <a:latin typeface="Arial" panose="020B0604020202020204" pitchFamily="34" charset="0"/>
                <a:cs typeface="Arial" panose="020B0604020202020204" pitchFamily="34" charset="0"/>
              </a:rPr>
              <a:t>Renewable Energy Status and Problems</a:t>
            </a:r>
          </a:p>
          <a:p>
            <a:pPr lvl="1">
              <a:defRPr/>
            </a:pPr>
            <a:r>
              <a:rPr lang="tr-TR" sz="2400" dirty="0" smtClean="0">
                <a:latin typeface="Arial" panose="020B0604020202020204" pitchFamily="34" charset="0"/>
                <a:cs typeface="Arial" panose="020B0604020202020204" pitchFamily="34" charset="0"/>
              </a:rPr>
              <a:t>Inertia, Frequency and Inertial Support in the Grid</a:t>
            </a:r>
          </a:p>
          <a:p>
            <a:pPr lvl="1">
              <a:defRPr/>
            </a:pPr>
            <a:r>
              <a:rPr lang="tr-TR" sz="2400" dirty="0" smtClean="0">
                <a:latin typeface="Arial" panose="020B0604020202020204" pitchFamily="34" charset="0"/>
                <a:cs typeface="Arial" panose="020B0604020202020204" pitchFamily="34" charset="0"/>
              </a:rPr>
              <a:t>Wind Turbine Modelling</a:t>
            </a:r>
          </a:p>
          <a:p>
            <a:pPr lvl="1">
              <a:defRPr/>
            </a:pPr>
            <a:r>
              <a:rPr lang="tr-TR" sz="2400" dirty="0" smtClean="0">
                <a:latin typeface="Arial" panose="020B0604020202020204" pitchFamily="34" charset="0"/>
                <a:cs typeface="Arial" panose="020B0604020202020204" pitchFamily="34" charset="0"/>
              </a:rPr>
              <a:t>Fast Inertial Support</a:t>
            </a:r>
          </a:p>
          <a:p>
            <a:pPr lvl="1">
              <a:defRPr/>
            </a:pPr>
            <a:r>
              <a:rPr lang="tr-TR" sz="2400" dirty="0" smtClean="0">
                <a:latin typeface="Arial" panose="020B0604020202020204" pitchFamily="34" charset="0"/>
                <a:cs typeface="Arial" panose="020B0604020202020204" pitchFamily="34" charset="0"/>
              </a:rPr>
              <a:t>Synthetic Inertia Support</a:t>
            </a:r>
          </a:p>
          <a:p>
            <a:pPr lvl="1">
              <a:defRPr/>
            </a:pPr>
            <a:r>
              <a:rPr lang="tr-TR" sz="2400" dirty="0" smtClean="0">
                <a:latin typeface="Arial" panose="020B0604020202020204" pitchFamily="34" charset="0"/>
                <a:cs typeface="Arial" panose="020B0604020202020204" pitchFamily="34" charset="0"/>
              </a:rPr>
              <a:t>Effects on Turkish Electricity System</a:t>
            </a:r>
          </a:p>
          <a:p>
            <a:pPr lvl="1">
              <a:defRPr/>
            </a:pPr>
            <a:r>
              <a:rPr lang="tr-TR" sz="2400" dirty="0" smtClean="0">
                <a:latin typeface="Arial" panose="020B0604020202020204" pitchFamily="34" charset="0"/>
                <a:cs typeface="Arial" panose="020B0604020202020204" pitchFamily="34" charset="0"/>
              </a:rPr>
              <a:t>Economical Perspective</a:t>
            </a:r>
          </a:p>
          <a:p>
            <a:pPr lvl="1">
              <a:defRPr/>
            </a:pPr>
            <a:r>
              <a:rPr lang="tr-TR" sz="2400" dirty="0" smtClean="0">
                <a:latin typeface="Arial" panose="020B0604020202020204" pitchFamily="34" charset="0"/>
                <a:cs typeface="Arial" panose="020B0604020202020204" pitchFamily="34" charset="0"/>
              </a:rPr>
              <a:t>Conclusion</a:t>
            </a:r>
            <a:endParaRPr lang="en-US" sz="2400"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a:t>
            </a:fld>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20</a:t>
            </a:fld>
            <a:endParaRPr lang="en-US" dirty="0"/>
          </a:p>
        </p:txBody>
      </p:sp>
      <p:sp>
        <p:nvSpPr>
          <p:cNvPr id="4" name="TextBox 3"/>
          <p:cNvSpPr txBox="1"/>
          <p:nvPr/>
        </p:nvSpPr>
        <p:spPr>
          <a:xfrm>
            <a:off x="1037320" y="5517232"/>
            <a:ext cx="6840760" cy="461665"/>
          </a:xfrm>
          <a:prstGeom prst="rect">
            <a:avLst/>
          </a:prstGeom>
          <a:noFill/>
        </p:spPr>
        <p:txBody>
          <a:bodyPr wrap="square" rtlCol="0">
            <a:spAutoFit/>
          </a:bodyPr>
          <a:lstStyle/>
          <a:p>
            <a:pPr marL="342900" indent="-342900">
              <a:buFont typeface="Arial" panose="020B0604020202020204" pitchFamily="34" charset="0"/>
              <a:buChar char="•"/>
            </a:pPr>
            <a:r>
              <a:rPr lang="tr-TR" dirty="0" smtClean="0"/>
              <a:t>Low Wind Speed Scenario Limit Case Case</a:t>
            </a:r>
            <a:endParaRPr lang="tr-T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31" y="1377895"/>
            <a:ext cx="8110538" cy="3865271"/>
          </a:xfrm>
          <a:prstGeom prst="rect">
            <a:avLst/>
          </a:prstGeom>
        </p:spPr>
      </p:pic>
    </p:spTree>
    <p:extLst>
      <p:ext uri="{BB962C8B-B14F-4D97-AF65-F5344CB8AC3E}">
        <p14:creationId xmlns:p14="http://schemas.microsoft.com/office/powerpoint/2010/main" val="413888539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21</a:t>
            </a:fld>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96" y="3717032"/>
            <a:ext cx="5544616" cy="2642419"/>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8296" y="1363663"/>
            <a:ext cx="5297800" cy="2524793"/>
          </a:xfrm>
          <a:prstGeom prst="rect">
            <a:avLst/>
          </a:prstGeom>
        </p:spPr>
      </p:pic>
      <p:sp>
        <p:nvSpPr>
          <p:cNvPr id="7" name="TextBox 6"/>
          <p:cNvSpPr txBox="1"/>
          <p:nvPr/>
        </p:nvSpPr>
        <p:spPr>
          <a:xfrm>
            <a:off x="5580112" y="1506428"/>
            <a:ext cx="2880320" cy="830997"/>
          </a:xfrm>
          <a:prstGeom prst="rect">
            <a:avLst/>
          </a:prstGeom>
          <a:noFill/>
        </p:spPr>
        <p:txBody>
          <a:bodyPr wrap="square" rtlCol="0">
            <a:spAutoFit/>
          </a:bodyPr>
          <a:lstStyle/>
          <a:p>
            <a:pPr marL="342900" indent="-342900">
              <a:buFont typeface="Arial" panose="020B0604020202020204" pitchFamily="34" charset="0"/>
              <a:buChar char="•"/>
            </a:pPr>
            <a:r>
              <a:rPr lang="tr-TR" dirty="0" smtClean="0"/>
              <a:t>High Wind Speed Scenario</a:t>
            </a:r>
            <a:endParaRPr lang="tr-TR" dirty="0"/>
          </a:p>
        </p:txBody>
      </p:sp>
    </p:spTree>
    <p:extLst>
      <p:ext uri="{BB962C8B-B14F-4D97-AF65-F5344CB8AC3E}">
        <p14:creationId xmlns:p14="http://schemas.microsoft.com/office/powerpoint/2010/main" val="341974385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Implementation on a Test Case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22</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544" y="1357833"/>
            <a:ext cx="5707043" cy="4987925"/>
          </a:xfrm>
        </p:spPr>
      </p:pic>
      <p:sp>
        <p:nvSpPr>
          <p:cNvPr id="6" name="TextBox 5"/>
          <p:cNvSpPr txBox="1"/>
          <p:nvPr/>
        </p:nvSpPr>
        <p:spPr>
          <a:xfrm>
            <a:off x="5950496" y="3272254"/>
            <a:ext cx="2736304" cy="3046988"/>
          </a:xfrm>
          <a:prstGeom prst="rect">
            <a:avLst/>
          </a:prstGeom>
          <a:noFill/>
        </p:spPr>
        <p:txBody>
          <a:bodyPr wrap="square" rtlCol="0">
            <a:spAutoFit/>
          </a:bodyPr>
          <a:lstStyle/>
          <a:p>
            <a:r>
              <a:rPr lang="tr-TR" dirty="0" smtClean="0"/>
              <a:t>Cases:</a:t>
            </a:r>
          </a:p>
          <a:p>
            <a:pPr marL="342900" indent="-342900">
              <a:buFont typeface="Arial" panose="020B0604020202020204" pitchFamily="34" charset="0"/>
              <a:buChar char="•"/>
            </a:pPr>
            <a:r>
              <a:rPr lang="tr-TR" dirty="0" smtClean="0"/>
              <a:t>Base Case</a:t>
            </a:r>
            <a:endParaRPr lang="tr-TR" dirty="0"/>
          </a:p>
          <a:p>
            <a:pPr marL="342900" indent="-342900">
              <a:buFont typeface="Arial" panose="020B0604020202020204" pitchFamily="34" charset="0"/>
              <a:buChar char="•"/>
            </a:pPr>
            <a:r>
              <a:rPr lang="tr-TR" dirty="0" smtClean="0"/>
              <a:t>10% Renewable Generation Case</a:t>
            </a:r>
          </a:p>
          <a:p>
            <a:pPr marL="342900" indent="-342900">
              <a:buFont typeface="Arial" panose="020B0604020202020204" pitchFamily="34" charset="0"/>
              <a:buChar char="•"/>
            </a:pPr>
            <a:r>
              <a:rPr lang="tr-TR" dirty="0" smtClean="0"/>
              <a:t>Reduced Inertia Case</a:t>
            </a:r>
            <a:endParaRPr lang="tr-TR" dirty="0"/>
          </a:p>
        </p:txBody>
      </p:sp>
    </p:spTree>
    <p:extLst>
      <p:ext uri="{BB962C8B-B14F-4D97-AF65-F5344CB8AC3E}">
        <p14:creationId xmlns:p14="http://schemas.microsoft.com/office/powerpoint/2010/main" val="147639815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Implementation on a Test Case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23</a:t>
            </a:fld>
            <a:endParaRPr lang="en-US"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916832"/>
            <a:ext cx="4572000" cy="3429000"/>
          </a:xfr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5823" y="1996666"/>
            <a:ext cx="4465554" cy="3349166"/>
          </a:xfrm>
          <a:prstGeom prst="rect">
            <a:avLst/>
          </a:prstGeom>
        </p:spPr>
      </p:pic>
    </p:spTree>
    <p:extLst>
      <p:ext uri="{BB962C8B-B14F-4D97-AF65-F5344CB8AC3E}">
        <p14:creationId xmlns:p14="http://schemas.microsoft.com/office/powerpoint/2010/main" val="51847367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Implementation on a Test Case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24</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56993016"/>
              </p:ext>
            </p:extLst>
          </p:nvPr>
        </p:nvGraphicFramePr>
        <p:xfrm>
          <a:off x="534379" y="1628800"/>
          <a:ext cx="8075242" cy="4247554"/>
        </p:xfrm>
        <a:graphic>
          <a:graphicData uri="http://schemas.openxmlformats.org/drawingml/2006/table">
            <a:tbl>
              <a:tblPr>
                <a:tableStyleId>{5C22544A-7EE6-4342-B048-85BDC9FD1C3A}</a:tableStyleId>
              </a:tblPr>
              <a:tblGrid>
                <a:gridCol w="1407669">
                  <a:extLst>
                    <a:ext uri="{9D8B030D-6E8A-4147-A177-3AD203B41FA5}">
                      <a16:colId xmlns:a16="http://schemas.microsoft.com/office/drawing/2014/main" val="3866118181"/>
                    </a:ext>
                  </a:extLst>
                </a:gridCol>
                <a:gridCol w="1206574">
                  <a:extLst>
                    <a:ext uri="{9D8B030D-6E8A-4147-A177-3AD203B41FA5}">
                      <a16:colId xmlns:a16="http://schemas.microsoft.com/office/drawing/2014/main" val="808426330"/>
                    </a:ext>
                  </a:extLst>
                </a:gridCol>
                <a:gridCol w="1564773">
                  <a:extLst>
                    <a:ext uri="{9D8B030D-6E8A-4147-A177-3AD203B41FA5}">
                      <a16:colId xmlns:a16="http://schemas.microsoft.com/office/drawing/2014/main" val="691954231"/>
                    </a:ext>
                  </a:extLst>
                </a:gridCol>
                <a:gridCol w="1483078">
                  <a:extLst>
                    <a:ext uri="{9D8B030D-6E8A-4147-A177-3AD203B41FA5}">
                      <a16:colId xmlns:a16="http://schemas.microsoft.com/office/drawing/2014/main" val="313878630"/>
                    </a:ext>
                  </a:extLst>
                </a:gridCol>
                <a:gridCol w="1206574">
                  <a:extLst>
                    <a:ext uri="{9D8B030D-6E8A-4147-A177-3AD203B41FA5}">
                      <a16:colId xmlns:a16="http://schemas.microsoft.com/office/drawing/2014/main" val="2652512307"/>
                    </a:ext>
                  </a:extLst>
                </a:gridCol>
                <a:gridCol w="1206574">
                  <a:extLst>
                    <a:ext uri="{9D8B030D-6E8A-4147-A177-3AD203B41FA5}">
                      <a16:colId xmlns:a16="http://schemas.microsoft.com/office/drawing/2014/main" val="459224147"/>
                    </a:ext>
                  </a:extLst>
                </a:gridCol>
              </a:tblGrid>
              <a:tr h="609649">
                <a:tc>
                  <a:txBody>
                    <a:bodyPr/>
                    <a:lstStyle/>
                    <a:p>
                      <a:pPr algn="ctr" fontAlgn="ct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gridSpan="3">
                  <a:txBody>
                    <a:bodyPr/>
                    <a:lstStyle/>
                    <a:p>
                      <a:pPr algn="ctr" fontAlgn="ctr"/>
                      <a:r>
                        <a:rPr lang="tr-TR" sz="1400" u="none" strike="noStrike">
                          <a:effectLst/>
                          <a:latin typeface="Arial" panose="020B0604020202020204" pitchFamily="34" charset="0"/>
                          <a:cs typeface="Arial" panose="020B0604020202020204" pitchFamily="34" charset="0"/>
                        </a:rPr>
                        <a:t>Without Synthetic Inertia Impelementation</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tr-TR"/>
                    </a:p>
                  </a:txBody>
                  <a:tcPr/>
                </a:tc>
                <a:tc hMerge="1">
                  <a:txBody>
                    <a:bodyPr/>
                    <a:lstStyle/>
                    <a:p>
                      <a:endParaRPr lang="tr-TR"/>
                    </a:p>
                  </a:txBody>
                  <a:tcPr/>
                </a:tc>
                <a:tc gridSpan="2">
                  <a:txBody>
                    <a:bodyPr/>
                    <a:lstStyle/>
                    <a:p>
                      <a:pPr algn="ctr" fontAlgn="ctr"/>
                      <a:r>
                        <a:rPr lang="tr-TR" sz="1400" u="none" strike="noStrike">
                          <a:effectLst/>
                          <a:latin typeface="Arial" panose="020B0604020202020204" pitchFamily="34" charset="0"/>
                          <a:cs typeface="Arial" panose="020B0604020202020204" pitchFamily="34" charset="0"/>
                        </a:rPr>
                        <a:t>With Synthetic Inertia (H=10s)</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tr-TR"/>
                    </a:p>
                  </a:txBody>
                  <a:tcPr/>
                </a:tc>
                <a:extLst>
                  <a:ext uri="{0D108BD9-81ED-4DB2-BD59-A6C34878D82A}">
                    <a16:rowId xmlns:a16="http://schemas.microsoft.com/office/drawing/2014/main" val="262039383"/>
                  </a:ext>
                </a:extLst>
              </a:tr>
              <a:tr h="689603">
                <a:tc>
                  <a:txBody>
                    <a:bodyPr/>
                    <a:lstStyle/>
                    <a:p>
                      <a:pPr algn="ctr" fontAlgn="ct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Base Case</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10% Renewable Case </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dirty="0">
                          <a:effectLst/>
                          <a:latin typeface="Arial" panose="020B0604020202020204" pitchFamily="34" charset="0"/>
                          <a:cs typeface="Arial" panose="020B0604020202020204" pitchFamily="34" charset="0"/>
                        </a:rPr>
                        <a:t>Reduced Inertia  Case </a:t>
                      </a:r>
                      <a:endParaRPr lang="tr-TR"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10% Renewable Case </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Reduced Inertia  Case </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792069139"/>
                  </a:ext>
                </a:extLst>
              </a:tr>
              <a:tr h="869499">
                <a:tc>
                  <a:txBody>
                    <a:bodyPr/>
                    <a:lstStyle/>
                    <a:p>
                      <a:pPr algn="ctr" fontAlgn="ctr"/>
                      <a:r>
                        <a:rPr lang="tr-TR" sz="1400" u="none" strike="noStrike">
                          <a:effectLst/>
                          <a:latin typeface="Arial" panose="020B0604020202020204" pitchFamily="34" charset="0"/>
                          <a:cs typeface="Arial" panose="020B0604020202020204" pitchFamily="34" charset="0"/>
                        </a:rPr>
                        <a:t>Stored Energy  (GJ)</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3.6</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3.6</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107586957"/>
                  </a:ext>
                </a:extLst>
              </a:tr>
              <a:tr h="899482">
                <a:tc>
                  <a:txBody>
                    <a:bodyPr/>
                    <a:lstStyle/>
                    <a:p>
                      <a:pPr algn="ctr" fontAlgn="ctr"/>
                      <a:r>
                        <a:rPr lang="tr-TR" sz="1400" u="none" strike="noStrike">
                          <a:effectLst/>
                          <a:latin typeface="Arial" panose="020B0604020202020204" pitchFamily="34" charset="0"/>
                          <a:cs typeface="Arial" panose="020B0604020202020204" pitchFamily="34" charset="0"/>
                        </a:rPr>
                        <a:t>Effective Stored Energy (GJ)</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3.9</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3.6</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355096916"/>
                  </a:ext>
                </a:extLst>
              </a:tr>
              <a:tr h="679609">
                <a:tc>
                  <a:txBody>
                    <a:bodyPr/>
                    <a:lstStyle/>
                    <a:p>
                      <a:pPr algn="ctr" fontAlgn="ctr"/>
                      <a:r>
                        <a:rPr lang="tr-TR" sz="1400" u="none" strike="noStrike">
                          <a:effectLst/>
                          <a:latin typeface="Arial" panose="020B0604020202020204" pitchFamily="34" charset="0"/>
                          <a:cs typeface="Arial" panose="020B0604020202020204" pitchFamily="34" charset="0"/>
                        </a:rPr>
                        <a:t>Maximum RoCoF (Hz/s)</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0.23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0.23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0.25</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0.19</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0.21</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621258065"/>
                  </a:ext>
                </a:extLst>
              </a:tr>
              <a:tr h="499712">
                <a:tc>
                  <a:txBody>
                    <a:bodyPr/>
                    <a:lstStyle/>
                    <a:p>
                      <a:pPr algn="ctr" fontAlgn="ctr"/>
                      <a:r>
                        <a:rPr lang="tr-TR" sz="1400" u="none" strike="noStrike">
                          <a:effectLst/>
                          <a:latin typeface="Arial" panose="020B0604020202020204" pitchFamily="34" charset="0"/>
                          <a:cs typeface="Arial" panose="020B0604020202020204" pitchFamily="34" charset="0"/>
                        </a:rPr>
                        <a:t>Frequency Nadir (Hz)</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49.77</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49.77</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49.65</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49.77</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dirty="0">
                          <a:effectLst/>
                          <a:latin typeface="Arial" panose="020B0604020202020204" pitchFamily="34" charset="0"/>
                          <a:cs typeface="Arial" panose="020B0604020202020204" pitchFamily="34" charset="0"/>
                        </a:rPr>
                        <a:t>49.65</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787459875"/>
                  </a:ext>
                </a:extLst>
              </a:tr>
            </a:tbl>
          </a:graphicData>
        </a:graphic>
      </p:graphicFrame>
    </p:spTree>
    <p:extLst>
      <p:ext uri="{BB962C8B-B14F-4D97-AF65-F5344CB8AC3E}">
        <p14:creationId xmlns:p14="http://schemas.microsoft.com/office/powerpoint/2010/main" val="191673006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Comparison between Fast Inertial Support and Synthetic Inertia</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25</a:t>
            </a:fld>
            <a:endParaRPr lang="en-US"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5496" y="1354145"/>
            <a:ext cx="4752527" cy="2264930"/>
          </a:xfr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7984" y="1266535"/>
            <a:ext cx="4990808" cy="2378489"/>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496" y="3619075"/>
            <a:ext cx="4738399" cy="225819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21772" y="4281003"/>
            <a:ext cx="4946772" cy="1419571"/>
          </a:xfrm>
          <a:prstGeom prst="rect">
            <a:avLst/>
          </a:prstGeom>
        </p:spPr>
      </p:pic>
    </p:spTree>
    <p:extLst>
      <p:ext uri="{BB962C8B-B14F-4D97-AF65-F5344CB8AC3E}">
        <p14:creationId xmlns:p14="http://schemas.microsoft.com/office/powerpoint/2010/main" val="104368118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Effects on the Turkish Electricity System</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26</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0924" y="1628800"/>
            <a:ext cx="8102152" cy="3861274"/>
          </a:xfrm>
        </p:spPr>
      </p:pic>
    </p:spTree>
    <p:extLst>
      <p:ext uri="{BB962C8B-B14F-4D97-AF65-F5344CB8AC3E}">
        <p14:creationId xmlns:p14="http://schemas.microsoft.com/office/powerpoint/2010/main" val="66828638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Effects on the Turkish Electricity System</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27</a:t>
            </a:fld>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121" y="1412776"/>
            <a:ext cx="8077758" cy="3849648"/>
          </a:xfrm>
        </p:spPr>
      </p:pic>
      <p:sp>
        <p:nvSpPr>
          <p:cNvPr id="14" name="TextBox 13"/>
          <p:cNvSpPr txBox="1"/>
          <p:nvPr/>
        </p:nvSpPr>
        <p:spPr>
          <a:xfrm>
            <a:off x="457199" y="5443406"/>
            <a:ext cx="8153680" cy="830997"/>
          </a:xfrm>
          <a:prstGeom prst="rect">
            <a:avLst/>
          </a:prstGeom>
          <a:noFill/>
        </p:spPr>
        <p:txBody>
          <a:bodyPr wrap="square" rtlCol="0">
            <a:spAutoFit/>
          </a:bodyPr>
          <a:lstStyle/>
          <a:p>
            <a:r>
              <a:rPr lang="tr-TR" dirty="0" smtClean="0"/>
              <a:t>The aggregated inertia constant can be improved with synthetic inertia implementation.</a:t>
            </a:r>
            <a:endParaRPr lang="tr-TR" dirty="0"/>
          </a:p>
        </p:txBody>
      </p:sp>
    </p:spTree>
    <p:extLst>
      <p:ext uri="{BB962C8B-B14F-4D97-AF65-F5344CB8AC3E}">
        <p14:creationId xmlns:p14="http://schemas.microsoft.com/office/powerpoint/2010/main" val="59156886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a:latin typeface="Arial" panose="020B0604020202020204" pitchFamily="34" charset="0"/>
                <a:cs typeface="Arial" panose="020B0604020202020204" pitchFamily="34" charset="0"/>
              </a:rPr>
              <a:t>Effects on the Turkish Electricity System</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28</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71800" y="1363663"/>
            <a:ext cx="6306177" cy="4729633"/>
          </a:xfrm>
        </p:spPr>
      </p:pic>
      <p:graphicFrame>
        <p:nvGraphicFramePr>
          <p:cNvPr id="4" name="Table 3"/>
          <p:cNvGraphicFramePr>
            <a:graphicFrameLocks noGrp="1"/>
          </p:cNvGraphicFramePr>
          <p:nvPr>
            <p:extLst>
              <p:ext uri="{D42A27DB-BD31-4B8C-83A1-F6EECF244321}">
                <p14:modId xmlns:p14="http://schemas.microsoft.com/office/powerpoint/2010/main" val="206889318"/>
              </p:ext>
            </p:extLst>
          </p:nvPr>
        </p:nvGraphicFramePr>
        <p:xfrm>
          <a:off x="383952" y="2204865"/>
          <a:ext cx="2603872" cy="3267913"/>
        </p:xfrm>
        <a:graphic>
          <a:graphicData uri="http://schemas.openxmlformats.org/drawingml/2006/table">
            <a:tbl>
              <a:tblPr>
                <a:tableStyleId>{5C22544A-7EE6-4342-B048-85BDC9FD1C3A}</a:tableStyleId>
              </a:tblPr>
              <a:tblGrid>
                <a:gridCol w="1170648">
                  <a:extLst>
                    <a:ext uri="{9D8B030D-6E8A-4147-A177-3AD203B41FA5}">
                      <a16:colId xmlns:a16="http://schemas.microsoft.com/office/drawing/2014/main" val="177217349"/>
                    </a:ext>
                  </a:extLst>
                </a:gridCol>
                <a:gridCol w="1433224">
                  <a:extLst>
                    <a:ext uri="{9D8B030D-6E8A-4147-A177-3AD203B41FA5}">
                      <a16:colId xmlns:a16="http://schemas.microsoft.com/office/drawing/2014/main" val="2812683723"/>
                    </a:ext>
                  </a:extLst>
                </a:gridCol>
              </a:tblGrid>
              <a:tr h="239382">
                <a:tc>
                  <a:txBody>
                    <a:bodyPr/>
                    <a:lstStyle/>
                    <a:p>
                      <a:pPr algn="ctr" fontAlgn="b"/>
                      <a:r>
                        <a:rPr lang="tr-TR" sz="1400" u="none" strike="noStrike" dirty="0">
                          <a:effectLst/>
                          <a:latin typeface="Arial" panose="020B0604020202020204" pitchFamily="34" charset="0"/>
                          <a:cs typeface="Arial" panose="020B0604020202020204" pitchFamily="34" charset="0"/>
                        </a:rPr>
                        <a:t>Date</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a:effectLst/>
                          <a:latin typeface="Arial" panose="020B0604020202020204" pitchFamily="34" charset="0"/>
                          <a:cs typeface="Arial" panose="020B0604020202020204" pitchFamily="34" charset="0"/>
                        </a:rPr>
                        <a:t>26/09/2018</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593235810"/>
                  </a:ext>
                </a:extLst>
              </a:tr>
              <a:tr h="239382">
                <a:tc>
                  <a:txBody>
                    <a:bodyPr/>
                    <a:lstStyle/>
                    <a:p>
                      <a:pPr algn="ctr" fontAlgn="b"/>
                      <a:r>
                        <a:rPr lang="tr-TR" sz="1400" u="none" strike="noStrike" dirty="0">
                          <a:effectLst/>
                          <a:latin typeface="Arial" panose="020B0604020202020204" pitchFamily="34" charset="0"/>
                          <a:cs typeface="Arial" panose="020B0604020202020204" pitchFamily="34" charset="0"/>
                        </a:rPr>
                        <a:t>Hour</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a:effectLst/>
                          <a:latin typeface="Arial" panose="020B0604020202020204" pitchFamily="34" charset="0"/>
                          <a:cs typeface="Arial" panose="020B0604020202020204" pitchFamily="34" charset="0"/>
                        </a:rPr>
                        <a:t>03:00:00</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640905662"/>
                  </a:ext>
                </a:extLst>
              </a:tr>
              <a:tr h="697688">
                <a:tc>
                  <a:txBody>
                    <a:bodyPr/>
                    <a:lstStyle/>
                    <a:p>
                      <a:pPr algn="ctr" fontAlgn="b"/>
                      <a:r>
                        <a:rPr lang="tr-TR" sz="1400" u="none" strike="noStrike" dirty="0">
                          <a:effectLst/>
                          <a:latin typeface="Arial" panose="020B0604020202020204" pitchFamily="34" charset="0"/>
                          <a:cs typeface="Arial" panose="020B0604020202020204" pitchFamily="34" charset="0"/>
                        </a:rPr>
                        <a:t>Total Generation (MW)</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27495</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274828150"/>
                  </a:ext>
                </a:extLst>
              </a:tr>
              <a:tr h="468535">
                <a:tc>
                  <a:txBody>
                    <a:bodyPr/>
                    <a:lstStyle/>
                    <a:p>
                      <a:pPr algn="ctr" fontAlgn="b"/>
                      <a:r>
                        <a:rPr lang="tr-TR" sz="1400" u="none" strike="noStrike">
                          <a:effectLst/>
                          <a:latin typeface="Arial" panose="020B0604020202020204" pitchFamily="34" charset="0"/>
                          <a:cs typeface="Arial" panose="020B0604020202020204" pitchFamily="34" charset="0"/>
                        </a:rPr>
                        <a:t>Wind (FSPC) (MW)</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3045</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403050561"/>
                  </a:ext>
                </a:extLst>
              </a:tr>
              <a:tr h="468535">
                <a:tc>
                  <a:txBody>
                    <a:bodyPr/>
                    <a:lstStyle/>
                    <a:p>
                      <a:pPr algn="ctr" fontAlgn="b"/>
                      <a:r>
                        <a:rPr lang="tr-TR" sz="1400" u="none" strike="noStrike">
                          <a:effectLst/>
                          <a:latin typeface="Arial" panose="020B0604020202020204" pitchFamily="34" charset="0"/>
                          <a:cs typeface="Arial" panose="020B0604020202020204" pitchFamily="34" charset="0"/>
                        </a:rPr>
                        <a:t>Wind (Other) (MW)</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2594</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526987269"/>
                  </a:ext>
                </a:extLst>
              </a:tr>
              <a:tr h="239382">
                <a:tc>
                  <a:txBody>
                    <a:bodyPr/>
                    <a:lstStyle/>
                    <a:p>
                      <a:pPr algn="ctr" fontAlgn="b"/>
                      <a:r>
                        <a:rPr lang="tr-TR" sz="1400" u="none" strike="noStrike">
                          <a:effectLst/>
                          <a:latin typeface="Arial" panose="020B0604020202020204" pitchFamily="34" charset="0"/>
                          <a:cs typeface="Arial" panose="020B0604020202020204" pitchFamily="34" charset="0"/>
                        </a:rPr>
                        <a:t>Solar (MW)</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0</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692016605"/>
                  </a:ext>
                </a:extLst>
              </a:tr>
              <a:tr h="239382">
                <a:tc>
                  <a:txBody>
                    <a:bodyPr/>
                    <a:lstStyle/>
                    <a:p>
                      <a:pPr algn="ctr" fontAlgn="b"/>
                      <a:r>
                        <a:rPr lang="tr-TR" sz="1400" u="none" strike="noStrike">
                          <a:effectLst/>
                          <a:latin typeface="Arial" panose="020B0604020202020204" pitchFamily="34" charset="0"/>
                          <a:cs typeface="Arial" panose="020B0604020202020204" pitchFamily="34" charset="0"/>
                        </a:rPr>
                        <a:t>Other (MW)</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21773</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924259441"/>
                  </a:ext>
                </a:extLst>
              </a:tr>
              <a:tr h="239382">
                <a:tc>
                  <a:txBody>
                    <a:bodyPr/>
                    <a:lstStyle/>
                    <a:p>
                      <a:pPr algn="ctr" fontAlgn="b"/>
                      <a:r>
                        <a:rPr lang="tr-TR" sz="1400" b="0" i="0" u="none" strike="noStrike" dirty="0" smtClean="0">
                          <a:solidFill>
                            <a:srgbClr val="000000"/>
                          </a:solidFill>
                          <a:effectLst/>
                          <a:latin typeface="Arial" panose="020B0604020202020204" pitchFamily="34" charset="0"/>
                          <a:cs typeface="Arial" panose="020B0604020202020204" pitchFamily="34" charset="0"/>
                        </a:rPr>
                        <a:t>Existing Case</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b="0" i="0" u="none" strike="noStrike" dirty="0" smtClean="0">
                          <a:solidFill>
                            <a:srgbClr val="000000"/>
                          </a:solidFill>
                          <a:effectLst/>
                          <a:latin typeface="Arial" panose="020B0604020202020204" pitchFamily="34" charset="0"/>
                          <a:cs typeface="Arial" panose="020B0604020202020204" pitchFamily="34" charset="0"/>
                        </a:rPr>
                        <a:t>H=3.97s</a:t>
                      </a:r>
                    </a:p>
                  </a:txBody>
                  <a:tcPr marL="9525" marR="9525" marT="9525" marB="0" anchor="b"/>
                </a:tc>
                <a:extLst>
                  <a:ext uri="{0D108BD9-81ED-4DB2-BD59-A6C34878D82A}">
                    <a16:rowId xmlns:a16="http://schemas.microsoft.com/office/drawing/2014/main" val="1229258813"/>
                  </a:ext>
                </a:extLst>
              </a:tr>
              <a:tr h="239382">
                <a:tc>
                  <a:txBody>
                    <a:bodyPr/>
                    <a:lstStyle/>
                    <a:p>
                      <a:pPr algn="ctr" fontAlgn="b"/>
                      <a:r>
                        <a:rPr lang="tr-TR" sz="1400" b="0" i="0" u="none" strike="noStrike" dirty="0" smtClean="0">
                          <a:solidFill>
                            <a:srgbClr val="000000"/>
                          </a:solidFill>
                          <a:effectLst/>
                          <a:latin typeface="Arial" panose="020B0604020202020204" pitchFamily="34" charset="0"/>
                          <a:cs typeface="Arial" panose="020B0604020202020204" pitchFamily="34" charset="0"/>
                        </a:rPr>
                        <a:t>With Synthetic</a:t>
                      </a:r>
                      <a:r>
                        <a:rPr lang="tr-TR" sz="1400" b="0" i="0" u="none" strike="noStrike" baseline="0" dirty="0" smtClean="0">
                          <a:solidFill>
                            <a:srgbClr val="000000"/>
                          </a:solidFill>
                          <a:effectLst/>
                          <a:latin typeface="Arial" panose="020B0604020202020204" pitchFamily="34" charset="0"/>
                          <a:cs typeface="Arial" panose="020B0604020202020204" pitchFamily="34" charset="0"/>
                        </a:rPr>
                        <a:t> Inertia (H=10)</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b="0" i="0" u="none" strike="noStrike" dirty="0" smtClean="0">
                          <a:solidFill>
                            <a:srgbClr val="000000"/>
                          </a:solidFill>
                          <a:effectLst/>
                          <a:latin typeface="Arial" panose="020B0604020202020204" pitchFamily="34" charset="0"/>
                          <a:cs typeface="Arial" panose="020B0604020202020204" pitchFamily="34" charset="0"/>
                        </a:rPr>
                        <a:t>H=5.08s</a:t>
                      </a:r>
                    </a:p>
                  </a:txBody>
                  <a:tcPr marL="9525" marR="9525" marT="9525" marB="0" anchor="b"/>
                </a:tc>
                <a:extLst>
                  <a:ext uri="{0D108BD9-81ED-4DB2-BD59-A6C34878D82A}">
                    <a16:rowId xmlns:a16="http://schemas.microsoft.com/office/drawing/2014/main" val="1033899237"/>
                  </a:ext>
                </a:extLst>
              </a:tr>
            </a:tbl>
          </a:graphicData>
        </a:graphic>
      </p:graphicFrame>
    </p:spTree>
    <p:extLst>
      <p:ext uri="{BB962C8B-B14F-4D97-AF65-F5344CB8AC3E}">
        <p14:creationId xmlns:p14="http://schemas.microsoft.com/office/powerpoint/2010/main" val="161748848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Economical Perspective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29</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17760" y="1449388"/>
            <a:ext cx="4508479" cy="4987925"/>
          </a:xfrm>
        </p:spPr>
      </p:pic>
    </p:spTree>
    <p:extLst>
      <p:ext uri="{BB962C8B-B14F-4D97-AF65-F5344CB8AC3E}">
        <p14:creationId xmlns:p14="http://schemas.microsoft.com/office/powerpoint/2010/main" val="391117423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Renewable Energy Problems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a:t>
            </a:fld>
            <a:endParaRPr lang="en-US" dirty="0"/>
          </a:p>
        </p:txBody>
      </p:sp>
      <p:sp>
        <p:nvSpPr>
          <p:cNvPr id="4" name="Content Placeholder 3"/>
          <p:cNvSpPr>
            <a:spLocks noGrp="1"/>
          </p:cNvSpPr>
          <p:nvPr>
            <p:ph idx="1"/>
          </p:nvPr>
        </p:nvSpPr>
        <p:spPr/>
        <p:txBody>
          <a:bodyPr/>
          <a:lstStyle/>
          <a:p>
            <a:endParaRPr lang="tr-T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351" y="1473795"/>
            <a:ext cx="8579297" cy="4303053"/>
          </a:xfrm>
          <a:prstGeom prst="rect">
            <a:avLst/>
          </a:prstGeom>
        </p:spPr>
      </p:pic>
    </p:spTree>
    <p:extLst>
      <p:ext uri="{BB962C8B-B14F-4D97-AF65-F5344CB8AC3E}">
        <p14:creationId xmlns:p14="http://schemas.microsoft.com/office/powerpoint/2010/main" val="221189599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Economical Perspective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30</a:t>
            </a:fld>
            <a:endParaRPr lang="en-US" dirty="0"/>
          </a:p>
        </p:txBody>
      </p:sp>
      <p:sp>
        <p:nvSpPr>
          <p:cNvPr id="4" name="Content Placeholder 3"/>
          <p:cNvSpPr>
            <a:spLocks noGrp="1"/>
          </p:cNvSpPr>
          <p:nvPr>
            <p:ph idx="1"/>
          </p:nvPr>
        </p:nvSpPr>
        <p:spPr/>
        <p:txBody>
          <a:bodyPr/>
          <a:lstStyle/>
          <a:p>
            <a:r>
              <a:rPr lang="tr-TR" dirty="0" smtClean="0">
                <a:latin typeface="Arial" panose="020B0604020202020204" pitchFamily="34" charset="0"/>
                <a:cs typeface="Arial" panose="020B0604020202020204" pitchFamily="34" charset="0"/>
              </a:rPr>
              <a:t>Net additional energy is zero! (There exists losses due to deviation from MPPT, inside the gearbox, converter etc.)</a:t>
            </a:r>
          </a:p>
          <a:p>
            <a:endParaRPr lang="tr-TR" dirty="0">
              <a:latin typeface="Arial" panose="020B0604020202020204" pitchFamily="34" charset="0"/>
              <a:cs typeface="Arial" panose="020B0604020202020204" pitchFamily="34" charset="0"/>
            </a:endParaRPr>
          </a:p>
          <a:p>
            <a:r>
              <a:rPr lang="tr-TR" dirty="0" smtClean="0">
                <a:latin typeface="Arial" panose="020B0604020202020204" pitchFamily="34" charset="0"/>
                <a:cs typeface="Arial" panose="020B0604020202020204" pitchFamily="34" charset="0"/>
              </a:rPr>
              <a:t>Let us only pay for the increased period (neglect the decrease):</a:t>
            </a:r>
          </a:p>
          <a:p>
            <a:pPr marL="0" indent="0" algn="ctr">
              <a:buNone/>
            </a:pPr>
            <a:r>
              <a:rPr lang="tr-TR" dirty="0" smtClean="0">
                <a:latin typeface="Arial" panose="020B0604020202020204" pitchFamily="34" charset="0"/>
                <a:cs typeface="Arial" panose="020B0604020202020204" pitchFamily="34" charset="0"/>
              </a:rPr>
              <a:t>A single support profit: $0.276 vs Daily Generation=$1679</a:t>
            </a:r>
          </a:p>
          <a:p>
            <a:endParaRPr lang="tr-TR" dirty="0">
              <a:latin typeface="Arial" panose="020B0604020202020204" pitchFamily="34" charset="0"/>
              <a:cs typeface="Arial" panose="020B0604020202020204" pitchFamily="34" charset="0"/>
            </a:endParaRPr>
          </a:p>
          <a:p>
            <a:r>
              <a:rPr lang="tr-TR" dirty="0" smtClean="0">
                <a:latin typeface="Arial" panose="020B0604020202020204" pitchFamily="34" charset="0"/>
                <a:cs typeface="Arial" panose="020B0604020202020204" pitchFamily="34" charset="0"/>
              </a:rPr>
              <a:t>Not possible with additional energy!</a:t>
            </a:r>
          </a:p>
          <a:p>
            <a:endParaRPr lang="tr-TR" dirty="0">
              <a:latin typeface="Arial" panose="020B0604020202020204" pitchFamily="34" charset="0"/>
              <a:cs typeface="Arial" panose="020B0604020202020204" pitchFamily="34" charset="0"/>
            </a:endParaRPr>
          </a:p>
          <a:p>
            <a:r>
              <a:rPr lang="tr-TR" dirty="0" smtClean="0">
                <a:latin typeface="Arial" panose="020B0604020202020204" pitchFamily="34" charset="0"/>
                <a:cs typeface="Arial" panose="020B0604020202020204" pitchFamily="34" charset="0"/>
              </a:rPr>
              <a:t>Incentives might convince the energy provider since it creates a significant rise on the profit (8.2% increase with 0.3¢/kWh).</a:t>
            </a:r>
          </a:p>
          <a:p>
            <a:endParaRPr lang="tr-TR" dirty="0">
              <a:latin typeface="Arial" panose="020B0604020202020204" pitchFamily="34" charset="0"/>
              <a:cs typeface="Arial" panose="020B0604020202020204" pitchFamily="34" charset="0"/>
            </a:endParaRPr>
          </a:p>
          <a:p>
            <a:r>
              <a:rPr lang="tr-TR" dirty="0" smtClean="0">
                <a:latin typeface="Arial" panose="020B0604020202020204" pitchFamily="34" charset="0"/>
                <a:cs typeface="Arial" panose="020B0604020202020204" pitchFamily="34" charset="0"/>
              </a:rPr>
              <a:t>Incentives will end at the end of 2020 for the new generation renewable energy systems. A new incentive might be inertial support from renewable energy systems!</a:t>
            </a:r>
          </a:p>
        </p:txBody>
      </p:sp>
    </p:spTree>
    <p:extLst>
      <p:ext uri="{BB962C8B-B14F-4D97-AF65-F5344CB8AC3E}">
        <p14:creationId xmlns:p14="http://schemas.microsoft.com/office/powerpoint/2010/main" val="149113831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Conclusions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31</a:t>
            </a:fld>
            <a:endParaRPr lang="en-US" dirty="0"/>
          </a:p>
        </p:txBody>
      </p:sp>
      <p:sp>
        <p:nvSpPr>
          <p:cNvPr id="4" name="Content Placeholder 3"/>
          <p:cNvSpPr>
            <a:spLocks noGrp="1"/>
          </p:cNvSpPr>
          <p:nvPr>
            <p:ph idx="1"/>
          </p:nvPr>
        </p:nvSpPr>
        <p:spPr/>
        <p:txBody>
          <a:bodyPr/>
          <a:lstStyle/>
          <a:p>
            <a:r>
              <a:rPr lang="en-GB" dirty="0" smtClean="0">
                <a:latin typeface="Arial" panose="020B0604020202020204" pitchFamily="34" charset="0"/>
                <a:cs typeface="Arial" panose="020B0604020202020204" pitchFamily="34" charset="0"/>
              </a:rPr>
              <a:t>Renewable energy systems should possess the inertial support capability to avoid the reduction in the grid inertia.</a:t>
            </a:r>
          </a:p>
          <a:p>
            <a:pPr lvl="1"/>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Inertial support capability of wind turbines with FSPC is limited with 10% in high wind speeds. Maximum increase occurs in 6.5m/s with 48% increase. Average contribution is 30%.</a:t>
            </a:r>
          </a:p>
          <a:p>
            <a:pPr lvl="1"/>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Wind turbine can emulate the inertia constant H=10s for the whole speed range. </a:t>
            </a:r>
          </a:p>
          <a:p>
            <a:pPr lvl="1"/>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Grid stored kinetic energy can be improved by 8% with the synthetic inertia implementation.</a:t>
            </a:r>
          </a:p>
          <a:p>
            <a:pPr lvl="1"/>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Energy providers cannot be convinced with solutions based on the additional payments but methods based on additional incentives.</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64985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References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32</a:t>
            </a:fld>
            <a:endParaRPr lang="en-US" dirty="0"/>
          </a:p>
        </p:txBody>
      </p:sp>
      <p:sp>
        <p:nvSpPr>
          <p:cNvPr id="4" name="Content Placeholder 3"/>
          <p:cNvSpPr>
            <a:spLocks noGrp="1"/>
          </p:cNvSpPr>
          <p:nvPr>
            <p:ph idx="1"/>
          </p:nvPr>
        </p:nvSpPr>
        <p:spPr/>
        <p:txBody>
          <a:bodyPr/>
          <a:lstStyle/>
          <a:p>
            <a:endParaRPr lang="tr-TR"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553478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Renewable Energy Problems</a:t>
            </a:r>
            <a:endParaRPr lang="en-US" dirty="0" smtClean="0">
              <a:latin typeface="Arial" panose="020B0604020202020204" pitchFamily="34" charset="0"/>
              <a:cs typeface="Arial" panose="020B0604020202020204" pitchFamily="34" charset="0"/>
            </a:endParaRPr>
          </a:p>
        </p:txBody>
      </p:sp>
      <p:sp>
        <p:nvSpPr>
          <p:cNvPr id="5123" name="Rectangle 3"/>
          <p:cNvSpPr>
            <a:spLocks noGrp="1" noChangeArrowheads="1"/>
          </p:cNvSpPr>
          <p:nvPr>
            <p:ph idx="1"/>
          </p:nvPr>
        </p:nvSpPr>
        <p:spPr>
          <a:xfrm>
            <a:off x="457198" y="1700808"/>
            <a:ext cx="8229601" cy="4114800"/>
          </a:xfrm>
        </p:spPr>
        <p:txBody>
          <a:bodyPr/>
          <a:lstStyle/>
          <a:p>
            <a:pPr lvl="1">
              <a:defRPr/>
            </a:pPr>
            <a:r>
              <a:rPr lang="tr-TR" sz="2000" dirty="0" smtClean="0">
                <a:latin typeface="Arial" panose="020B0604020202020204" pitchFamily="34" charset="0"/>
                <a:cs typeface="Arial" panose="020B0604020202020204" pitchFamily="34" charset="0"/>
              </a:rPr>
              <a:t>Benefits:</a:t>
            </a:r>
          </a:p>
          <a:p>
            <a:pPr lvl="3">
              <a:defRPr/>
            </a:pPr>
            <a:r>
              <a:rPr lang="tr-TR" sz="2000" dirty="0" smtClean="0">
                <a:latin typeface="Arial" panose="020B0604020202020204" pitchFamily="34" charset="0"/>
                <a:cs typeface="Arial" panose="020B0604020202020204" pitchFamily="34" charset="0"/>
              </a:rPr>
              <a:t>Fossil </a:t>
            </a:r>
            <a:r>
              <a:rPr lang="tr-TR" sz="2000" dirty="0">
                <a:latin typeface="Arial" panose="020B0604020202020204" pitchFamily="34" charset="0"/>
                <a:cs typeface="Arial" panose="020B0604020202020204" pitchFamily="34" charset="0"/>
              </a:rPr>
              <a:t>Fuel Usage</a:t>
            </a:r>
          </a:p>
          <a:p>
            <a:pPr lvl="3">
              <a:defRPr/>
            </a:pPr>
            <a:r>
              <a:rPr lang="tr-TR" sz="2000" dirty="0">
                <a:latin typeface="Arial" panose="020B0604020202020204" pitchFamily="34" charset="0"/>
                <a:cs typeface="Arial" panose="020B0604020202020204" pitchFamily="34" charset="0"/>
              </a:rPr>
              <a:t>CO</a:t>
            </a:r>
            <a:r>
              <a:rPr lang="tr-TR" sz="2000" baseline="-25000" dirty="0">
                <a:latin typeface="Arial" panose="020B0604020202020204" pitchFamily="34" charset="0"/>
                <a:cs typeface="Arial" panose="020B0604020202020204" pitchFamily="34" charset="0"/>
              </a:rPr>
              <a:t>2</a:t>
            </a:r>
            <a:r>
              <a:rPr lang="tr-TR" sz="2000" dirty="0">
                <a:latin typeface="Arial" panose="020B0604020202020204" pitchFamily="34" charset="0"/>
                <a:cs typeface="Arial" panose="020B0604020202020204" pitchFamily="34" charset="0"/>
              </a:rPr>
              <a:t> Emission</a:t>
            </a:r>
          </a:p>
          <a:p>
            <a:pPr lvl="1">
              <a:defRPr/>
            </a:pPr>
            <a:endParaRPr lang="tr-TR" sz="2000" dirty="0" smtClean="0">
              <a:latin typeface="Arial" panose="020B0604020202020204" pitchFamily="34" charset="0"/>
              <a:cs typeface="Arial" panose="020B0604020202020204" pitchFamily="34" charset="0"/>
            </a:endParaRPr>
          </a:p>
          <a:p>
            <a:pPr lvl="1">
              <a:defRPr/>
            </a:pPr>
            <a:r>
              <a:rPr lang="tr-TR" sz="2000" dirty="0" smtClean="0">
                <a:latin typeface="Arial" panose="020B0604020202020204" pitchFamily="34" charset="0"/>
                <a:cs typeface="Arial" panose="020B0604020202020204" pitchFamily="34" charset="0"/>
              </a:rPr>
              <a:t>Challanges:</a:t>
            </a:r>
          </a:p>
          <a:p>
            <a:pPr lvl="3">
              <a:defRPr/>
            </a:pPr>
            <a:r>
              <a:rPr lang="tr-TR" sz="2000" dirty="0" smtClean="0">
                <a:latin typeface="Arial" panose="020B0604020202020204" pitchFamily="34" charset="0"/>
                <a:cs typeface="Arial" panose="020B0604020202020204" pitchFamily="34" charset="0"/>
              </a:rPr>
              <a:t>Operational Problems</a:t>
            </a:r>
          </a:p>
          <a:p>
            <a:pPr lvl="4">
              <a:defRPr/>
            </a:pPr>
            <a:r>
              <a:rPr lang="tr-TR" sz="2000" dirty="0">
                <a:latin typeface="Arial" panose="020B0604020202020204" pitchFamily="34" charset="0"/>
                <a:cs typeface="Arial" panose="020B0604020202020204" pitchFamily="34" charset="0"/>
              </a:rPr>
              <a:t>	</a:t>
            </a:r>
            <a:r>
              <a:rPr lang="tr-TR" sz="2000" dirty="0" smtClean="0">
                <a:latin typeface="Arial" panose="020B0604020202020204" pitchFamily="34" charset="0"/>
                <a:cs typeface="Arial" panose="020B0604020202020204" pitchFamily="34" charset="0"/>
              </a:rPr>
              <a:t>variable and uncontrolled nature of renewable sources </a:t>
            </a:r>
            <a:endParaRPr lang="tr-TR" sz="2000" dirty="0">
              <a:latin typeface="Arial" panose="020B0604020202020204" pitchFamily="34" charset="0"/>
              <a:cs typeface="Arial" panose="020B0604020202020204" pitchFamily="34" charset="0"/>
            </a:endParaRPr>
          </a:p>
          <a:p>
            <a:pPr lvl="3">
              <a:defRPr/>
            </a:pPr>
            <a:r>
              <a:rPr lang="tr-TR" sz="2000" dirty="0" smtClean="0">
                <a:latin typeface="Arial" panose="020B0604020202020204" pitchFamily="34" charset="0"/>
                <a:cs typeface="Arial" panose="020B0604020202020204" pitchFamily="34" charset="0"/>
              </a:rPr>
              <a:t>Reduction in Grid Inertia</a:t>
            </a:r>
          </a:p>
          <a:p>
            <a:pPr lvl="4">
              <a:defRPr/>
            </a:pPr>
            <a:r>
              <a:rPr lang="tr-TR" sz="2000" dirty="0">
                <a:latin typeface="Arial" panose="020B0604020202020204" pitchFamily="34" charset="0"/>
                <a:cs typeface="Arial" panose="020B0604020202020204" pitchFamily="34" charset="0"/>
              </a:rPr>
              <a:t>	</a:t>
            </a:r>
            <a:r>
              <a:rPr lang="tr-TR" sz="2000" dirty="0" smtClean="0">
                <a:latin typeface="Arial" panose="020B0604020202020204" pitchFamily="34" charset="0"/>
                <a:cs typeface="Arial" panose="020B0604020202020204" pitchFamily="34" charset="0"/>
              </a:rPr>
              <a:t>existing control structure of the wind turbines</a:t>
            </a: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4</a:t>
            </a:fld>
            <a:endParaRPr lang="en-US" dirty="0"/>
          </a:p>
        </p:txBody>
      </p:sp>
    </p:spTree>
    <p:extLst>
      <p:ext uri="{BB962C8B-B14F-4D97-AF65-F5344CB8AC3E}">
        <p14:creationId xmlns:p14="http://schemas.microsoft.com/office/powerpoint/2010/main" val="36374309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fade">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fade">
                                      <p:cBhvr>
                                        <p:cTn id="12" dur="500"/>
                                        <p:tgtEl>
                                          <p:spTgt spid="512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animEffect transition="in" filter="fade">
                                      <p:cBhvr>
                                        <p:cTn id="15" dur="500"/>
                                        <p:tgtEl>
                                          <p:spTgt spid="512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123">
                                            <p:txEl>
                                              <p:pRg st="4" end="4"/>
                                            </p:txEl>
                                          </p:spTgt>
                                        </p:tgtEl>
                                        <p:attrNameLst>
                                          <p:attrName>style.visibility</p:attrName>
                                        </p:attrNameLst>
                                      </p:cBhvr>
                                      <p:to>
                                        <p:strVal val="visible"/>
                                      </p:to>
                                    </p:set>
                                    <p:animEffect transition="in" filter="fade">
                                      <p:cBhvr>
                                        <p:cTn id="20" dur="500"/>
                                        <p:tgtEl>
                                          <p:spTgt spid="512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23">
                                            <p:txEl>
                                              <p:pRg st="5" end="5"/>
                                            </p:txEl>
                                          </p:spTgt>
                                        </p:tgtEl>
                                        <p:attrNameLst>
                                          <p:attrName>style.visibility</p:attrName>
                                        </p:attrNameLst>
                                      </p:cBhvr>
                                      <p:to>
                                        <p:strVal val="visible"/>
                                      </p:to>
                                    </p:set>
                                    <p:animEffect transition="in" filter="fade">
                                      <p:cBhvr>
                                        <p:cTn id="25" dur="500"/>
                                        <p:tgtEl>
                                          <p:spTgt spid="512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123">
                                            <p:txEl>
                                              <p:pRg st="6" end="6"/>
                                            </p:txEl>
                                          </p:spTgt>
                                        </p:tgtEl>
                                        <p:attrNameLst>
                                          <p:attrName>style.visibility</p:attrName>
                                        </p:attrNameLst>
                                      </p:cBhvr>
                                      <p:to>
                                        <p:strVal val="visible"/>
                                      </p:to>
                                    </p:set>
                                    <p:animEffect transition="in" filter="fade">
                                      <p:cBhvr>
                                        <p:cTn id="28" dur="500"/>
                                        <p:tgtEl>
                                          <p:spTgt spid="512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123">
                                            <p:txEl>
                                              <p:pRg st="7" end="7"/>
                                            </p:txEl>
                                          </p:spTgt>
                                        </p:tgtEl>
                                        <p:attrNameLst>
                                          <p:attrName>style.visibility</p:attrName>
                                        </p:attrNameLst>
                                      </p:cBhvr>
                                      <p:to>
                                        <p:strVal val="visible"/>
                                      </p:to>
                                    </p:set>
                                    <p:animEffect transition="in" filter="fade">
                                      <p:cBhvr>
                                        <p:cTn id="33" dur="500"/>
                                        <p:tgtEl>
                                          <p:spTgt spid="5123">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123">
                                            <p:txEl>
                                              <p:pRg st="8" end="8"/>
                                            </p:txEl>
                                          </p:spTgt>
                                        </p:tgtEl>
                                        <p:attrNameLst>
                                          <p:attrName>style.visibility</p:attrName>
                                        </p:attrNameLst>
                                      </p:cBhvr>
                                      <p:to>
                                        <p:strVal val="visible"/>
                                      </p:to>
                                    </p:set>
                                    <p:animEffect transition="in" filter="fade">
                                      <p:cBhvr>
                                        <p:cTn id="36" dur="500"/>
                                        <p:tgtEl>
                                          <p:spTgt spid="51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Synchronous Generator</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5</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22440" y="1556792"/>
            <a:ext cx="3810000" cy="3971925"/>
          </a:xfrm>
        </p:spPr>
      </p:pic>
      <mc:AlternateContent xmlns:mc="http://schemas.openxmlformats.org/markup-compatibility/2006" xmlns:a14="http://schemas.microsoft.com/office/drawing/2010/main">
        <mc:Choice Requires="a14">
          <p:sp>
            <p:nvSpPr>
              <p:cNvPr id="10" name="TextBox 9"/>
              <p:cNvSpPr txBox="1"/>
              <p:nvPr/>
            </p:nvSpPr>
            <p:spPr>
              <a:xfrm>
                <a:off x="1377329" y="1742390"/>
                <a:ext cx="2160240" cy="8567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𝑛</m:t>
                          </m:r>
                        </m:e>
                        <m:sub>
                          <m:r>
                            <a:rPr lang="tr-TR" b="0" i="1" smtClean="0">
                              <a:latin typeface="Cambria Math" panose="02040503050406030204" pitchFamily="18" charset="0"/>
                            </a:rPr>
                            <m:t>𝑠</m:t>
                          </m:r>
                        </m:sub>
                      </m:sSub>
                      <m:r>
                        <a:rPr lang="tr-TR" b="0" i="1" smtClean="0">
                          <a:latin typeface="Cambria Math" panose="02040503050406030204" pitchFamily="18" charset="0"/>
                        </a:rPr>
                        <m:t>=</m:t>
                      </m:r>
                      <m:f>
                        <m:fPr>
                          <m:ctrlPr>
                            <a:rPr lang="tr-TR" i="1" smtClean="0">
                              <a:latin typeface="Cambria Math" panose="02040503050406030204" pitchFamily="18" charset="0"/>
                            </a:rPr>
                          </m:ctrlPr>
                        </m:fPr>
                        <m:num>
                          <m:r>
                            <a:rPr lang="tr-TR" b="0" i="1" smtClean="0">
                              <a:latin typeface="Cambria Math" panose="02040503050406030204" pitchFamily="18" charset="0"/>
                            </a:rPr>
                            <m:t>120</m:t>
                          </m:r>
                          <m:r>
                            <a:rPr lang="tr-TR" b="0" i="1" smtClean="0">
                              <a:latin typeface="Cambria Math" panose="02040503050406030204" pitchFamily="18" charset="0"/>
                            </a:rPr>
                            <m:t>𝑓</m:t>
                          </m:r>
                        </m:num>
                        <m:den>
                          <m:r>
                            <a:rPr lang="tr-TR" b="0" i="1" smtClean="0">
                              <a:latin typeface="Cambria Math" panose="02040503050406030204" pitchFamily="18" charset="0"/>
                            </a:rPr>
                            <m:t>𝑝</m:t>
                          </m:r>
                        </m:den>
                      </m:f>
                    </m:oMath>
                  </m:oMathPara>
                </a14:m>
                <a:endParaRPr lang="tr-TR" dirty="0"/>
              </a:p>
            </p:txBody>
          </p:sp>
        </mc:Choice>
        <mc:Fallback xmlns="">
          <p:sp>
            <p:nvSpPr>
              <p:cNvPr id="10" name="TextBox 9"/>
              <p:cNvSpPr txBox="1">
                <a:spLocks noRot="1" noChangeAspect="1" noMove="1" noResize="1" noEditPoints="1" noAdjustHandles="1" noChangeArrowheads="1" noChangeShapeType="1" noTextEdit="1"/>
              </p:cNvSpPr>
              <p:nvPr/>
            </p:nvSpPr>
            <p:spPr>
              <a:xfrm>
                <a:off x="1377329" y="1742390"/>
                <a:ext cx="2160240" cy="856709"/>
              </a:xfrm>
              <a:prstGeom prst="rect">
                <a:avLst/>
              </a:prstGeom>
              <a:blipFill>
                <a:blip r:embed="rId4"/>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42391" y="2860169"/>
                <a:ext cx="3630116" cy="7935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rPr>
                          </m:ctrlPr>
                        </m:sSubPr>
                        <m:e>
                          <m:r>
                            <a:rPr lang="tr-TR" i="1">
                              <a:latin typeface="Cambria Math" panose="02040503050406030204" pitchFamily="18" charset="0"/>
                            </a:rPr>
                            <m:t>𝑇</m:t>
                          </m:r>
                        </m:e>
                        <m:sub>
                          <m:r>
                            <a:rPr lang="tr-TR" b="0" i="1" smtClean="0">
                              <a:latin typeface="Cambria Math" panose="02040503050406030204" pitchFamily="18" charset="0"/>
                            </a:rPr>
                            <m:t>𝑚</m:t>
                          </m:r>
                        </m:sub>
                      </m:sSub>
                      <m:r>
                        <a:rPr lang="tr-TR" b="0" i="1" smtClean="0">
                          <a:latin typeface="Cambria Math" panose="02040503050406030204" pitchFamily="18" charset="0"/>
                        </a:rPr>
                        <m:t>−</m:t>
                      </m:r>
                      <m:sSub>
                        <m:sSubPr>
                          <m:ctrlPr>
                            <a:rPr lang="tr-TR" i="1" smtClean="0">
                              <a:latin typeface="Cambria Math" panose="02040503050406030204" pitchFamily="18" charset="0"/>
                            </a:rPr>
                          </m:ctrlPr>
                        </m:sSubPr>
                        <m:e>
                          <m:r>
                            <a:rPr lang="tr-TR" i="1" smtClean="0">
                              <a:latin typeface="Cambria Math" panose="02040503050406030204" pitchFamily="18" charset="0"/>
                            </a:rPr>
                            <m:t>𝑇</m:t>
                          </m:r>
                        </m:e>
                        <m:sub>
                          <m:r>
                            <a:rPr lang="tr-TR" b="0" i="1" smtClean="0">
                              <a:latin typeface="Cambria Math" panose="02040503050406030204" pitchFamily="18" charset="0"/>
                            </a:rPr>
                            <m:t>𝑒</m:t>
                          </m:r>
                        </m:sub>
                      </m:sSub>
                      <m:r>
                        <a:rPr lang="tr-TR" b="0" i="1" smtClean="0">
                          <a:latin typeface="Cambria Math" panose="02040503050406030204" pitchFamily="18" charset="0"/>
                        </a:rPr>
                        <m:t>=</m:t>
                      </m:r>
                      <m:r>
                        <a:rPr lang="tr-TR" b="0" i="1" smtClean="0">
                          <a:latin typeface="Cambria Math" panose="02040503050406030204" pitchFamily="18" charset="0"/>
                        </a:rPr>
                        <m:t>𝐽</m:t>
                      </m:r>
                      <m:f>
                        <m:fPr>
                          <m:ctrlPr>
                            <a:rPr lang="tr-TR" i="1" smtClean="0">
                              <a:latin typeface="Cambria Math" panose="02040503050406030204" pitchFamily="18" charset="0"/>
                            </a:rPr>
                          </m:ctrlPr>
                        </m:fPr>
                        <m:num>
                          <m:r>
                            <a:rPr lang="tr-TR" b="0" i="1" smtClean="0">
                              <a:latin typeface="Cambria Math" panose="02040503050406030204" pitchFamily="18" charset="0"/>
                            </a:rPr>
                            <m:t>𝑑</m:t>
                          </m:r>
                          <m:r>
                            <m:rPr>
                              <m:sty m:val="p"/>
                            </m:rPr>
                            <a:rPr lang="el-GR" b="0" i="1" smtClean="0">
                              <a:latin typeface="Cambria Math" panose="02040503050406030204" pitchFamily="18" charset="0"/>
                            </a:rPr>
                            <m:t>ω</m:t>
                          </m:r>
                        </m:num>
                        <m:den>
                          <m:r>
                            <a:rPr lang="tr-TR" b="0" i="1" smtClean="0">
                              <a:latin typeface="Cambria Math" panose="02040503050406030204" pitchFamily="18" charset="0"/>
                            </a:rPr>
                            <m:t>𝑑𝑡</m:t>
                          </m:r>
                        </m:den>
                      </m:f>
                    </m:oMath>
                  </m:oMathPara>
                </a14:m>
                <a:endParaRPr lang="tr-TR" dirty="0"/>
              </a:p>
            </p:txBody>
          </p:sp>
        </mc:Choice>
        <mc:Fallback xmlns="">
          <p:sp>
            <p:nvSpPr>
              <p:cNvPr id="7" name="TextBox 6"/>
              <p:cNvSpPr txBox="1">
                <a:spLocks noRot="1" noChangeAspect="1" noMove="1" noResize="1" noEditPoints="1" noAdjustHandles="1" noChangeArrowheads="1" noChangeShapeType="1" noTextEdit="1"/>
              </p:cNvSpPr>
              <p:nvPr/>
            </p:nvSpPr>
            <p:spPr>
              <a:xfrm>
                <a:off x="642391" y="2860169"/>
                <a:ext cx="3630116" cy="793551"/>
              </a:xfrm>
              <a:prstGeom prst="rect">
                <a:avLst/>
              </a:prstGeom>
              <a:blipFill>
                <a:blip r:embed="rId5"/>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775594" y="4162013"/>
                <a:ext cx="3946846" cy="1323439"/>
              </a:xfrm>
              <a:prstGeom prst="rect">
                <a:avLst/>
              </a:prstGeom>
            </p:spPr>
            <p:txBody>
              <a:bodyPr wrap="square">
                <a:spAutoFit/>
              </a:bodyPr>
              <a:lstStyle/>
              <a:p>
                <a14:m>
                  <m:oMath xmlns:m="http://schemas.openxmlformats.org/officeDocument/2006/math">
                    <m:sSub>
                      <m:sSubPr>
                        <m:ctrlPr>
                          <a:rPr lang="tr-TR" sz="2000" i="1" smtClean="0">
                            <a:latin typeface="Cambria Math" panose="02040503050406030204" pitchFamily="18" charset="0"/>
                          </a:rPr>
                        </m:ctrlPr>
                      </m:sSubPr>
                      <m:e>
                        <m:r>
                          <a:rPr lang="tr-TR" sz="2000" i="1">
                            <a:latin typeface="Cambria Math" panose="02040503050406030204" pitchFamily="18" charset="0"/>
                          </a:rPr>
                          <m:t>𝑇</m:t>
                        </m:r>
                      </m:e>
                      <m:sub>
                        <m:r>
                          <a:rPr lang="tr-TR" sz="2000" i="1">
                            <a:latin typeface="Cambria Math" panose="02040503050406030204" pitchFamily="18" charset="0"/>
                          </a:rPr>
                          <m:t>𝑚</m:t>
                        </m:r>
                      </m:sub>
                    </m:sSub>
                  </m:oMath>
                </a14:m>
                <a:r>
                  <a:rPr lang="tr-TR" sz="2000" dirty="0" smtClean="0"/>
                  <a:t>: Mechanical Input Torque (water flow)</a:t>
                </a:r>
              </a:p>
              <a:p>
                <a14:m>
                  <m:oMath xmlns:m="http://schemas.openxmlformats.org/officeDocument/2006/math">
                    <m:sSub>
                      <m:sSubPr>
                        <m:ctrlPr>
                          <a:rPr lang="tr-TR" sz="2000" i="1" smtClean="0">
                            <a:latin typeface="Cambria Math" panose="02040503050406030204" pitchFamily="18" charset="0"/>
                          </a:rPr>
                        </m:ctrlPr>
                      </m:sSubPr>
                      <m:e>
                        <m:r>
                          <a:rPr lang="tr-TR" sz="2000" i="1">
                            <a:latin typeface="Cambria Math" panose="02040503050406030204" pitchFamily="18" charset="0"/>
                          </a:rPr>
                          <m:t>𝑇</m:t>
                        </m:r>
                      </m:e>
                      <m:sub>
                        <m:r>
                          <a:rPr lang="tr-TR" sz="2000" b="0" i="1" smtClean="0">
                            <a:latin typeface="Cambria Math" panose="02040503050406030204" pitchFamily="18" charset="0"/>
                          </a:rPr>
                          <m:t>𝑒</m:t>
                        </m:r>
                      </m:sub>
                    </m:sSub>
                  </m:oMath>
                </a14:m>
                <a:r>
                  <a:rPr lang="tr-TR" sz="2000" dirty="0" smtClean="0"/>
                  <a:t> : Electromechanical Output Torque</a:t>
                </a:r>
                <a:endParaRPr lang="tr-TR" sz="2000" dirty="0"/>
              </a:p>
            </p:txBody>
          </p:sp>
        </mc:Choice>
        <mc:Fallback xmlns="">
          <p:sp>
            <p:nvSpPr>
              <p:cNvPr id="4" name="Rectangle 3"/>
              <p:cNvSpPr>
                <a:spLocks noRot="1" noChangeAspect="1" noMove="1" noResize="1" noEditPoints="1" noAdjustHandles="1" noChangeArrowheads="1" noChangeShapeType="1" noTextEdit="1"/>
              </p:cNvSpPr>
              <p:nvPr/>
            </p:nvSpPr>
            <p:spPr>
              <a:xfrm>
                <a:off x="775594" y="4162013"/>
                <a:ext cx="3946846" cy="1323439"/>
              </a:xfrm>
              <a:prstGeom prst="rect">
                <a:avLst/>
              </a:prstGeom>
              <a:blipFill>
                <a:blip r:embed="rId6"/>
                <a:stretch>
                  <a:fillRect l="-1543" t="-2304" b="-7834"/>
                </a:stretch>
              </a:blipFill>
            </p:spPr>
            <p:txBody>
              <a:bodyPr/>
              <a:lstStyle/>
              <a:p>
                <a:r>
                  <a:rPr lang="tr-TR">
                    <a:noFill/>
                  </a:rPr>
                  <a:t> </a:t>
                </a:r>
              </a:p>
            </p:txBody>
          </p:sp>
        </mc:Fallback>
      </mc:AlternateContent>
    </p:spTree>
    <p:extLst>
      <p:ext uri="{BB962C8B-B14F-4D97-AF65-F5344CB8AC3E}">
        <p14:creationId xmlns:p14="http://schemas.microsoft.com/office/powerpoint/2010/main" val="368043681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Swing Equation</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6</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22440" y="1556792"/>
            <a:ext cx="3810000" cy="3971925"/>
          </a:xfrm>
        </p:spPr>
      </p:pic>
      <mc:AlternateContent xmlns:mc="http://schemas.openxmlformats.org/markup-compatibility/2006" xmlns:a14="http://schemas.microsoft.com/office/drawing/2010/main">
        <mc:Choice Requires="a14">
          <p:sp>
            <p:nvSpPr>
              <p:cNvPr id="8" name="TextBox 7"/>
              <p:cNvSpPr txBox="1"/>
              <p:nvPr/>
            </p:nvSpPr>
            <p:spPr>
              <a:xfrm>
                <a:off x="430096" y="2895633"/>
                <a:ext cx="3630116" cy="11242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rPr>
                        <m:t>𝐻</m:t>
                      </m:r>
                      <m:r>
                        <a:rPr lang="tr-TR" b="0" i="1" smtClean="0">
                          <a:latin typeface="Cambria Math" panose="02040503050406030204" pitchFamily="18" charset="0"/>
                        </a:rPr>
                        <m:t>=</m:t>
                      </m:r>
                      <m:f>
                        <m:fPr>
                          <m:ctrlPr>
                            <a:rPr lang="tr-TR" i="1" smtClean="0">
                              <a:latin typeface="Cambria Math" panose="02040503050406030204" pitchFamily="18" charset="0"/>
                            </a:rPr>
                          </m:ctrlPr>
                        </m:fPr>
                        <m:num>
                          <m:f>
                            <m:fPr>
                              <m:ctrlPr>
                                <a:rPr lang="tr-TR" i="1">
                                  <a:latin typeface="Cambria Math" panose="02040503050406030204" pitchFamily="18" charset="0"/>
                                </a:rPr>
                              </m:ctrlPr>
                            </m:fPr>
                            <m:num>
                              <m:r>
                                <a:rPr lang="tr-TR" b="0" i="1" smtClean="0">
                                  <a:latin typeface="Cambria Math" panose="02040503050406030204" pitchFamily="18" charset="0"/>
                                </a:rPr>
                                <m:t>1</m:t>
                              </m:r>
                            </m:num>
                            <m:den>
                              <m:r>
                                <a:rPr lang="tr-TR" b="0" i="1" smtClean="0">
                                  <a:latin typeface="Cambria Math" panose="02040503050406030204" pitchFamily="18" charset="0"/>
                                </a:rPr>
                                <m:t>2</m:t>
                              </m:r>
                            </m:den>
                          </m:f>
                          <m:r>
                            <a:rPr lang="tr-TR" b="0" i="1" smtClean="0">
                              <a:latin typeface="Cambria Math" panose="02040503050406030204" pitchFamily="18" charset="0"/>
                            </a:rPr>
                            <m:t>𝐽</m:t>
                          </m:r>
                          <m:sSup>
                            <m:sSupPr>
                              <m:ctrlPr>
                                <a:rPr lang="tr-TR" b="0" i="1" smtClean="0">
                                  <a:latin typeface="Cambria Math" panose="02040503050406030204" pitchFamily="18" charset="0"/>
                                </a:rPr>
                              </m:ctrlPr>
                            </m:sSupPr>
                            <m:e>
                              <m:r>
                                <m:rPr>
                                  <m:sty m:val="p"/>
                                </m:rPr>
                                <a:rPr lang="el-GR" i="1">
                                  <a:latin typeface="Cambria Math" panose="02040503050406030204" pitchFamily="18" charset="0"/>
                                </a:rPr>
                                <m:t>ω</m:t>
                              </m:r>
                            </m:e>
                            <m:sup>
                              <m:r>
                                <a:rPr lang="tr-TR" b="0" i="1" smtClean="0">
                                  <a:latin typeface="Cambria Math" panose="02040503050406030204" pitchFamily="18" charset="0"/>
                                </a:rPr>
                                <m:t>2</m:t>
                              </m:r>
                            </m:sup>
                          </m:sSup>
                        </m:num>
                        <m:den>
                          <m:sSub>
                            <m:sSubPr>
                              <m:ctrlPr>
                                <a:rPr lang="tr-TR" i="1">
                                  <a:latin typeface="Cambria Math" panose="02040503050406030204" pitchFamily="18" charset="0"/>
                                </a:rPr>
                              </m:ctrlPr>
                            </m:sSubPr>
                            <m:e>
                              <m:r>
                                <a:rPr lang="tr-TR" b="0" i="1" smtClean="0">
                                  <a:latin typeface="Cambria Math" panose="02040503050406030204" pitchFamily="18" charset="0"/>
                                </a:rPr>
                                <m:t>𝑆</m:t>
                              </m:r>
                            </m:e>
                            <m:sub>
                              <m:r>
                                <a:rPr lang="tr-TR" b="0" i="1" smtClean="0">
                                  <a:latin typeface="Cambria Math" panose="02040503050406030204" pitchFamily="18" charset="0"/>
                                </a:rPr>
                                <m:t>𝑏𝑎𝑠𝑒</m:t>
                              </m:r>
                            </m:sub>
                          </m:sSub>
                        </m:den>
                      </m:f>
                    </m:oMath>
                  </m:oMathPara>
                </a14:m>
                <a:endParaRPr lang="tr-TR" dirty="0"/>
              </a:p>
            </p:txBody>
          </p:sp>
        </mc:Choice>
        <mc:Fallback xmlns="">
          <p:sp>
            <p:nvSpPr>
              <p:cNvPr id="8" name="TextBox 7"/>
              <p:cNvSpPr txBox="1">
                <a:spLocks noRot="1" noChangeAspect="1" noMove="1" noResize="1" noEditPoints="1" noAdjustHandles="1" noChangeArrowheads="1" noChangeShapeType="1" noTextEdit="1"/>
              </p:cNvSpPr>
              <p:nvPr/>
            </p:nvSpPr>
            <p:spPr>
              <a:xfrm>
                <a:off x="430096" y="2895633"/>
                <a:ext cx="3630116" cy="1124282"/>
              </a:xfrm>
              <a:prstGeom prst="rect">
                <a:avLst/>
              </a:prstGeom>
              <a:blipFill>
                <a:blip r:embed="rId4"/>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43598" y="4401361"/>
                <a:ext cx="3630116" cy="7935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rPr>
                        <m:t>2</m:t>
                      </m:r>
                      <m:r>
                        <a:rPr lang="tr-TR" b="0" i="1" smtClean="0">
                          <a:latin typeface="Cambria Math" panose="02040503050406030204" pitchFamily="18" charset="0"/>
                        </a:rPr>
                        <m:t>𝐻</m:t>
                      </m:r>
                      <m:acc>
                        <m:accPr>
                          <m:chr m:val="̅"/>
                          <m:ctrlPr>
                            <a:rPr lang="tr-TR" i="1">
                              <a:latin typeface="Cambria Math" panose="02040503050406030204" pitchFamily="18" charset="0"/>
                            </a:rPr>
                          </m:ctrlPr>
                        </m:accPr>
                        <m:e>
                          <m:r>
                            <a:rPr lang="el-GR" i="1" dirty="0">
                              <a:latin typeface="Cambria Math" panose="02040503050406030204" pitchFamily="18" charset="0"/>
                            </a:rPr>
                            <m:t>𝜔</m:t>
                          </m:r>
                        </m:e>
                      </m:acc>
                      <m:f>
                        <m:fPr>
                          <m:ctrlPr>
                            <a:rPr lang="tr-TR" i="1" smtClean="0">
                              <a:latin typeface="Cambria Math" panose="02040503050406030204" pitchFamily="18" charset="0"/>
                            </a:rPr>
                          </m:ctrlPr>
                        </m:fPr>
                        <m:num>
                          <m:r>
                            <a:rPr lang="tr-TR" b="0" i="1" smtClean="0">
                              <a:latin typeface="Cambria Math" panose="02040503050406030204" pitchFamily="18" charset="0"/>
                            </a:rPr>
                            <m:t>𝑑</m:t>
                          </m:r>
                          <m:acc>
                            <m:accPr>
                              <m:chr m:val="̅"/>
                              <m:ctrlPr>
                                <a:rPr lang="tr-TR" i="1">
                                  <a:latin typeface="Cambria Math" panose="02040503050406030204" pitchFamily="18" charset="0"/>
                                </a:rPr>
                              </m:ctrlPr>
                            </m:accPr>
                            <m:e>
                              <m:r>
                                <a:rPr lang="el-GR" i="1" dirty="0" smtClean="0">
                                  <a:latin typeface="Cambria Math" panose="02040503050406030204" pitchFamily="18" charset="0"/>
                                </a:rPr>
                                <m:t>𝜔</m:t>
                              </m:r>
                            </m:e>
                          </m:acc>
                        </m:num>
                        <m:den>
                          <m:r>
                            <a:rPr lang="tr-TR" b="0" i="1" smtClean="0">
                              <a:latin typeface="Cambria Math" panose="02040503050406030204" pitchFamily="18" charset="0"/>
                            </a:rPr>
                            <m:t>𝑑𝑡</m:t>
                          </m:r>
                        </m:den>
                      </m:f>
                      <m:r>
                        <a:rPr lang="tr-TR" b="0" i="1" smtClean="0">
                          <a:latin typeface="Cambria Math" panose="02040503050406030204" pitchFamily="18" charset="0"/>
                        </a:rPr>
                        <m:t>=</m:t>
                      </m:r>
                      <m:r>
                        <m:rPr>
                          <m:sty m:val="p"/>
                        </m:rPr>
                        <a:rPr lang="el-GR" b="0" i="1" smtClean="0">
                          <a:latin typeface="Cambria Math" panose="02040503050406030204" pitchFamily="18" charset="0"/>
                        </a:rPr>
                        <m:t>Δ</m:t>
                      </m:r>
                      <m:acc>
                        <m:accPr>
                          <m:chr m:val="̅"/>
                          <m:ctrlPr>
                            <a:rPr lang="tr-TR" i="1">
                              <a:latin typeface="Cambria Math" panose="02040503050406030204" pitchFamily="18" charset="0"/>
                            </a:rPr>
                          </m:ctrlPr>
                        </m:accPr>
                        <m:e>
                          <m:r>
                            <a:rPr lang="tr-TR" b="0" i="1" smtClean="0">
                              <a:latin typeface="Cambria Math" panose="02040503050406030204" pitchFamily="18" charset="0"/>
                            </a:rPr>
                            <m:t>𝑃</m:t>
                          </m:r>
                        </m:e>
                      </m:acc>
                    </m:oMath>
                  </m:oMathPara>
                </a14:m>
                <a:endParaRPr lang="tr-TR" dirty="0"/>
              </a:p>
            </p:txBody>
          </p:sp>
        </mc:Choice>
        <mc:Fallback xmlns="">
          <p:sp>
            <p:nvSpPr>
              <p:cNvPr id="11" name="TextBox 10"/>
              <p:cNvSpPr txBox="1">
                <a:spLocks noRot="1" noChangeAspect="1" noMove="1" noResize="1" noEditPoints="1" noAdjustHandles="1" noChangeArrowheads="1" noChangeShapeType="1" noTextEdit="1"/>
              </p:cNvSpPr>
              <p:nvPr/>
            </p:nvSpPr>
            <p:spPr>
              <a:xfrm>
                <a:off x="643598" y="4401361"/>
                <a:ext cx="3630116" cy="793551"/>
              </a:xfrm>
              <a:prstGeom prst="rect">
                <a:avLst/>
              </a:prstGeom>
              <a:blipFill>
                <a:blip r:embed="rId5"/>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42391" y="1732872"/>
                <a:ext cx="3630116" cy="7935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rPr>
                          </m:ctrlPr>
                        </m:sSubPr>
                        <m:e>
                          <m:r>
                            <a:rPr lang="tr-TR" i="1">
                              <a:latin typeface="Cambria Math" panose="02040503050406030204" pitchFamily="18" charset="0"/>
                            </a:rPr>
                            <m:t>𝑇</m:t>
                          </m:r>
                        </m:e>
                        <m:sub>
                          <m:r>
                            <a:rPr lang="tr-TR" b="0" i="1" smtClean="0">
                              <a:latin typeface="Cambria Math" panose="02040503050406030204" pitchFamily="18" charset="0"/>
                            </a:rPr>
                            <m:t>𝑚</m:t>
                          </m:r>
                        </m:sub>
                      </m:sSub>
                      <m:r>
                        <a:rPr lang="tr-TR" b="0" i="1" smtClean="0">
                          <a:latin typeface="Cambria Math" panose="02040503050406030204" pitchFamily="18" charset="0"/>
                        </a:rPr>
                        <m:t>−</m:t>
                      </m:r>
                      <m:sSub>
                        <m:sSubPr>
                          <m:ctrlPr>
                            <a:rPr lang="tr-TR" i="1" smtClean="0">
                              <a:latin typeface="Cambria Math" panose="02040503050406030204" pitchFamily="18" charset="0"/>
                            </a:rPr>
                          </m:ctrlPr>
                        </m:sSubPr>
                        <m:e>
                          <m:r>
                            <a:rPr lang="tr-TR" i="1" smtClean="0">
                              <a:latin typeface="Cambria Math" panose="02040503050406030204" pitchFamily="18" charset="0"/>
                            </a:rPr>
                            <m:t>𝑇</m:t>
                          </m:r>
                        </m:e>
                        <m:sub>
                          <m:r>
                            <a:rPr lang="tr-TR" b="0" i="1" smtClean="0">
                              <a:latin typeface="Cambria Math" panose="02040503050406030204" pitchFamily="18" charset="0"/>
                            </a:rPr>
                            <m:t>𝑒</m:t>
                          </m:r>
                        </m:sub>
                      </m:sSub>
                      <m:r>
                        <a:rPr lang="tr-TR" b="0" i="1" smtClean="0">
                          <a:latin typeface="Cambria Math" panose="02040503050406030204" pitchFamily="18" charset="0"/>
                        </a:rPr>
                        <m:t>=</m:t>
                      </m:r>
                      <m:r>
                        <a:rPr lang="tr-TR" b="0" i="1" smtClean="0">
                          <a:latin typeface="Cambria Math" panose="02040503050406030204" pitchFamily="18" charset="0"/>
                        </a:rPr>
                        <m:t>𝐽</m:t>
                      </m:r>
                      <m:f>
                        <m:fPr>
                          <m:ctrlPr>
                            <a:rPr lang="tr-TR" i="1" smtClean="0">
                              <a:latin typeface="Cambria Math" panose="02040503050406030204" pitchFamily="18" charset="0"/>
                            </a:rPr>
                          </m:ctrlPr>
                        </m:fPr>
                        <m:num>
                          <m:r>
                            <a:rPr lang="tr-TR" b="0" i="1" smtClean="0">
                              <a:latin typeface="Cambria Math" panose="02040503050406030204" pitchFamily="18" charset="0"/>
                            </a:rPr>
                            <m:t>𝑑</m:t>
                          </m:r>
                          <m:r>
                            <m:rPr>
                              <m:sty m:val="p"/>
                            </m:rPr>
                            <a:rPr lang="el-GR" b="0" i="1" smtClean="0">
                              <a:latin typeface="Cambria Math" panose="02040503050406030204" pitchFamily="18" charset="0"/>
                            </a:rPr>
                            <m:t>ω</m:t>
                          </m:r>
                        </m:num>
                        <m:den>
                          <m:r>
                            <a:rPr lang="tr-TR" b="0" i="1" smtClean="0">
                              <a:latin typeface="Cambria Math" panose="02040503050406030204" pitchFamily="18" charset="0"/>
                            </a:rPr>
                            <m:t>𝑑𝑡</m:t>
                          </m:r>
                        </m:den>
                      </m:f>
                    </m:oMath>
                  </m:oMathPara>
                </a14:m>
                <a:endParaRPr lang="tr-TR" dirty="0"/>
              </a:p>
            </p:txBody>
          </p:sp>
        </mc:Choice>
        <mc:Fallback xmlns="">
          <p:sp>
            <p:nvSpPr>
              <p:cNvPr id="9" name="TextBox 8"/>
              <p:cNvSpPr txBox="1">
                <a:spLocks noRot="1" noChangeAspect="1" noMove="1" noResize="1" noEditPoints="1" noAdjustHandles="1" noChangeArrowheads="1" noChangeShapeType="1" noTextEdit="1"/>
              </p:cNvSpPr>
              <p:nvPr/>
            </p:nvSpPr>
            <p:spPr>
              <a:xfrm>
                <a:off x="642391" y="1732872"/>
                <a:ext cx="3630116" cy="793551"/>
              </a:xfrm>
              <a:prstGeom prst="rect">
                <a:avLst/>
              </a:prstGeom>
              <a:blipFill>
                <a:blip r:embed="rId6"/>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121579192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Frequency</a:t>
            </a:r>
            <a:endParaRPr lang="en-US" dirty="0" smtClean="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95328" y="970623"/>
            <a:ext cx="6048672" cy="2972727"/>
          </a:xfrm>
        </p:spPr>
      </p:pic>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7</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3869160" y="4424346"/>
                <a:ext cx="4501008" cy="12229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rPr>
                        <m:t>2</m:t>
                      </m:r>
                      <m:sSub>
                        <m:sSubPr>
                          <m:ctrlPr>
                            <a:rPr lang="tr-TR" i="1" smtClean="0">
                              <a:latin typeface="Cambria Math" panose="02040503050406030204" pitchFamily="18" charset="0"/>
                            </a:rPr>
                          </m:ctrlPr>
                        </m:sSubPr>
                        <m:e>
                          <m:r>
                            <a:rPr lang="tr-TR" b="0" i="1" smtClean="0">
                              <a:latin typeface="Cambria Math" panose="02040503050406030204" pitchFamily="18" charset="0"/>
                            </a:rPr>
                            <m:t>𝐻</m:t>
                          </m:r>
                        </m:e>
                        <m:sub>
                          <m:r>
                            <a:rPr lang="tr-TR" b="0" i="1" smtClean="0">
                              <a:latin typeface="Cambria Math" panose="02040503050406030204" pitchFamily="18" charset="0"/>
                            </a:rPr>
                            <m:t>𝑠𝑦𝑠</m:t>
                          </m:r>
                        </m:sub>
                      </m:sSub>
                      <m:acc>
                        <m:accPr>
                          <m:chr m:val="̅"/>
                          <m:ctrlPr>
                            <a:rPr lang="tr-TR" i="1">
                              <a:latin typeface="Cambria Math" panose="02040503050406030204" pitchFamily="18" charset="0"/>
                            </a:rPr>
                          </m:ctrlPr>
                        </m:accPr>
                        <m:e>
                          <m:sSub>
                            <m:sSubPr>
                              <m:ctrlPr>
                                <a:rPr lang="tr-TR" i="1" smtClean="0">
                                  <a:latin typeface="Cambria Math" panose="02040503050406030204" pitchFamily="18" charset="0"/>
                                </a:rPr>
                              </m:ctrlPr>
                            </m:sSubPr>
                            <m:e>
                              <m:r>
                                <a:rPr lang="tr-TR" b="0" i="1" smtClean="0">
                                  <a:latin typeface="Cambria Math" panose="02040503050406030204" pitchFamily="18" charset="0"/>
                                </a:rPr>
                                <m:t>𝑓</m:t>
                              </m:r>
                            </m:e>
                            <m:sub>
                              <m:r>
                                <a:rPr lang="tr-TR" b="0" i="1" smtClean="0">
                                  <a:latin typeface="Cambria Math" panose="02040503050406030204" pitchFamily="18" charset="0"/>
                                </a:rPr>
                                <m:t>𝑠𝑦𝑠</m:t>
                              </m:r>
                            </m:sub>
                          </m:sSub>
                        </m:e>
                      </m:acc>
                      <m:f>
                        <m:fPr>
                          <m:ctrlPr>
                            <a:rPr lang="tr-TR" i="1" smtClean="0">
                              <a:latin typeface="Cambria Math" panose="02040503050406030204" pitchFamily="18" charset="0"/>
                            </a:rPr>
                          </m:ctrlPr>
                        </m:fPr>
                        <m:num>
                          <m:r>
                            <a:rPr lang="tr-TR" b="0" i="1" smtClean="0">
                              <a:latin typeface="Cambria Math" panose="02040503050406030204" pitchFamily="18" charset="0"/>
                            </a:rPr>
                            <m:t>𝑑</m:t>
                          </m:r>
                          <m:acc>
                            <m:accPr>
                              <m:chr m:val="̅"/>
                              <m:ctrlPr>
                                <a:rPr lang="tr-TR" i="1">
                                  <a:latin typeface="Cambria Math" panose="02040503050406030204" pitchFamily="18" charset="0"/>
                                </a:rPr>
                              </m:ctrlPr>
                            </m:accPr>
                            <m:e>
                              <m:sSub>
                                <m:sSubPr>
                                  <m:ctrlPr>
                                    <a:rPr lang="tr-TR" i="1">
                                      <a:latin typeface="Cambria Math" panose="02040503050406030204" pitchFamily="18" charset="0"/>
                                    </a:rPr>
                                  </m:ctrlPr>
                                </m:sSubPr>
                                <m:e>
                                  <m:r>
                                    <a:rPr lang="tr-TR" i="1">
                                      <a:latin typeface="Cambria Math" panose="02040503050406030204" pitchFamily="18" charset="0"/>
                                    </a:rPr>
                                    <m:t>𝑓</m:t>
                                  </m:r>
                                </m:e>
                                <m:sub>
                                  <m:r>
                                    <a:rPr lang="tr-TR" i="1">
                                      <a:latin typeface="Cambria Math" panose="02040503050406030204" pitchFamily="18" charset="0"/>
                                    </a:rPr>
                                    <m:t>𝑠𝑦𝑠</m:t>
                                  </m:r>
                                </m:sub>
                              </m:sSub>
                            </m:e>
                          </m:acc>
                        </m:num>
                        <m:den>
                          <m:r>
                            <a:rPr lang="tr-TR" b="0" i="1" smtClean="0">
                              <a:latin typeface="Cambria Math" panose="02040503050406030204" pitchFamily="18" charset="0"/>
                            </a:rPr>
                            <m:t>𝑑𝑡</m:t>
                          </m:r>
                        </m:den>
                      </m:f>
                      <m:r>
                        <a:rPr lang="tr-TR" b="0" i="1" smtClean="0">
                          <a:latin typeface="Cambria Math" panose="02040503050406030204" pitchFamily="18" charset="0"/>
                        </a:rPr>
                        <m:t>=</m:t>
                      </m:r>
                      <m:r>
                        <m:rPr>
                          <m:sty m:val="p"/>
                        </m:rPr>
                        <a:rPr lang="el-GR" b="0" i="1" smtClean="0">
                          <a:latin typeface="Cambria Math" panose="02040503050406030204" pitchFamily="18" charset="0"/>
                        </a:rPr>
                        <m:t>Δ</m:t>
                      </m:r>
                      <m:acc>
                        <m:accPr>
                          <m:chr m:val="̅"/>
                          <m:ctrlPr>
                            <a:rPr lang="tr-TR" i="1">
                              <a:latin typeface="Cambria Math" panose="02040503050406030204" pitchFamily="18" charset="0"/>
                            </a:rPr>
                          </m:ctrlPr>
                        </m:accPr>
                        <m:e>
                          <m:r>
                            <a:rPr lang="tr-TR" b="0" i="1" smtClean="0">
                              <a:latin typeface="Cambria Math" panose="02040503050406030204" pitchFamily="18" charset="0"/>
                            </a:rPr>
                            <m:t>𝑃</m:t>
                          </m:r>
                        </m:e>
                      </m:acc>
                      <m:r>
                        <a:rPr lang="tr-TR" b="0" i="1" dirty="0" smtClean="0">
                          <a:latin typeface="Cambria Math" panose="02040503050406030204" pitchFamily="18" charset="0"/>
                        </a:rPr>
                        <m:t>=</m:t>
                      </m:r>
                      <m:acc>
                        <m:accPr>
                          <m:chr m:val="̅"/>
                          <m:ctrlPr>
                            <a:rPr lang="tr-TR" i="1">
                              <a:latin typeface="Cambria Math" panose="02040503050406030204" pitchFamily="18" charset="0"/>
                            </a:rPr>
                          </m:ctrlPr>
                        </m:accPr>
                        <m:e>
                          <m:sSub>
                            <m:sSubPr>
                              <m:ctrlPr>
                                <a:rPr lang="tr-TR" i="1">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𝑚</m:t>
                              </m:r>
                            </m:sub>
                          </m:sSub>
                        </m:e>
                      </m:acc>
                      <m:r>
                        <a:rPr lang="tr-TR" b="0" i="1" smtClean="0">
                          <a:latin typeface="Cambria Math" panose="02040503050406030204" pitchFamily="18" charset="0"/>
                        </a:rPr>
                        <m:t>−</m:t>
                      </m:r>
                      <m:acc>
                        <m:accPr>
                          <m:chr m:val="̅"/>
                          <m:ctrlPr>
                            <a:rPr lang="tr-TR" i="1">
                              <a:latin typeface="Cambria Math" panose="02040503050406030204" pitchFamily="18" charset="0"/>
                            </a:rPr>
                          </m:ctrlPr>
                        </m:accPr>
                        <m:e>
                          <m:sSub>
                            <m:sSubPr>
                              <m:ctrlPr>
                                <a:rPr lang="tr-TR" i="1">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𝑒</m:t>
                              </m:r>
                            </m:sub>
                          </m:sSub>
                        </m:e>
                      </m:acc>
                    </m:oMath>
                  </m:oMathPara>
                </a14:m>
                <a:endParaRPr lang="tr-TR" dirty="0"/>
              </a:p>
              <a:p>
                <a:endParaRPr lang="tr-TR" dirty="0"/>
              </a:p>
            </p:txBody>
          </p:sp>
        </mc:Choice>
        <mc:Fallback xmlns="">
          <p:sp>
            <p:nvSpPr>
              <p:cNvPr id="6" name="TextBox 5"/>
              <p:cNvSpPr txBox="1">
                <a:spLocks noRot="1" noChangeAspect="1" noMove="1" noResize="1" noEditPoints="1" noAdjustHandles="1" noChangeArrowheads="1" noChangeShapeType="1" noTextEdit="1"/>
              </p:cNvSpPr>
              <p:nvPr/>
            </p:nvSpPr>
            <p:spPr>
              <a:xfrm>
                <a:off x="3869160" y="4424346"/>
                <a:ext cx="4501008" cy="1222964"/>
              </a:xfrm>
              <a:prstGeom prst="rect">
                <a:avLst/>
              </a:prstGeom>
              <a:blipFill>
                <a:blip r:embed="rId4"/>
                <a:stretch>
                  <a:fillRect/>
                </a:stretch>
              </a:blipFill>
            </p:spPr>
            <p:txBody>
              <a:bodyPr/>
              <a:lstStyle/>
              <a:p>
                <a:r>
                  <a:rPr lang="tr-TR">
                    <a:noFill/>
                  </a:rPr>
                  <a:t> </a:t>
                </a:r>
              </a:p>
            </p:txBody>
          </p:sp>
        </mc:Fallback>
      </mc:AlternateContent>
      <p:sp>
        <p:nvSpPr>
          <p:cNvPr id="4" name="TextBox 3"/>
          <p:cNvSpPr txBox="1"/>
          <p:nvPr/>
        </p:nvSpPr>
        <p:spPr>
          <a:xfrm>
            <a:off x="457199" y="2068243"/>
            <a:ext cx="3384376" cy="4154984"/>
          </a:xfrm>
          <a:prstGeom prst="rect">
            <a:avLst/>
          </a:prstGeom>
          <a:noFill/>
        </p:spPr>
        <p:txBody>
          <a:bodyPr wrap="square" rtlCol="0">
            <a:spAutoFit/>
          </a:bodyPr>
          <a:lstStyle/>
          <a:p>
            <a:r>
              <a:rPr lang="tr-TR" dirty="0" smtClean="0"/>
              <a:t>Frequency Regulating Mechanisms in Grid:</a:t>
            </a:r>
          </a:p>
          <a:p>
            <a:endParaRPr lang="tr-TR" dirty="0" smtClean="0"/>
          </a:p>
          <a:p>
            <a:pPr marL="342900" indent="-342900">
              <a:buFont typeface="Arial" panose="020B0604020202020204" pitchFamily="34" charset="0"/>
              <a:buChar char="•"/>
            </a:pPr>
            <a:r>
              <a:rPr lang="tr-TR" dirty="0" smtClean="0"/>
              <a:t>Primary Frequency Control (no longer than 15s)</a:t>
            </a:r>
          </a:p>
          <a:p>
            <a:pPr marL="342900" indent="-342900">
              <a:buFont typeface="Arial" panose="020B0604020202020204" pitchFamily="34" charset="0"/>
              <a:buChar char="•"/>
            </a:pPr>
            <a:endParaRPr lang="tr-TR" dirty="0" smtClean="0"/>
          </a:p>
          <a:p>
            <a:pPr marL="342900" indent="-342900">
              <a:buFont typeface="Arial" panose="020B0604020202020204" pitchFamily="34" charset="0"/>
              <a:buChar char="•"/>
            </a:pPr>
            <a:r>
              <a:rPr lang="tr-TR" dirty="0" smtClean="0"/>
              <a:t>Secondary Control</a:t>
            </a:r>
          </a:p>
          <a:p>
            <a:pPr marL="342900" indent="-342900">
              <a:buFont typeface="Arial" panose="020B0604020202020204" pitchFamily="34" charset="0"/>
              <a:buChar char="•"/>
            </a:pPr>
            <a:endParaRPr lang="tr-TR" dirty="0" smtClean="0"/>
          </a:p>
          <a:p>
            <a:pPr marL="342900" indent="-342900">
              <a:buFont typeface="Arial" panose="020B0604020202020204" pitchFamily="34" charset="0"/>
              <a:buChar char="•"/>
            </a:pPr>
            <a:r>
              <a:rPr lang="tr-TR" dirty="0" smtClean="0"/>
              <a:t>Tertiary Frequency Control</a:t>
            </a:r>
            <a:endParaRPr lang="tr-TR" dirty="0"/>
          </a:p>
        </p:txBody>
      </p:sp>
    </p:spTree>
    <p:extLst>
      <p:ext uri="{BB962C8B-B14F-4D97-AF65-F5344CB8AC3E}">
        <p14:creationId xmlns:p14="http://schemas.microsoft.com/office/powerpoint/2010/main" val="372078745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Frequeny Disturbance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8</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20336" y="1522369"/>
            <a:ext cx="4762872" cy="3283681"/>
          </a:xfrm>
        </p:spPr>
      </p:pic>
      <p:sp>
        <p:nvSpPr>
          <p:cNvPr id="9" name="Left Arrow 8"/>
          <p:cNvSpPr/>
          <p:nvPr/>
        </p:nvSpPr>
        <p:spPr>
          <a:xfrm rot="8090536">
            <a:off x="5306102" y="1757171"/>
            <a:ext cx="1259776" cy="360290"/>
          </a:xfrm>
          <a:prstGeom prst="leftArrow">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p>
        </p:txBody>
      </p:sp>
      <p:sp>
        <p:nvSpPr>
          <p:cNvPr id="10" name="TextBox 9"/>
          <p:cNvSpPr txBox="1"/>
          <p:nvPr/>
        </p:nvSpPr>
        <p:spPr>
          <a:xfrm>
            <a:off x="6507893" y="975661"/>
            <a:ext cx="1512168" cy="830997"/>
          </a:xfrm>
          <a:prstGeom prst="rect">
            <a:avLst/>
          </a:prstGeom>
          <a:noFill/>
        </p:spPr>
        <p:txBody>
          <a:bodyPr wrap="square" rtlCol="0">
            <a:spAutoFit/>
          </a:bodyPr>
          <a:lstStyle/>
          <a:p>
            <a:r>
              <a:rPr lang="tr-TR" dirty="0" smtClean="0"/>
              <a:t>Inertial Support</a:t>
            </a:r>
            <a:endParaRPr lang="tr-TR" dirty="0"/>
          </a:p>
        </p:txBody>
      </p:sp>
      <p:sp>
        <p:nvSpPr>
          <p:cNvPr id="11" name="TextBox 10"/>
          <p:cNvSpPr txBox="1"/>
          <p:nvPr/>
        </p:nvSpPr>
        <p:spPr>
          <a:xfrm>
            <a:off x="1369401" y="5433711"/>
            <a:ext cx="6405197" cy="461665"/>
          </a:xfrm>
          <a:prstGeom prst="rect">
            <a:avLst/>
          </a:prstGeom>
          <a:noFill/>
        </p:spPr>
        <p:txBody>
          <a:bodyPr wrap="square" rtlCol="0">
            <a:spAutoFit/>
          </a:bodyPr>
          <a:lstStyle/>
          <a:p>
            <a:r>
              <a:rPr lang="tr-TR" dirty="0" smtClean="0"/>
              <a:t>Higher Grid Inertia </a:t>
            </a:r>
            <a:r>
              <a:rPr lang="tr-TR" dirty="0" smtClean="0">
                <a:sym typeface="Wingdings" panose="05000000000000000000" pitchFamily="2" charset="2"/>
              </a:rPr>
              <a:t> Lower RoCoF</a:t>
            </a:r>
            <a:endParaRPr lang="tr-TR" dirty="0"/>
          </a:p>
        </p:txBody>
      </p:sp>
      <p:sp>
        <p:nvSpPr>
          <p:cNvPr id="12" name="TextBox 11"/>
          <p:cNvSpPr txBox="1"/>
          <p:nvPr/>
        </p:nvSpPr>
        <p:spPr>
          <a:xfrm>
            <a:off x="748924" y="1660847"/>
            <a:ext cx="3708776" cy="3416320"/>
          </a:xfrm>
          <a:prstGeom prst="rect">
            <a:avLst/>
          </a:prstGeom>
          <a:noFill/>
        </p:spPr>
        <p:txBody>
          <a:bodyPr wrap="square" rtlCol="0">
            <a:spAutoFit/>
          </a:bodyPr>
          <a:lstStyle/>
          <a:p>
            <a:pPr marL="342900" indent="-342900">
              <a:buFont typeface="Arial" panose="020B0604020202020204" pitchFamily="34" charset="0"/>
              <a:buChar char="•"/>
            </a:pPr>
            <a:r>
              <a:rPr lang="tr-TR" dirty="0" smtClean="0"/>
              <a:t>Until the primary controller action, the frequency falls. </a:t>
            </a:r>
          </a:p>
          <a:p>
            <a:pPr marL="800100" lvl="1" indent="-342900">
              <a:buFont typeface="Arial" panose="020B0604020202020204" pitchFamily="34" charset="0"/>
              <a:buChar char="•"/>
            </a:pPr>
            <a:endParaRPr lang="tr-TR" dirty="0"/>
          </a:p>
          <a:p>
            <a:pPr marL="342900" indent="-342900">
              <a:buFont typeface="Arial" panose="020B0604020202020204" pitchFamily="34" charset="0"/>
              <a:buChar char="•"/>
            </a:pPr>
            <a:r>
              <a:rPr lang="tr-TR" dirty="0"/>
              <a:t>Frequency decline is arrested by Inertial Support and Primary Frequency Controllers</a:t>
            </a:r>
          </a:p>
          <a:p>
            <a:endParaRPr lang="tr-TR" dirty="0"/>
          </a:p>
        </p:txBody>
      </p:sp>
    </p:spTree>
    <p:extLst>
      <p:ext uri="{BB962C8B-B14F-4D97-AF65-F5344CB8AC3E}">
        <p14:creationId xmlns:p14="http://schemas.microsoft.com/office/powerpoint/2010/main" val="302852992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Renewable Energy Problems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9</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8509" y="1351087"/>
            <a:ext cx="3842939" cy="4987925"/>
          </a:xfrm>
        </p:spPr>
      </p:pic>
      <p:sp>
        <p:nvSpPr>
          <p:cNvPr id="6" name="TextBox 5"/>
          <p:cNvSpPr txBox="1"/>
          <p:nvPr/>
        </p:nvSpPr>
        <p:spPr>
          <a:xfrm>
            <a:off x="4860032" y="1700808"/>
            <a:ext cx="3960440" cy="3785652"/>
          </a:xfrm>
          <a:prstGeom prst="rect">
            <a:avLst/>
          </a:prstGeom>
          <a:noFill/>
        </p:spPr>
        <p:txBody>
          <a:bodyPr wrap="square" rtlCol="0">
            <a:spAutoFit/>
          </a:bodyPr>
          <a:lstStyle/>
          <a:p>
            <a:pPr marL="342900" indent="-342900">
              <a:buFont typeface="Arial" panose="020B0604020202020204" pitchFamily="34" charset="0"/>
              <a:buChar char="•"/>
            </a:pPr>
            <a:r>
              <a:rPr lang="tr-TR" dirty="0" smtClean="0"/>
              <a:t>The inertia in the wind turbine is not reflected to grid.</a:t>
            </a:r>
          </a:p>
          <a:p>
            <a:pPr marL="342900" indent="-342900">
              <a:buFont typeface="Arial" panose="020B0604020202020204" pitchFamily="34" charset="0"/>
              <a:buChar char="•"/>
            </a:pPr>
            <a:endParaRPr lang="tr-TR" dirty="0" smtClean="0"/>
          </a:p>
          <a:p>
            <a:pPr marL="342900" indent="-342900">
              <a:buFont typeface="Arial" panose="020B0604020202020204" pitchFamily="34" charset="0"/>
              <a:buChar char="•"/>
            </a:pPr>
            <a:r>
              <a:rPr lang="tr-TR" dirty="0" smtClean="0"/>
              <a:t>The increase in the share of RE causes the risk of frequency stability.</a:t>
            </a:r>
          </a:p>
          <a:p>
            <a:pPr marL="342900" indent="-342900">
              <a:buFont typeface="Arial" panose="020B0604020202020204" pitchFamily="34" charset="0"/>
              <a:buChar char="•"/>
            </a:pPr>
            <a:endParaRPr lang="tr-TR" dirty="0"/>
          </a:p>
          <a:p>
            <a:pPr marL="342900" indent="-342900">
              <a:buFont typeface="Arial" panose="020B0604020202020204" pitchFamily="34" charset="0"/>
              <a:buChar char="•"/>
            </a:pPr>
            <a:r>
              <a:rPr lang="tr-TR" dirty="0" smtClean="0"/>
              <a:t>Existing structure decreases grid inertia!</a:t>
            </a:r>
            <a:endParaRPr lang="tr-TR" dirty="0"/>
          </a:p>
        </p:txBody>
      </p:sp>
    </p:spTree>
    <p:extLst>
      <p:ext uri="{BB962C8B-B14F-4D97-AF65-F5344CB8AC3E}">
        <p14:creationId xmlns:p14="http://schemas.microsoft.com/office/powerpoint/2010/main" val="3933851754"/>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3">
      <a:dk1>
        <a:sysClr val="windowText" lastClr="000000"/>
      </a:dk1>
      <a:lt1>
        <a:sysClr val="window" lastClr="FFFFFF"/>
      </a:lt1>
      <a:dk2>
        <a:srgbClr val="FF0000"/>
      </a:dk2>
      <a:lt2>
        <a:srgbClr val="E2DFCC"/>
      </a:lt2>
      <a:accent1>
        <a:srgbClr val="C00000"/>
      </a:accent1>
      <a:accent2>
        <a:srgbClr val="C00000"/>
      </a:accent2>
      <a:accent3>
        <a:srgbClr val="C00000"/>
      </a:accent3>
      <a:accent4>
        <a:srgbClr val="C00000"/>
      </a:accent4>
      <a:accent5>
        <a:srgbClr val="4EB3CF"/>
      </a:accent5>
      <a:accent6>
        <a:srgbClr val="51C3F9"/>
      </a:accent6>
      <a:hlink>
        <a:srgbClr val="EE7B08"/>
      </a:hlink>
      <a:folHlink>
        <a:srgbClr val="977B2D"/>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ＭＳ Ｐ明朝"/>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ETU_EEE_Presentation_Template.potx" id="{E6E03A91-F1FA-4A98-8BA7-ECDF9C3E2C0E}" vid="{82D5DDE7-B8CD-45DF-8E92-2FA8F65DCE9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Chapter-8</Template>
  <TotalTime>1472215406</TotalTime>
  <Pages>17</Pages>
  <Words>1462</Words>
  <Application>Microsoft Office PowerPoint</Application>
  <PresentationFormat>On-screen Show (4:3)</PresentationFormat>
  <Paragraphs>251</Paragraphs>
  <Slides>32</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 (Headings)</vt:lpstr>
      <vt:lpstr>Cambria Math</vt:lpstr>
      <vt:lpstr>Century Gothic</vt:lpstr>
      <vt:lpstr>Constantia</vt:lpstr>
      <vt:lpstr>Wingdings</vt:lpstr>
      <vt:lpstr>Wingdings 2</vt:lpstr>
      <vt:lpstr>Flow</vt:lpstr>
      <vt:lpstr>PowerPoint Presentation</vt:lpstr>
      <vt:lpstr>Agenda</vt:lpstr>
      <vt:lpstr>Renewable Energy Problems</vt:lpstr>
      <vt:lpstr>Renewable Energy Problems</vt:lpstr>
      <vt:lpstr>Synchronous Generator</vt:lpstr>
      <vt:lpstr>Swing Equation</vt:lpstr>
      <vt:lpstr>Frequency</vt:lpstr>
      <vt:lpstr>Frequeny Disturbance</vt:lpstr>
      <vt:lpstr>Renewable Energy Problems</vt:lpstr>
      <vt:lpstr>Renewable Energy Problems</vt:lpstr>
      <vt:lpstr>Wind Turbine Modelling</vt:lpstr>
      <vt:lpstr>Wind Turbine Modelling</vt:lpstr>
      <vt:lpstr>Wind Turbine Modelling</vt:lpstr>
      <vt:lpstr>Fast Inertia Support</vt:lpstr>
      <vt:lpstr>Fast Inertia Support</vt:lpstr>
      <vt:lpstr>Fast Inertia Support</vt:lpstr>
      <vt:lpstr>Fast Inertia Support</vt:lpstr>
      <vt:lpstr>Fast Inertia Support</vt:lpstr>
      <vt:lpstr>Fast Inertia Support</vt:lpstr>
      <vt:lpstr>Fast Inertia Support</vt:lpstr>
      <vt:lpstr>Fast Inertia Support</vt:lpstr>
      <vt:lpstr>Implementation on a Test Case</vt:lpstr>
      <vt:lpstr>Implementation on a Test Case</vt:lpstr>
      <vt:lpstr>Implementation on a Test Case</vt:lpstr>
      <vt:lpstr>Comparison between Fast Inertial Support and Synthetic Inertia</vt:lpstr>
      <vt:lpstr>Effects on the Turkish Electricity System</vt:lpstr>
      <vt:lpstr>Effects on the Turkish Electricity System</vt:lpstr>
      <vt:lpstr>Effects on the Turkish Electricity System</vt:lpstr>
      <vt:lpstr>Economical Perspective</vt:lpstr>
      <vt:lpstr>Economical Perspective</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dc:title>
  <dc:subject/>
  <dc:creator>Tayfun AKIN</dc:creator>
  <cp:keywords/>
  <dc:description/>
  <cp:lastModifiedBy>erencan duymaz</cp:lastModifiedBy>
  <cp:revision>176</cp:revision>
  <cp:lastPrinted>1999-12-15T11:28:31Z</cp:lastPrinted>
  <dcterms:created xsi:type="dcterms:W3CDTF">1997-02-27T23:34:28Z</dcterms:created>
  <dcterms:modified xsi:type="dcterms:W3CDTF">2019-01-17T10:30:59Z</dcterms:modified>
</cp:coreProperties>
</file>