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6"/>
  </p:notesMasterIdLst>
  <p:handoutMasterIdLst>
    <p:handoutMasterId r:id="rId37"/>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293" r:id="rId19"/>
    <p:sldId id="294" r:id="rId20"/>
    <p:sldId id="292" r:id="rId21"/>
    <p:sldId id="288"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27" autoAdjust="0"/>
  </p:normalViewPr>
  <p:slideViewPr>
    <p:cSldViewPr>
      <p:cViewPr varScale="1">
        <p:scale>
          <a:sx n="60" d="100"/>
          <a:sy n="60" d="100"/>
        </p:scale>
        <p:origin x="160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r>
              <a:rPr lang="tr-TR" altLang="en-US" dirty="0" smtClean="0"/>
              <a:t>. </a:t>
            </a:r>
          </a:p>
          <a:p>
            <a:r>
              <a:rPr lang="tr-TR" altLang="en-US" dirty="0" smtClean="0"/>
              <a:t>Gen speed does</a:t>
            </a:r>
            <a:r>
              <a:rPr lang="tr-TR" altLang="en-US" baseline="0" dirty="0" smtClean="0"/>
              <a:t> not decreases thanks to pitch angle.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6055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07398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1782637"/>
          </a:xfrm>
        </p:spPr>
        <p:txBody>
          <a:bodyPr/>
          <a:lstStyle/>
          <a:p>
            <a:r>
              <a:rPr lang="en-GB" dirty="0" smtClean="0">
                <a:latin typeface="Arial" panose="020B0604020202020204" pitchFamily="34" charset="0"/>
                <a:cs typeface="Arial" panose="020B0604020202020204" pitchFamily="34" charset="0"/>
              </a:rPr>
              <a:t>The synchronous generators contribute grid inertia by injecting more power in the frequency disturbances. </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383052"/>
            <a:ext cx="4127644" cy="2473743"/>
          </a:xfrm>
          <a:prstGeom prst="rect">
            <a:avLst/>
          </a:prstGeom>
        </p:spPr>
      </p:pic>
      <p:sp>
        <p:nvSpPr>
          <p:cNvPr id="10" name="Content Placeholder 3"/>
          <p:cNvSpPr txBox="1">
            <a:spLocks/>
          </p:cNvSpPr>
          <p:nvPr/>
        </p:nvSpPr>
        <p:spPr bwMode="auto">
          <a:xfrm>
            <a:off x="457199" y="346612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GB" dirty="0" smtClean="0">
                <a:latin typeface="Arial" panose="020B0604020202020204" pitchFamily="34" charset="0"/>
                <a:cs typeface="Arial" panose="020B0604020202020204" pitchFamily="34" charset="0"/>
              </a:rPr>
              <a:t>Wind turbines with FSPC are the most promising type of renewable energy system due to its kinetic energy in the turbine inertia and the ability to control active/reactive power. </a:t>
            </a:r>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4673858" y="5856795"/>
            <a:ext cx="4355976" cy="369332"/>
          </a:xfrm>
          <a:prstGeom prst="rect">
            <a:avLst/>
          </a:prstGeom>
          <a:noFill/>
        </p:spPr>
        <p:txBody>
          <a:bodyPr wrap="square" rtlCol="0">
            <a:spAutoFit/>
          </a:bodyPr>
          <a:lstStyle/>
          <a:p>
            <a:r>
              <a:rPr lang="tr-TR" sz="1800" dirty="0" smtClean="0"/>
              <a:t>Figure 7: Typical Fast Inertial Support [4]</a:t>
            </a:r>
            <a:endParaRPr lang="tr-TR" sz="1800" dirty="0"/>
          </a:p>
        </p:txBody>
      </p:sp>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mc:Choice xmlns:a14="http://schemas.microsoft.com/office/drawing/2010/main" Requires="a14">
          <p:sp>
            <p:nvSpPr>
              <p:cNvPr id="6" name="Rectangle 5"/>
              <p:cNvSpPr/>
              <p:nvPr/>
            </p:nvSpPr>
            <p:spPr>
              <a:xfrm>
                <a:off x="3538949" y="4509391"/>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p:sp>
            <p:nvSpPr>
              <p:cNvPr id="6" name="Rectangle 5"/>
              <p:cNvSpPr>
                <a:spLocks noRot="1" noChangeAspect="1" noMove="1" noResize="1" noEditPoints="1" noAdjustHandles="1" noChangeArrowheads="1" noChangeShapeType="1" noTextEdit="1"/>
              </p:cNvSpPr>
              <p:nvPr/>
            </p:nvSpPr>
            <p:spPr>
              <a:xfrm>
                <a:off x="3538949" y="4509391"/>
                <a:ext cx="2031325" cy="491738"/>
              </a:xfrm>
              <a:prstGeom prst="rect">
                <a:avLst/>
              </a:prstGeom>
              <a:blipFill>
                <a:blip r:embed="rId4"/>
                <a:stretch>
                  <a:fillRect l="-901" t="-10000" b="-22500"/>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101932" y="504676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9" name="Rectangle 8"/>
              <p:cNvSpPr>
                <a:spLocks noRot="1" noChangeAspect="1" noMove="1" noResize="1" noEditPoints="1" noAdjustHandles="1" noChangeArrowheads="1" noChangeShapeType="1" noTextEdit="1"/>
              </p:cNvSpPr>
              <p:nvPr/>
            </p:nvSpPr>
            <p:spPr>
              <a:xfrm>
                <a:off x="3101932" y="5046767"/>
                <a:ext cx="2954655" cy="461665"/>
              </a:xfrm>
              <a:prstGeom prst="rect">
                <a:avLst/>
              </a:prstGeom>
              <a:blipFill>
                <a:blip r:embed="rId5"/>
                <a:stretch>
                  <a:fillRect l="-619" t="-9211" b="-30263"/>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077285" y="5599708"/>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10" name="Rectangle 9"/>
              <p:cNvSpPr>
                <a:spLocks noRot="1" noChangeAspect="1" noMove="1" noResize="1" noEditPoints="1" noAdjustHandles="1" noChangeArrowheads="1" noChangeShapeType="1" noTextEdit="1"/>
              </p:cNvSpPr>
              <p:nvPr/>
            </p:nvSpPr>
            <p:spPr>
              <a:xfrm>
                <a:off x="3077285" y="5599708"/>
                <a:ext cx="2954655" cy="461665"/>
              </a:xfrm>
              <a:prstGeom prst="rect">
                <a:avLst/>
              </a:prstGeom>
              <a:blipFill>
                <a:blip r:embed="rId6"/>
                <a:stretch>
                  <a:fillRect l="-620"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smtClean="0"/>
              <a:t>İn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in the Grid</a:t>
            </a: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a:t>
            </a:r>
            <a:r>
              <a:rPr lang="en-GB" sz="2400" dirty="0" smtClean="0">
                <a:latin typeface="Arial" panose="020B0604020202020204" pitchFamily="34" charset="0"/>
                <a:cs typeface="Arial" panose="020B0604020202020204" pitchFamily="34" charset="0"/>
              </a:rPr>
              <a:t>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41388853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15s.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40241071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[5]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smtClean="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 Power in 2018 [6]</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369332"/>
          </a:xfrm>
          <a:prstGeom prst="rect">
            <a:avLst/>
          </a:prstGeom>
          <a:noFill/>
        </p:spPr>
        <p:txBody>
          <a:bodyPr wrap="square" rtlCol="0">
            <a:spAutoFit/>
          </a:bodyPr>
          <a:lstStyle/>
          <a:p>
            <a:pPr algn="ctr"/>
            <a:r>
              <a:rPr lang="tr-TR" sz="1800" dirty="0" smtClean="0"/>
              <a:t>Figure 1: Variation of the Installed Capacity 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080" y="1005832"/>
            <a:ext cx="4511496" cy="4991263"/>
          </a:xfrm>
        </p:spPr>
      </p:pic>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3046988"/>
          </a:xfrm>
          <a:prstGeom prst="rect">
            <a:avLst/>
          </a:prstGeom>
          <a:noFill/>
        </p:spPr>
        <p:txBody>
          <a:bodyPr wrap="square" rtlCol="0">
            <a:spAutoFit/>
          </a:bodyPr>
          <a:lstStyle/>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[4]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[6]</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en-GB" sz="2000" dirty="0" smtClean="0">
                <a:latin typeface="Arial" panose="020B0604020202020204" pitchFamily="34" charset="0"/>
                <a:cs typeface="Arial" panose="020B0604020202020204" pitchFamily="34" charset="0"/>
              </a:rPr>
              <a:t>Fossil Fuel Usage</a:t>
            </a:r>
          </a:p>
          <a:p>
            <a:pPr lvl="3">
              <a:defRPr/>
            </a:pP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Emission</a:t>
            </a: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a:t>
            </a:r>
            <a:r>
              <a:rPr lang="en-GB" sz="2000" dirty="0" smtClean="0">
                <a:latin typeface="Arial" panose="020B0604020202020204" pitchFamily="34" charset="0"/>
                <a:cs typeface="Arial" panose="020B0604020202020204" pitchFamily="34" charset="0"/>
              </a:rPr>
              <a:t>Problems</a:t>
            </a:r>
            <a:r>
              <a:rPr lang="tr-TR" sz="2000" dirty="0" smtClean="0">
                <a:latin typeface="Arial" panose="020B0604020202020204" pitchFamily="34" charset="0"/>
                <a:cs typeface="Arial" panose="020B0604020202020204" pitchFamily="34" charset="0"/>
              </a:rPr>
              <a:t> due to the </a:t>
            </a:r>
            <a:r>
              <a:rPr lang="en-GB" sz="2000" dirty="0" smtClean="0">
                <a:latin typeface="Arial" panose="020B0604020202020204" pitchFamily="34" charset="0"/>
                <a:cs typeface="Arial" panose="020B0604020202020204" pitchFamily="34" charset="0"/>
              </a:rPr>
              <a:t>variable </a:t>
            </a:r>
            <a:r>
              <a:rPr lang="en-GB" sz="2000" dirty="0" smtClean="0">
                <a:latin typeface="Arial" panose="020B0604020202020204" pitchFamily="34" charset="0"/>
                <a:cs typeface="Arial" panose="020B0604020202020204" pitchFamily="34" charset="0"/>
              </a:rPr>
              <a:t>and uncontrolled nature of renewable sources </a:t>
            </a:r>
          </a:p>
          <a:p>
            <a:pPr lvl="3">
              <a:defRPr/>
            </a:pPr>
            <a:r>
              <a:rPr lang="en-GB" sz="2000" dirty="0" smtClean="0">
                <a:latin typeface="Arial" panose="020B0604020202020204" pitchFamily="34" charset="0"/>
                <a:cs typeface="Arial" panose="020B0604020202020204" pitchFamily="34" charset="0"/>
              </a:rPr>
              <a:t>Reduction in Grid </a:t>
            </a:r>
            <a:r>
              <a:rPr lang="en-GB" sz="2000" dirty="0" smtClean="0">
                <a:latin typeface="Arial" panose="020B0604020202020204" pitchFamily="34" charset="0"/>
                <a:cs typeface="Arial" panose="020B0604020202020204" pitchFamily="34" charset="0"/>
              </a:rPr>
              <a:t>Inertia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a:t>
            </a:r>
            <a:r>
              <a:rPr lang="en-GB" sz="2000" dirty="0" smtClean="0">
                <a:latin typeface="Arial" panose="020B0604020202020204" pitchFamily="34" charset="0"/>
                <a:cs typeface="Arial" panose="020B0604020202020204" pitchFamily="34" charset="0"/>
              </a:rPr>
              <a:t>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3598" y="4401361"/>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xmlns="">
          <p:sp>
            <p:nvSpPr>
              <p:cNvPr id="11" name="TextBox 10"/>
              <p:cNvSpPr txBox="1">
                <a:spLocks noRot="1" noChangeAspect="1" noMove="1" noResize="1" noEditPoints="1" noAdjustHandles="1" noChangeArrowheads="1" noChangeShapeType="1" noTextEdit="1"/>
              </p:cNvSpPr>
              <p:nvPr/>
            </p:nvSpPr>
            <p:spPr>
              <a:xfrm>
                <a:off x="643598" y="4401361"/>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6"/>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a:t>
            </a:r>
            <a:r>
              <a:rPr lang="tr-TR" dirty="0" smtClean="0"/>
              <a:t>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a:t>
            </a:r>
            <a:r>
              <a:rPr lang="tr-TR" dirty="0" smtClean="0"/>
              <a:t>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a:t>
            </a:r>
            <a:r>
              <a:rPr lang="tr-TR" dirty="0" smtClean="0">
                <a:sym typeface="Wingdings" panose="05000000000000000000" pitchFamily="2" charset="2"/>
              </a:rPr>
              <a:t>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3785652"/>
          </a:xfrm>
          <a:prstGeom prst="rect">
            <a:avLst/>
          </a:prstGeom>
          <a:noFill/>
        </p:spPr>
        <p:txBody>
          <a:bodyPr wrap="square" rtlCol="0">
            <a:spAutoFit/>
          </a:bodyPr>
          <a:lstStyle/>
          <a:p>
            <a:pPr marL="342900" indent="-342900">
              <a:buFont typeface="Arial" panose="020B0604020202020204" pitchFamily="34" charset="0"/>
              <a:buChar char="•"/>
            </a:pPr>
            <a:r>
              <a:rPr lang="en-GB" dirty="0" smtClean="0"/>
              <a:t>The inertia in the wind turbine is not reflected to grid.</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The increase in the share of RE causes the risk of frequency stability.</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1472215498</TotalTime>
  <Pages>17</Pages>
  <Words>1952</Words>
  <Application>Microsoft Office PowerPoint</Application>
  <PresentationFormat>On-screen Show (4:3)</PresentationFormat>
  <Paragraphs>305</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 Support</vt:lpstr>
      <vt:lpstr>Fast Inertia Support</vt:lpstr>
      <vt:lpstr>Fast Inertia Support</vt:lpstr>
      <vt:lpstr>Fast Inertia Support</vt:lpstr>
      <vt:lpstr>Fast Inertia Support</vt:lpstr>
      <vt:lpstr>Fast Inertia Support</vt:lpstr>
      <vt:lpstr>Fast Inertia Support</vt:lpstr>
      <vt:lpstr>Fast Inertia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236</cp:revision>
  <cp:lastPrinted>1999-12-15T11:28:31Z</cp:lastPrinted>
  <dcterms:created xsi:type="dcterms:W3CDTF">1997-02-27T23:34:28Z</dcterms:created>
  <dcterms:modified xsi:type="dcterms:W3CDTF">2019-01-17T12:10:46Z</dcterms:modified>
</cp:coreProperties>
</file>